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notesMasterIdLst>
    <p:notesMasterId r:id="rId39"/>
  </p:notesMasterIdLst>
  <p:sldIdLst>
    <p:sldId id="257" r:id="rId3"/>
    <p:sldId id="347" r:id="rId4"/>
    <p:sldId id="520" r:id="rId5"/>
    <p:sldId id="305" r:id="rId6"/>
    <p:sldId id="279" r:id="rId7"/>
    <p:sldId id="344" r:id="rId8"/>
    <p:sldId id="289" r:id="rId9"/>
    <p:sldId id="278" r:id="rId10"/>
    <p:sldId id="340" r:id="rId11"/>
    <p:sldId id="519" r:id="rId12"/>
    <p:sldId id="283" r:id="rId13"/>
    <p:sldId id="260" r:id="rId14"/>
    <p:sldId id="311" r:id="rId15"/>
    <p:sldId id="280" r:id="rId16"/>
    <p:sldId id="522" r:id="rId17"/>
    <p:sldId id="277" r:id="rId18"/>
    <p:sldId id="326" r:id="rId19"/>
    <p:sldId id="275" r:id="rId20"/>
    <p:sldId id="341" r:id="rId21"/>
    <p:sldId id="293" r:id="rId22"/>
    <p:sldId id="306" r:id="rId23"/>
    <p:sldId id="348" r:id="rId24"/>
    <p:sldId id="349" r:id="rId25"/>
    <p:sldId id="264" r:id="rId26"/>
    <p:sldId id="524" r:id="rId27"/>
    <p:sldId id="342" r:id="rId28"/>
    <p:sldId id="301" r:id="rId29"/>
    <p:sldId id="352" r:id="rId30"/>
    <p:sldId id="307" r:id="rId31"/>
    <p:sldId id="523" r:id="rId32"/>
    <p:sldId id="302" r:id="rId33"/>
    <p:sldId id="285" r:id="rId34"/>
    <p:sldId id="286" r:id="rId35"/>
    <p:sldId id="298" r:id="rId36"/>
    <p:sldId id="525" r:id="rId37"/>
    <p:sldId id="281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0"/>
    <a:srgbClr val="FF40FF"/>
    <a:srgbClr val="FFA120"/>
    <a:srgbClr val="FF720F"/>
    <a:srgbClr val="FFC4FB"/>
    <a:srgbClr val="FF9D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27"/>
    <p:restoredTop sz="89624"/>
  </p:normalViewPr>
  <p:slideViewPr>
    <p:cSldViewPr snapToGrid="0" snapToObjects="1">
      <p:cViewPr varScale="1">
        <p:scale>
          <a:sx n="118" d="100"/>
          <a:sy n="118" d="100"/>
        </p:scale>
        <p:origin x="135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0842F-6E01-A34C-98F5-097E97D65BE5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4DA629-0395-584D-A48E-5C17E3989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700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DA629-0395-584D-A48E-5C17E39891C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14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DE044-1788-5B47-9C88-A87C913A5F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951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DE044-1788-5B47-9C88-A87C913A5FA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5204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DE044-1788-5B47-9C88-A87C913A5FA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60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DA629-0395-584D-A48E-5C17E39891C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068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DA629-0395-584D-A48E-5C17E39891C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417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DA629-0395-584D-A48E-5C17E39891C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63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DE044-1788-5B47-9C88-A87C913A5FA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6587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DA629-0395-584D-A48E-5C17E39891C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379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DE044-1788-5B47-9C88-A87C913A5FA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6719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DA629-0395-584D-A48E-5C17E39891C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360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DA629-0395-584D-A48E-5C17E39891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372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DE044-1788-5B47-9C88-A87C913A5FA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546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DA629-0395-584D-A48E-5C17E39891C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819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DA629-0395-584D-A48E-5C17E39891C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150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DE044-1788-5B47-9C88-A87C913A5FA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8949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DA629-0395-584D-A48E-5C17E39891C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453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DE044-1788-5B47-9C88-A87C913A5FA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245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DE044-1788-5B47-9C88-A87C913A5FA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2731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DA629-0395-584D-A48E-5C17E39891C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466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DA629-0395-584D-A48E-5C17E39891C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08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DA629-0395-584D-A48E-5C17E39891C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16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DA629-0395-584D-A48E-5C17E39891C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8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DE044-1788-5B47-9C88-A87C913A5F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212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DA629-0395-584D-A48E-5C17E39891C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04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DA629-0395-584D-A48E-5C17E39891C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115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DE044-1788-5B47-9C88-A87C913A5F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21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DA629-0395-584D-A48E-5C17E39891C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3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2BAE-3C7D-3249-ACE4-6D7D2B3CEC28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DB68-FF68-384D-8562-465659874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460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2BAE-3C7D-3249-ACE4-6D7D2B3CEC28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DB68-FF68-384D-8562-465659874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63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2BAE-3C7D-3249-ACE4-6D7D2B3CEC28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DB68-FF68-384D-8562-465659874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94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A8ACA-4FFC-D14A-B3D1-EED3B2ACD1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26F933-0B88-704E-87AC-FEC48D3CB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B70AE-99FD-6249-A091-6EEBE86D4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2BAE-3C7D-3249-ACE4-6D7D2B3CEC28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961C0-EC1E-3643-9B9C-ECD2498D7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F274B-8BD8-5F42-B379-0C19DF295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DB68-FF68-384D-8562-465659874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27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0C67E-B8E7-114A-99D5-5D7FBF909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2CBBD-8D29-7242-846A-F3FB155D5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2D420-ABB6-AE4B-82A3-F6BE21D4C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2BAE-3C7D-3249-ACE4-6D7D2B3CEC28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4AC9E-0574-D34C-9CC8-F54B2851B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213FC-3303-5142-BADB-79ED0C68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DB68-FF68-384D-8562-465659874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5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1BC35-C2EF-454E-BF0D-D4855C451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64CA7-240C-6B4D-8254-B2AE3F39B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2DBEA-869F-344A-B818-0D51C1773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2BAE-3C7D-3249-ACE4-6D7D2B3CEC28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8EDA0-5F7C-F040-8DD3-CEADC7A51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DABF3-5E65-BD4B-A109-0AA23705E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DB68-FF68-384D-8562-465659874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527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CBA95-495B-AE48-81CE-CCFA90747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9D904-85EF-0D49-ACEA-9906861AC5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0C12D-076F-054E-AED1-2E0E8F5AE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7DE4D8-E424-2749-A0AE-76171118F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2BAE-3C7D-3249-ACE4-6D7D2B3CEC28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D9C7F9-02A9-E14E-8E7F-3DF0BD824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B2C85-8B9E-8C4B-874A-B286C7BA5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DB68-FF68-384D-8562-465659874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65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9353A-47EE-844F-ABE2-F149CDA31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6CA5F3-25DA-C54D-B371-717E54ED7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D17D8B-27F2-E642-BDC5-921965906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2B83F5-177B-A440-86C5-E0C1DCA769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B07700-99DC-F445-BA78-C54F7B0E31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4D60F3-9D8B-6846-8FC4-E3326AE9F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2BAE-3C7D-3249-ACE4-6D7D2B3CEC28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98C392-55EF-9544-A8DE-74086FE0A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1F6F2D-62E5-CB49-A986-18077F7AB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DB68-FF68-384D-8562-465659874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661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DEF75-E08B-C34F-88B8-48E2AE751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83669D-C5E6-254C-BEBB-2FBE5731D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2BAE-3C7D-3249-ACE4-6D7D2B3CEC28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B4CE02-F588-C04A-AC58-E44599F9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B303E6-E578-7C4A-920D-F02EBCA4F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DB68-FF68-384D-8562-465659874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13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F56A4D-8B39-5440-ADD6-D146C8AC7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2BAE-3C7D-3249-ACE4-6D7D2B3CEC28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E666F1-611C-AC47-921A-10FF5B248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26359C-9BF7-1540-8159-98AF3E136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DB68-FF68-384D-8562-465659874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786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54325-80EC-4646-A180-BA923BFDE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F26D8-081E-EA45-B447-8EF00956D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57D1BD-0E3B-DC46-8CB6-D04DD6F03D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D59C49-5E16-374E-9E7D-A37723E03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2BAE-3C7D-3249-ACE4-6D7D2B3CEC28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F980D2-5842-C247-ACDC-7420576AC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A7F802-E60B-5E4C-B956-21A8249D3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DB68-FF68-384D-8562-465659874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1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2BAE-3C7D-3249-ACE4-6D7D2B3CEC28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DB68-FF68-384D-8562-465659874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983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2341D-43E8-B44D-86F1-A3579D17B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8DA383-AE75-EC46-A03F-8633DB5B4D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D0CF0-E41E-484E-9133-B2E8D15D6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F87107-9EDC-7648-BEE6-BDC35A3EC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2BAE-3C7D-3249-ACE4-6D7D2B3CEC28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3224F-437C-594D-8D47-6DC45F81E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816A54-BD81-4F47-8FFB-E8B886B54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DB68-FF68-384D-8562-465659874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431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11F55-2B80-4F4A-A877-2055C3CED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4F8C5B-777D-E742-8F80-2E89FE462A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F41F2-5C74-E146-8977-658164410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2BAE-3C7D-3249-ACE4-6D7D2B3CEC28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75338-024A-AD43-A536-2F5DDFCC5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E3103-5033-0846-AC88-21447F170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DB68-FF68-384D-8562-465659874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257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CD34B7-C538-D74E-AC2D-54CC90191A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B48918-DBB6-5E43-97B9-9280652CC3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4F041-941E-064F-BC71-8CFEF0BE3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2BAE-3C7D-3249-ACE4-6D7D2B3CEC28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0D58A-B534-E44B-8739-DE6AEE782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8A7F0-D61C-C640-8AF2-7ADEB645A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DB68-FF68-384D-8562-465659874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04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2BAE-3C7D-3249-ACE4-6D7D2B3CEC28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DB68-FF68-384D-8562-465659874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26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2BAE-3C7D-3249-ACE4-6D7D2B3CEC28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DB68-FF68-384D-8562-465659874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79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2BAE-3C7D-3249-ACE4-6D7D2B3CEC28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DB68-FF68-384D-8562-465659874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19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2BAE-3C7D-3249-ACE4-6D7D2B3CEC28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DB68-FF68-384D-8562-465659874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644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2BAE-3C7D-3249-ACE4-6D7D2B3CEC28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DB68-FF68-384D-8562-465659874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5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2BAE-3C7D-3249-ACE4-6D7D2B3CEC28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DB68-FF68-384D-8562-465659874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96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B2BAE-3C7D-3249-ACE4-6D7D2B3CEC28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1DB68-FF68-384D-8562-465659874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12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B2BAE-3C7D-3249-ACE4-6D7D2B3CEC28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1DB68-FF68-384D-8562-465659874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99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457DBC-2708-0048-A1D6-4F1F210FC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03681-BE6F-B741-91D5-A2DCECBD6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97E5F-450F-0C40-B875-6331B122AA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B2BAE-3C7D-3249-ACE4-6D7D2B3CEC28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BC58D-8E2B-7447-A37C-E25E4191D5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B578F-22E1-6E47-B2F3-F5A4BAEE0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1DB68-FF68-384D-8562-465659874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7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tiff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tiff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tiff"/><Relationship Id="rId4" Type="http://schemas.openxmlformats.org/officeDocument/2006/relationships/image" Target="../media/image45.tif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tiff"/><Relationship Id="rId5" Type="http://schemas.openxmlformats.org/officeDocument/2006/relationships/image" Target="../media/image56.tiff"/><Relationship Id="rId4" Type="http://schemas.openxmlformats.org/officeDocument/2006/relationships/image" Target="../media/image55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tiff"/><Relationship Id="rId5" Type="http://schemas.openxmlformats.org/officeDocument/2006/relationships/image" Target="../media/image60.tiff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1A1FC1-92A8-A24A-B9AD-9C555CC52E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95" r="100000">
                        <a14:foregroundMark x1="5449" y1="83420" x2="5449" y2="83420"/>
                        <a14:foregroundMark x1="10898" y1="93782" x2="10898" y2="93782"/>
                        <a14:foregroundMark x1="16053" y1="94301" x2="16053" y2="94301"/>
                        <a14:foregroundMark x1="21797" y1="83420" x2="21797" y2="83420"/>
                        <a14:foregroundMark x1="32548" y1="63212" x2="32548" y2="63212"/>
                        <a14:foregroundMark x1="42268" y1="58549" x2="42268" y2="58549"/>
                        <a14:foregroundMark x1="42710" y1="36269" x2="42710" y2="36269"/>
                        <a14:foregroundMark x1="51105" y1="52332" x2="51105" y2="52332"/>
                        <a14:foregroundMark x1="55523" y1="56995" x2="55523" y2="56995"/>
                        <a14:foregroundMark x1="71870" y1="59067" x2="71870" y2="59067"/>
                        <a14:foregroundMark x1="82180" y1="58031" x2="82180" y2="58031"/>
                        <a14:foregroundMark x1="92342" y1="56477" x2="92342" y2="56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8347" y="5611802"/>
            <a:ext cx="3657600" cy="1039642"/>
          </a:xfrm>
          <a:prstGeom prst="rect">
            <a:avLst/>
          </a:prstGeom>
        </p:spPr>
      </p:pic>
      <p:pic>
        <p:nvPicPr>
          <p:cNvPr id="5" name="Picture 82">
            <a:extLst>
              <a:ext uri="{FF2B5EF4-FFF2-40B4-BE49-F238E27FC236}">
                <a16:creationId xmlns:a16="http://schemas.microsoft.com/office/drawing/2014/main" id="{03010847-20DF-1640-B514-5EE6EDD7E5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6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5489" y="2132799"/>
            <a:ext cx="85439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Helvetica" charset="0"/>
                <a:ea typeface="Helvetica" charset="0"/>
                <a:cs typeface="Helvetica" charset="0"/>
              </a:rPr>
              <a:t>3D Electron diffraction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5489" y="3240795"/>
            <a:ext cx="482375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Emma V. Beale</a:t>
            </a:r>
          </a:p>
          <a:p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Post-doctoral Research Associate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VMXm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 beamline</a:t>
            </a:r>
          </a:p>
          <a:p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Diamond Light Source Ltd., U.K.</a:t>
            </a:r>
          </a:p>
        </p:txBody>
      </p:sp>
    </p:spTree>
    <p:extLst>
      <p:ext uri="{BB962C8B-B14F-4D97-AF65-F5344CB8AC3E}">
        <p14:creationId xmlns:p14="http://schemas.microsoft.com/office/powerpoint/2010/main" val="1343429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1BB0EB-CD3B-494E-B7DB-A84F7E6DD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3AB8F6F-50C5-BF45-B36E-5A934D5B4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Helvetica" pitchFamily="2" charset="0"/>
              </a:rPr>
              <a:t>Electron diffraction from 3D protein crystals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7AAE23-DAFB-724D-804C-630F23C4A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110616" cy="4351338"/>
          </a:xfrm>
        </p:spPr>
        <p:txBody>
          <a:bodyPr>
            <a:norm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Helvetica" pitchFamily="2" charset="0"/>
              </a:rPr>
              <a:t>The benefits of using electrons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latin typeface="Helvetica" pitchFamily="2" charset="0"/>
              </a:rPr>
              <a:t>Sample preparation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Helvetica" pitchFamily="2" charset="0"/>
              </a:rPr>
              <a:t>Microscope setup and practical considerations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Helvetica" pitchFamily="2" charset="0"/>
              </a:rPr>
              <a:t>Research: Focused ion beam milling of crystals</a:t>
            </a:r>
          </a:p>
        </p:txBody>
      </p:sp>
    </p:spTree>
    <p:extLst>
      <p:ext uri="{BB962C8B-B14F-4D97-AF65-F5344CB8AC3E}">
        <p14:creationId xmlns:p14="http://schemas.microsoft.com/office/powerpoint/2010/main" val="1178669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82" y="479080"/>
            <a:ext cx="3475636" cy="32045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55" y="3586943"/>
            <a:ext cx="3229495" cy="32294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9204" y="3665913"/>
            <a:ext cx="1566454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Support film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8412" y="5935288"/>
            <a:ext cx="683200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Grid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832049" y="435439"/>
            <a:ext cx="2950903" cy="831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95367" y="26504"/>
            <a:ext cx="824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3 mm</a:t>
            </a:r>
            <a:endParaRPr lang="en-US" sz="20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6896" y="435439"/>
            <a:ext cx="3388106" cy="29192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6896" y="3497328"/>
            <a:ext cx="3388106" cy="30410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37350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/>
          <p:nvPr/>
        </p:nvGrpSpPr>
        <p:grpSpPr>
          <a:xfrm>
            <a:off x="4857325" y="1402445"/>
            <a:ext cx="781880" cy="4108174"/>
            <a:chOff x="5393081" y="1374912"/>
            <a:chExt cx="781880" cy="4108174"/>
          </a:xfrm>
        </p:grpSpPr>
        <p:sp>
          <p:nvSpPr>
            <p:cNvPr id="5" name="Oval 4"/>
            <p:cNvSpPr/>
            <p:nvPr/>
          </p:nvSpPr>
          <p:spPr>
            <a:xfrm rot="5400000">
              <a:off x="3784599" y="3038059"/>
              <a:ext cx="3998843" cy="78188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705060" y="1374912"/>
              <a:ext cx="132522" cy="4108174"/>
            </a:xfrm>
            <a:prstGeom prst="rect">
              <a:avLst/>
            </a:prstGeom>
            <a:solidFill>
              <a:srgbClr val="FFA9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811078" y="1374912"/>
              <a:ext cx="45719" cy="410817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>
              <a:spLocks/>
            </p:cNvSpPr>
            <p:nvPr/>
          </p:nvSpPr>
          <p:spPr>
            <a:xfrm rot="2815885" flipH="1">
              <a:off x="5921148" y="2016510"/>
              <a:ext cx="46800" cy="97200"/>
            </a:xfrm>
            <a:prstGeom prst="rect">
              <a:avLst/>
            </a:prstGeom>
            <a:solidFill>
              <a:srgbClr val="6C5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>
              <a:spLocks/>
            </p:cNvSpPr>
            <p:nvPr/>
          </p:nvSpPr>
          <p:spPr>
            <a:xfrm flipH="1">
              <a:off x="5943600" y="2236099"/>
              <a:ext cx="46800" cy="97200"/>
            </a:xfrm>
            <a:prstGeom prst="rect">
              <a:avLst/>
            </a:prstGeom>
            <a:solidFill>
              <a:srgbClr val="6C5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>
              <a:spLocks/>
            </p:cNvSpPr>
            <p:nvPr/>
          </p:nvSpPr>
          <p:spPr>
            <a:xfrm flipH="1">
              <a:off x="5903575" y="2711037"/>
              <a:ext cx="46800" cy="97200"/>
            </a:xfrm>
            <a:prstGeom prst="rect">
              <a:avLst/>
            </a:prstGeom>
            <a:solidFill>
              <a:srgbClr val="6C5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>
              <a:spLocks/>
            </p:cNvSpPr>
            <p:nvPr/>
          </p:nvSpPr>
          <p:spPr>
            <a:xfrm rot="18655883" flipH="1">
              <a:off x="6002723" y="2995942"/>
              <a:ext cx="46800" cy="97200"/>
            </a:xfrm>
            <a:prstGeom prst="rect">
              <a:avLst/>
            </a:prstGeom>
            <a:solidFill>
              <a:srgbClr val="6C5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>
              <a:spLocks/>
            </p:cNvSpPr>
            <p:nvPr/>
          </p:nvSpPr>
          <p:spPr>
            <a:xfrm flipH="1">
              <a:off x="5923954" y="3428999"/>
              <a:ext cx="46800" cy="97200"/>
            </a:xfrm>
            <a:prstGeom prst="rect">
              <a:avLst/>
            </a:prstGeom>
            <a:solidFill>
              <a:srgbClr val="6C5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>
              <a:spLocks/>
            </p:cNvSpPr>
            <p:nvPr/>
          </p:nvSpPr>
          <p:spPr>
            <a:xfrm flipH="1">
              <a:off x="5895826" y="3810008"/>
              <a:ext cx="46800" cy="97200"/>
            </a:xfrm>
            <a:prstGeom prst="rect">
              <a:avLst/>
            </a:prstGeom>
            <a:solidFill>
              <a:srgbClr val="6C5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>
              <a:spLocks/>
            </p:cNvSpPr>
            <p:nvPr/>
          </p:nvSpPr>
          <p:spPr>
            <a:xfrm rot="2515062" flipH="1">
              <a:off x="5958364" y="4356570"/>
              <a:ext cx="46800" cy="97200"/>
            </a:xfrm>
            <a:prstGeom prst="rect">
              <a:avLst/>
            </a:prstGeom>
            <a:solidFill>
              <a:srgbClr val="6C5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>
              <a:spLocks/>
            </p:cNvSpPr>
            <p:nvPr/>
          </p:nvSpPr>
          <p:spPr>
            <a:xfrm flipH="1">
              <a:off x="5881920" y="4860379"/>
              <a:ext cx="46800" cy="97200"/>
            </a:xfrm>
            <a:prstGeom prst="rect">
              <a:avLst/>
            </a:prstGeom>
            <a:solidFill>
              <a:srgbClr val="6C5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716365" y="1411778"/>
            <a:ext cx="213029" cy="4108174"/>
            <a:chOff x="8029850" y="1320247"/>
            <a:chExt cx="213029" cy="4108174"/>
          </a:xfrm>
        </p:grpSpPr>
        <p:sp>
          <p:nvSpPr>
            <p:cNvPr id="12" name="Rectangle 11"/>
            <p:cNvSpPr/>
            <p:nvPr/>
          </p:nvSpPr>
          <p:spPr>
            <a:xfrm>
              <a:off x="8029850" y="1320247"/>
              <a:ext cx="132522" cy="4108174"/>
            </a:xfrm>
            <a:prstGeom prst="rect">
              <a:avLst/>
            </a:prstGeom>
            <a:solidFill>
              <a:srgbClr val="FFA9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8163969" y="1901557"/>
              <a:ext cx="78910" cy="3048492"/>
              <a:chOff x="8159280" y="1901557"/>
              <a:chExt cx="78910" cy="3048492"/>
            </a:xfrm>
          </p:grpSpPr>
          <p:sp>
            <p:nvSpPr>
              <p:cNvPr id="44" name="Freeform 43"/>
              <p:cNvSpPr/>
              <p:nvPr/>
            </p:nvSpPr>
            <p:spPr>
              <a:xfrm>
                <a:off x="8174217" y="1901557"/>
                <a:ext cx="63973" cy="213836"/>
              </a:xfrm>
              <a:custGeom>
                <a:avLst/>
                <a:gdLst>
                  <a:gd name="connsiteX0" fmla="*/ 0 w 190500"/>
                  <a:gd name="connsiteY0" fmla="*/ 0 h 514350"/>
                  <a:gd name="connsiteX1" fmla="*/ 6350 w 190500"/>
                  <a:gd name="connsiteY1" fmla="*/ 514350 h 514350"/>
                  <a:gd name="connsiteX2" fmla="*/ 190500 w 190500"/>
                  <a:gd name="connsiteY2" fmla="*/ 238125 h 514350"/>
                  <a:gd name="connsiteX3" fmla="*/ 0 w 190500"/>
                  <a:gd name="connsiteY3" fmla="*/ 0 h 514350"/>
                  <a:gd name="connsiteX0" fmla="*/ 0 w 190500"/>
                  <a:gd name="connsiteY0" fmla="*/ 0 h 514350"/>
                  <a:gd name="connsiteX1" fmla="*/ 6350 w 190500"/>
                  <a:gd name="connsiteY1" fmla="*/ 514350 h 514350"/>
                  <a:gd name="connsiteX2" fmla="*/ 190500 w 190500"/>
                  <a:gd name="connsiteY2" fmla="*/ 238125 h 514350"/>
                  <a:gd name="connsiteX3" fmla="*/ 107950 w 190500"/>
                  <a:gd name="connsiteY3" fmla="*/ 130175 h 514350"/>
                  <a:gd name="connsiteX4" fmla="*/ 0 w 190500"/>
                  <a:gd name="connsiteY4" fmla="*/ 0 h 514350"/>
                  <a:gd name="connsiteX0" fmla="*/ 0 w 190500"/>
                  <a:gd name="connsiteY0" fmla="*/ 0 h 514350"/>
                  <a:gd name="connsiteX1" fmla="*/ 6350 w 190500"/>
                  <a:gd name="connsiteY1" fmla="*/ 514350 h 514350"/>
                  <a:gd name="connsiteX2" fmla="*/ 190500 w 190500"/>
                  <a:gd name="connsiteY2" fmla="*/ 238125 h 514350"/>
                  <a:gd name="connsiteX3" fmla="*/ 107950 w 190500"/>
                  <a:gd name="connsiteY3" fmla="*/ 130175 h 514350"/>
                  <a:gd name="connsiteX4" fmla="*/ 0 w 190500"/>
                  <a:gd name="connsiteY4" fmla="*/ 0 h 514350"/>
                  <a:gd name="connsiteX0" fmla="*/ 0 w 190500"/>
                  <a:gd name="connsiteY0" fmla="*/ 6835 h 521185"/>
                  <a:gd name="connsiteX1" fmla="*/ 6350 w 190500"/>
                  <a:gd name="connsiteY1" fmla="*/ 521185 h 521185"/>
                  <a:gd name="connsiteX2" fmla="*/ 190500 w 190500"/>
                  <a:gd name="connsiteY2" fmla="*/ 244960 h 521185"/>
                  <a:gd name="connsiteX3" fmla="*/ 0 w 190500"/>
                  <a:gd name="connsiteY3" fmla="*/ 6835 h 521185"/>
                  <a:gd name="connsiteX0" fmla="*/ 0 w 190500"/>
                  <a:gd name="connsiteY0" fmla="*/ 6835 h 521185"/>
                  <a:gd name="connsiteX1" fmla="*/ 6350 w 190500"/>
                  <a:gd name="connsiteY1" fmla="*/ 521185 h 521185"/>
                  <a:gd name="connsiteX2" fmla="*/ 133350 w 190500"/>
                  <a:gd name="connsiteY2" fmla="*/ 330686 h 521185"/>
                  <a:gd name="connsiteX3" fmla="*/ 190500 w 190500"/>
                  <a:gd name="connsiteY3" fmla="*/ 244960 h 521185"/>
                  <a:gd name="connsiteX4" fmla="*/ 0 w 190500"/>
                  <a:gd name="connsiteY4" fmla="*/ 6835 h 521185"/>
                  <a:gd name="connsiteX0" fmla="*/ 0 w 190500"/>
                  <a:gd name="connsiteY0" fmla="*/ 6835 h 521185"/>
                  <a:gd name="connsiteX1" fmla="*/ 6350 w 190500"/>
                  <a:gd name="connsiteY1" fmla="*/ 521185 h 521185"/>
                  <a:gd name="connsiteX2" fmla="*/ 133350 w 190500"/>
                  <a:gd name="connsiteY2" fmla="*/ 330686 h 521185"/>
                  <a:gd name="connsiteX3" fmla="*/ 190500 w 190500"/>
                  <a:gd name="connsiteY3" fmla="*/ 244960 h 521185"/>
                  <a:gd name="connsiteX4" fmla="*/ 0 w 190500"/>
                  <a:gd name="connsiteY4" fmla="*/ 6835 h 521185"/>
                  <a:gd name="connsiteX0" fmla="*/ 0 w 190505"/>
                  <a:gd name="connsiteY0" fmla="*/ 6835 h 525742"/>
                  <a:gd name="connsiteX1" fmla="*/ 6350 w 190505"/>
                  <a:gd name="connsiteY1" fmla="*/ 521185 h 525742"/>
                  <a:gd name="connsiteX2" fmla="*/ 190500 w 190505"/>
                  <a:gd name="connsiteY2" fmla="*/ 244960 h 525742"/>
                  <a:gd name="connsiteX3" fmla="*/ 0 w 190505"/>
                  <a:gd name="connsiteY3" fmla="*/ 6835 h 525742"/>
                  <a:gd name="connsiteX0" fmla="*/ 0 w 146057"/>
                  <a:gd name="connsiteY0" fmla="*/ 6657 h 525678"/>
                  <a:gd name="connsiteX1" fmla="*/ 6350 w 146057"/>
                  <a:gd name="connsiteY1" fmla="*/ 521007 h 525678"/>
                  <a:gd name="connsiteX2" fmla="*/ 146050 w 146057"/>
                  <a:gd name="connsiteY2" fmla="*/ 251132 h 525678"/>
                  <a:gd name="connsiteX3" fmla="*/ 0 w 146057"/>
                  <a:gd name="connsiteY3" fmla="*/ 6657 h 525678"/>
                  <a:gd name="connsiteX0" fmla="*/ 0 w 146078"/>
                  <a:gd name="connsiteY0" fmla="*/ 8575 h 527596"/>
                  <a:gd name="connsiteX1" fmla="*/ 6350 w 146078"/>
                  <a:gd name="connsiteY1" fmla="*/ 522925 h 527596"/>
                  <a:gd name="connsiteX2" fmla="*/ 146050 w 146078"/>
                  <a:gd name="connsiteY2" fmla="*/ 253050 h 527596"/>
                  <a:gd name="connsiteX3" fmla="*/ 0 w 146078"/>
                  <a:gd name="connsiteY3" fmla="*/ 8575 h 527596"/>
                  <a:gd name="connsiteX0" fmla="*/ 0 w 146078"/>
                  <a:gd name="connsiteY0" fmla="*/ 8575 h 529349"/>
                  <a:gd name="connsiteX1" fmla="*/ 6350 w 146078"/>
                  <a:gd name="connsiteY1" fmla="*/ 522925 h 529349"/>
                  <a:gd name="connsiteX2" fmla="*/ 146050 w 146078"/>
                  <a:gd name="connsiteY2" fmla="*/ 253050 h 529349"/>
                  <a:gd name="connsiteX3" fmla="*/ 0 w 146078"/>
                  <a:gd name="connsiteY3" fmla="*/ 8575 h 529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078" h="529349">
                    <a:moveTo>
                      <a:pt x="0" y="8575"/>
                    </a:moveTo>
                    <a:cubicBezTo>
                      <a:pt x="2117" y="180025"/>
                      <a:pt x="4233" y="351475"/>
                      <a:pt x="6350" y="522925"/>
                    </a:cubicBezTo>
                    <a:cubicBezTo>
                      <a:pt x="38100" y="562613"/>
                      <a:pt x="140758" y="411800"/>
                      <a:pt x="146050" y="253050"/>
                    </a:cubicBezTo>
                    <a:cubicBezTo>
                      <a:pt x="148167" y="110175"/>
                      <a:pt x="30692" y="-37462"/>
                      <a:pt x="0" y="857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8166950" y="2133310"/>
                <a:ext cx="63973" cy="213836"/>
              </a:xfrm>
              <a:custGeom>
                <a:avLst/>
                <a:gdLst>
                  <a:gd name="connsiteX0" fmla="*/ 0 w 190500"/>
                  <a:gd name="connsiteY0" fmla="*/ 0 h 514350"/>
                  <a:gd name="connsiteX1" fmla="*/ 6350 w 190500"/>
                  <a:gd name="connsiteY1" fmla="*/ 514350 h 514350"/>
                  <a:gd name="connsiteX2" fmla="*/ 190500 w 190500"/>
                  <a:gd name="connsiteY2" fmla="*/ 238125 h 514350"/>
                  <a:gd name="connsiteX3" fmla="*/ 0 w 190500"/>
                  <a:gd name="connsiteY3" fmla="*/ 0 h 514350"/>
                  <a:gd name="connsiteX0" fmla="*/ 0 w 190500"/>
                  <a:gd name="connsiteY0" fmla="*/ 0 h 514350"/>
                  <a:gd name="connsiteX1" fmla="*/ 6350 w 190500"/>
                  <a:gd name="connsiteY1" fmla="*/ 514350 h 514350"/>
                  <a:gd name="connsiteX2" fmla="*/ 190500 w 190500"/>
                  <a:gd name="connsiteY2" fmla="*/ 238125 h 514350"/>
                  <a:gd name="connsiteX3" fmla="*/ 107950 w 190500"/>
                  <a:gd name="connsiteY3" fmla="*/ 130175 h 514350"/>
                  <a:gd name="connsiteX4" fmla="*/ 0 w 190500"/>
                  <a:gd name="connsiteY4" fmla="*/ 0 h 514350"/>
                  <a:gd name="connsiteX0" fmla="*/ 0 w 190500"/>
                  <a:gd name="connsiteY0" fmla="*/ 0 h 514350"/>
                  <a:gd name="connsiteX1" fmla="*/ 6350 w 190500"/>
                  <a:gd name="connsiteY1" fmla="*/ 514350 h 514350"/>
                  <a:gd name="connsiteX2" fmla="*/ 190500 w 190500"/>
                  <a:gd name="connsiteY2" fmla="*/ 238125 h 514350"/>
                  <a:gd name="connsiteX3" fmla="*/ 107950 w 190500"/>
                  <a:gd name="connsiteY3" fmla="*/ 130175 h 514350"/>
                  <a:gd name="connsiteX4" fmla="*/ 0 w 190500"/>
                  <a:gd name="connsiteY4" fmla="*/ 0 h 514350"/>
                  <a:gd name="connsiteX0" fmla="*/ 0 w 190500"/>
                  <a:gd name="connsiteY0" fmla="*/ 6835 h 521185"/>
                  <a:gd name="connsiteX1" fmla="*/ 6350 w 190500"/>
                  <a:gd name="connsiteY1" fmla="*/ 521185 h 521185"/>
                  <a:gd name="connsiteX2" fmla="*/ 190500 w 190500"/>
                  <a:gd name="connsiteY2" fmla="*/ 244960 h 521185"/>
                  <a:gd name="connsiteX3" fmla="*/ 0 w 190500"/>
                  <a:gd name="connsiteY3" fmla="*/ 6835 h 521185"/>
                  <a:gd name="connsiteX0" fmla="*/ 0 w 190500"/>
                  <a:gd name="connsiteY0" fmla="*/ 6835 h 521185"/>
                  <a:gd name="connsiteX1" fmla="*/ 6350 w 190500"/>
                  <a:gd name="connsiteY1" fmla="*/ 521185 h 521185"/>
                  <a:gd name="connsiteX2" fmla="*/ 133350 w 190500"/>
                  <a:gd name="connsiteY2" fmla="*/ 330686 h 521185"/>
                  <a:gd name="connsiteX3" fmla="*/ 190500 w 190500"/>
                  <a:gd name="connsiteY3" fmla="*/ 244960 h 521185"/>
                  <a:gd name="connsiteX4" fmla="*/ 0 w 190500"/>
                  <a:gd name="connsiteY4" fmla="*/ 6835 h 521185"/>
                  <a:gd name="connsiteX0" fmla="*/ 0 w 190500"/>
                  <a:gd name="connsiteY0" fmla="*/ 6835 h 521185"/>
                  <a:gd name="connsiteX1" fmla="*/ 6350 w 190500"/>
                  <a:gd name="connsiteY1" fmla="*/ 521185 h 521185"/>
                  <a:gd name="connsiteX2" fmla="*/ 133350 w 190500"/>
                  <a:gd name="connsiteY2" fmla="*/ 330686 h 521185"/>
                  <a:gd name="connsiteX3" fmla="*/ 190500 w 190500"/>
                  <a:gd name="connsiteY3" fmla="*/ 244960 h 521185"/>
                  <a:gd name="connsiteX4" fmla="*/ 0 w 190500"/>
                  <a:gd name="connsiteY4" fmla="*/ 6835 h 521185"/>
                  <a:gd name="connsiteX0" fmla="*/ 0 w 190505"/>
                  <a:gd name="connsiteY0" fmla="*/ 6835 h 525742"/>
                  <a:gd name="connsiteX1" fmla="*/ 6350 w 190505"/>
                  <a:gd name="connsiteY1" fmla="*/ 521185 h 525742"/>
                  <a:gd name="connsiteX2" fmla="*/ 190500 w 190505"/>
                  <a:gd name="connsiteY2" fmla="*/ 244960 h 525742"/>
                  <a:gd name="connsiteX3" fmla="*/ 0 w 190505"/>
                  <a:gd name="connsiteY3" fmla="*/ 6835 h 525742"/>
                  <a:gd name="connsiteX0" fmla="*/ 0 w 146057"/>
                  <a:gd name="connsiteY0" fmla="*/ 6657 h 525678"/>
                  <a:gd name="connsiteX1" fmla="*/ 6350 w 146057"/>
                  <a:gd name="connsiteY1" fmla="*/ 521007 h 525678"/>
                  <a:gd name="connsiteX2" fmla="*/ 146050 w 146057"/>
                  <a:gd name="connsiteY2" fmla="*/ 251132 h 525678"/>
                  <a:gd name="connsiteX3" fmla="*/ 0 w 146057"/>
                  <a:gd name="connsiteY3" fmla="*/ 6657 h 525678"/>
                  <a:gd name="connsiteX0" fmla="*/ 0 w 146078"/>
                  <a:gd name="connsiteY0" fmla="*/ 8575 h 527596"/>
                  <a:gd name="connsiteX1" fmla="*/ 6350 w 146078"/>
                  <a:gd name="connsiteY1" fmla="*/ 522925 h 527596"/>
                  <a:gd name="connsiteX2" fmla="*/ 146050 w 146078"/>
                  <a:gd name="connsiteY2" fmla="*/ 253050 h 527596"/>
                  <a:gd name="connsiteX3" fmla="*/ 0 w 146078"/>
                  <a:gd name="connsiteY3" fmla="*/ 8575 h 527596"/>
                  <a:gd name="connsiteX0" fmla="*/ 0 w 146078"/>
                  <a:gd name="connsiteY0" fmla="*/ 8575 h 529349"/>
                  <a:gd name="connsiteX1" fmla="*/ 6350 w 146078"/>
                  <a:gd name="connsiteY1" fmla="*/ 522925 h 529349"/>
                  <a:gd name="connsiteX2" fmla="*/ 146050 w 146078"/>
                  <a:gd name="connsiteY2" fmla="*/ 253050 h 529349"/>
                  <a:gd name="connsiteX3" fmla="*/ 0 w 146078"/>
                  <a:gd name="connsiteY3" fmla="*/ 8575 h 529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078" h="529349">
                    <a:moveTo>
                      <a:pt x="0" y="8575"/>
                    </a:moveTo>
                    <a:cubicBezTo>
                      <a:pt x="2117" y="180025"/>
                      <a:pt x="4233" y="351475"/>
                      <a:pt x="6350" y="522925"/>
                    </a:cubicBezTo>
                    <a:cubicBezTo>
                      <a:pt x="38100" y="562613"/>
                      <a:pt x="140758" y="411800"/>
                      <a:pt x="146050" y="253050"/>
                    </a:cubicBezTo>
                    <a:cubicBezTo>
                      <a:pt x="148167" y="110175"/>
                      <a:pt x="30692" y="-37462"/>
                      <a:pt x="0" y="857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Freeform 45"/>
              <p:cNvSpPr/>
              <p:nvPr/>
            </p:nvSpPr>
            <p:spPr>
              <a:xfrm>
                <a:off x="8165749" y="2597761"/>
                <a:ext cx="63973" cy="213836"/>
              </a:xfrm>
              <a:custGeom>
                <a:avLst/>
                <a:gdLst>
                  <a:gd name="connsiteX0" fmla="*/ 0 w 190500"/>
                  <a:gd name="connsiteY0" fmla="*/ 0 h 514350"/>
                  <a:gd name="connsiteX1" fmla="*/ 6350 w 190500"/>
                  <a:gd name="connsiteY1" fmla="*/ 514350 h 514350"/>
                  <a:gd name="connsiteX2" fmla="*/ 190500 w 190500"/>
                  <a:gd name="connsiteY2" fmla="*/ 238125 h 514350"/>
                  <a:gd name="connsiteX3" fmla="*/ 0 w 190500"/>
                  <a:gd name="connsiteY3" fmla="*/ 0 h 514350"/>
                  <a:gd name="connsiteX0" fmla="*/ 0 w 190500"/>
                  <a:gd name="connsiteY0" fmla="*/ 0 h 514350"/>
                  <a:gd name="connsiteX1" fmla="*/ 6350 w 190500"/>
                  <a:gd name="connsiteY1" fmla="*/ 514350 h 514350"/>
                  <a:gd name="connsiteX2" fmla="*/ 190500 w 190500"/>
                  <a:gd name="connsiteY2" fmla="*/ 238125 h 514350"/>
                  <a:gd name="connsiteX3" fmla="*/ 107950 w 190500"/>
                  <a:gd name="connsiteY3" fmla="*/ 130175 h 514350"/>
                  <a:gd name="connsiteX4" fmla="*/ 0 w 190500"/>
                  <a:gd name="connsiteY4" fmla="*/ 0 h 514350"/>
                  <a:gd name="connsiteX0" fmla="*/ 0 w 190500"/>
                  <a:gd name="connsiteY0" fmla="*/ 0 h 514350"/>
                  <a:gd name="connsiteX1" fmla="*/ 6350 w 190500"/>
                  <a:gd name="connsiteY1" fmla="*/ 514350 h 514350"/>
                  <a:gd name="connsiteX2" fmla="*/ 190500 w 190500"/>
                  <a:gd name="connsiteY2" fmla="*/ 238125 h 514350"/>
                  <a:gd name="connsiteX3" fmla="*/ 107950 w 190500"/>
                  <a:gd name="connsiteY3" fmla="*/ 130175 h 514350"/>
                  <a:gd name="connsiteX4" fmla="*/ 0 w 190500"/>
                  <a:gd name="connsiteY4" fmla="*/ 0 h 514350"/>
                  <a:gd name="connsiteX0" fmla="*/ 0 w 190500"/>
                  <a:gd name="connsiteY0" fmla="*/ 6835 h 521185"/>
                  <a:gd name="connsiteX1" fmla="*/ 6350 w 190500"/>
                  <a:gd name="connsiteY1" fmla="*/ 521185 h 521185"/>
                  <a:gd name="connsiteX2" fmla="*/ 190500 w 190500"/>
                  <a:gd name="connsiteY2" fmla="*/ 244960 h 521185"/>
                  <a:gd name="connsiteX3" fmla="*/ 0 w 190500"/>
                  <a:gd name="connsiteY3" fmla="*/ 6835 h 521185"/>
                  <a:gd name="connsiteX0" fmla="*/ 0 w 190500"/>
                  <a:gd name="connsiteY0" fmla="*/ 6835 h 521185"/>
                  <a:gd name="connsiteX1" fmla="*/ 6350 w 190500"/>
                  <a:gd name="connsiteY1" fmla="*/ 521185 h 521185"/>
                  <a:gd name="connsiteX2" fmla="*/ 133350 w 190500"/>
                  <a:gd name="connsiteY2" fmla="*/ 330686 h 521185"/>
                  <a:gd name="connsiteX3" fmla="*/ 190500 w 190500"/>
                  <a:gd name="connsiteY3" fmla="*/ 244960 h 521185"/>
                  <a:gd name="connsiteX4" fmla="*/ 0 w 190500"/>
                  <a:gd name="connsiteY4" fmla="*/ 6835 h 521185"/>
                  <a:gd name="connsiteX0" fmla="*/ 0 w 190500"/>
                  <a:gd name="connsiteY0" fmla="*/ 6835 h 521185"/>
                  <a:gd name="connsiteX1" fmla="*/ 6350 w 190500"/>
                  <a:gd name="connsiteY1" fmla="*/ 521185 h 521185"/>
                  <a:gd name="connsiteX2" fmla="*/ 133350 w 190500"/>
                  <a:gd name="connsiteY2" fmla="*/ 330686 h 521185"/>
                  <a:gd name="connsiteX3" fmla="*/ 190500 w 190500"/>
                  <a:gd name="connsiteY3" fmla="*/ 244960 h 521185"/>
                  <a:gd name="connsiteX4" fmla="*/ 0 w 190500"/>
                  <a:gd name="connsiteY4" fmla="*/ 6835 h 521185"/>
                  <a:gd name="connsiteX0" fmla="*/ 0 w 190505"/>
                  <a:gd name="connsiteY0" fmla="*/ 6835 h 525742"/>
                  <a:gd name="connsiteX1" fmla="*/ 6350 w 190505"/>
                  <a:gd name="connsiteY1" fmla="*/ 521185 h 525742"/>
                  <a:gd name="connsiteX2" fmla="*/ 190500 w 190505"/>
                  <a:gd name="connsiteY2" fmla="*/ 244960 h 525742"/>
                  <a:gd name="connsiteX3" fmla="*/ 0 w 190505"/>
                  <a:gd name="connsiteY3" fmla="*/ 6835 h 525742"/>
                  <a:gd name="connsiteX0" fmla="*/ 0 w 146057"/>
                  <a:gd name="connsiteY0" fmla="*/ 6657 h 525678"/>
                  <a:gd name="connsiteX1" fmla="*/ 6350 w 146057"/>
                  <a:gd name="connsiteY1" fmla="*/ 521007 h 525678"/>
                  <a:gd name="connsiteX2" fmla="*/ 146050 w 146057"/>
                  <a:gd name="connsiteY2" fmla="*/ 251132 h 525678"/>
                  <a:gd name="connsiteX3" fmla="*/ 0 w 146057"/>
                  <a:gd name="connsiteY3" fmla="*/ 6657 h 525678"/>
                  <a:gd name="connsiteX0" fmla="*/ 0 w 146078"/>
                  <a:gd name="connsiteY0" fmla="*/ 8575 h 527596"/>
                  <a:gd name="connsiteX1" fmla="*/ 6350 w 146078"/>
                  <a:gd name="connsiteY1" fmla="*/ 522925 h 527596"/>
                  <a:gd name="connsiteX2" fmla="*/ 146050 w 146078"/>
                  <a:gd name="connsiteY2" fmla="*/ 253050 h 527596"/>
                  <a:gd name="connsiteX3" fmla="*/ 0 w 146078"/>
                  <a:gd name="connsiteY3" fmla="*/ 8575 h 527596"/>
                  <a:gd name="connsiteX0" fmla="*/ 0 w 146078"/>
                  <a:gd name="connsiteY0" fmla="*/ 8575 h 529349"/>
                  <a:gd name="connsiteX1" fmla="*/ 6350 w 146078"/>
                  <a:gd name="connsiteY1" fmla="*/ 522925 h 529349"/>
                  <a:gd name="connsiteX2" fmla="*/ 146050 w 146078"/>
                  <a:gd name="connsiteY2" fmla="*/ 253050 h 529349"/>
                  <a:gd name="connsiteX3" fmla="*/ 0 w 146078"/>
                  <a:gd name="connsiteY3" fmla="*/ 8575 h 529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078" h="529349">
                    <a:moveTo>
                      <a:pt x="0" y="8575"/>
                    </a:moveTo>
                    <a:cubicBezTo>
                      <a:pt x="2117" y="180025"/>
                      <a:pt x="4233" y="351475"/>
                      <a:pt x="6350" y="522925"/>
                    </a:cubicBezTo>
                    <a:cubicBezTo>
                      <a:pt x="38100" y="562613"/>
                      <a:pt x="140758" y="411800"/>
                      <a:pt x="146050" y="253050"/>
                    </a:cubicBezTo>
                    <a:cubicBezTo>
                      <a:pt x="148167" y="110175"/>
                      <a:pt x="30692" y="-37462"/>
                      <a:pt x="0" y="857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 46"/>
              <p:cNvSpPr/>
              <p:nvPr/>
            </p:nvSpPr>
            <p:spPr>
              <a:xfrm>
                <a:off x="8162372" y="2902958"/>
                <a:ext cx="63973" cy="213836"/>
              </a:xfrm>
              <a:custGeom>
                <a:avLst/>
                <a:gdLst>
                  <a:gd name="connsiteX0" fmla="*/ 0 w 190500"/>
                  <a:gd name="connsiteY0" fmla="*/ 0 h 514350"/>
                  <a:gd name="connsiteX1" fmla="*/ 6350 w 190500"/>
                  <a:gd name="connsiteY1" fmla="*/ 514350 h 514350"/>
                  <a:gd name="connsiteX2" fmla="*/ 190500 w 190500"/>
                  <a:gd name="connsiteY2" fmla="*/ 238125 h 514350"/>
                  <a:gd name="connsiteX3" fmla="*/ 0 w 190500"/>
                  <a:gd name="connsiteY3" fmla="*/ 0 h 514350"/>
                  <a:gd name="connsiteX0" fmla="*/ 0 w 190500"/>
                  <a:gd name="connsiteY0" fmla="*/ 0 h 514350"/>
                  <a:gd name="connsiteX1" fmla="*/ 6350 w 190500"/>
                  <a:gd name="connsiteY1" fmla="*/ 514350 h 514350"/>
                  <a:gd name="connsiteX2" fmla="*/ 190500 w 190500"/>
                  <a:gd name="connsiteY2" fmla="*/ 238125 h 514350"/>
                  <a:gd name="connsiteX3" fmla="*/ 107950 w 190500"/>
                  <a:gd name="connsiteY3" fmla="*/ 130175 h 514350"/>
                  <a:gd name="connsiteX4" fmla="*/ 0 w 190500"/>
                  <a:gd name="connsiteY4" fmla="*/ 0 h 514350"/>
                  <a:gd name="connsiteX0" fmla="*/ 0 w 190500"/>
                  <a:gd name="connsiteY0" fmla="*/ 0 h 514350"/>
                  <a:gd name="connsiteX1" fmla="*/ 6350 w 190500"/>
                  <a:gd name="connsiteY1" fmla="*/ 514350 h 514350"/>
                  <a:gd name="connsiteX2" fmla="*/ 190500 w 190500"/>
                  <a:gd name="connsiteY2" fmla="*/ 238125 h 514350"/>
                  <a:gd name="connsiteX3" fmla="*/ 107950 w 190500"/>
                  <a:gd name="connsiteY3" fmla="*/ 130175 h 514350"/>
                  <a:gd name="connsiteX4" fmla="*/ 0 w 190500"/>
                  <a:gd name="connsiteY4" fmla="*/ 0 h 514350"/>
                  <a:gd name="connsiteX0" fmla="*/ 0 w 190500"/>
                  <a:gd name="connsiteY0" fmla="*/ 6835 h 521185"/>
                  <a:gd name="connsiteX1" fmla="*/ 6350 w 190500"/>
                  <a:gd name="connsiteY1" fmla="*/ 521185 h 521185"/>
                  <a:gd name="connsiteX2" fmla="*/ 190500 w 190500"/>
                  <a:gd name="connsiteY2" fmla="*/ 244960 h 521185"/>
                  <a:gd name="connsiteX3" fmla="*/ 0 w 190500"/>
                  <a:gd name="connsiteY3" fmla="*/ 6835 h 521185"/>
                  <a:gd name="connsiteX0" fmla="*/ 0 w 190500"/>
                  <a:gd name="connsiteY0" fmla="*/ 6835 h 521185"/>
                  <a:gd name="connsiteX1" fmla="*/ 6350 w 190500"/>
                  <a:gd name="connsiteY1" fmla="*/ 521185 h 521185"/>
                  <a:gd name="connsiteX2" fmla="*/ 133350 w 190500"/>
                  <a:gd name="connsiteY2" fmla="*/ 330686 h 521185"/>
                  <a:gd name="connsiteX3" fmla="*/ 190500 w 190500"/>
                  <a:gd name="connsiteY3" fmla="*/ 244960 h 521185"/>
                  <a:gd name="connsiteX4" fmla="*/ 0 w 190500"/>
                  <a:gd name="connsiteY4" fmla="*/ 6835 h 521185"/>
                  <a:gd name="connsiteX0" fmla="*/ 0 w 190500"/>
                  <a:gd name="connsiteY0" fmla="*/ 6835 h 521185"/>
                  <a:gd name="connsiteX1" fmla="*/ 6350 w 190500"/>
                  <a:gd name="connsiteY1" fmla="*/ 521185 h 521185"/>
                  <a:gd name="connsiteX2" fmla="*/ 133350 w 190500"/>
                  <a:gd name="connsiteY2" fmla="*/ 330686 h 521185"/>
                  <a:gd name="connsiteX3" fmla="*/ 190500 w 190500"/>
                  <a:gd name="connsiteY3" fmla="*/ 244960 h 521185"/>
                  <a:gd name="connsiteX4" fmla="*/ 0 w 190500"/>
                  <a:gd name="connsiteY4" fmla="*/ 6835 h 521185"/>
                  <a:gd name="connsiteX0" fmla="*/ 0 w 190505"/>
                  <a:gd name="connsiteY0" fmla="*/ 6835 h 525742"/>
                  <a:gd name="connsiteX1" fmla="*/ 6350 w 190505"/>
                  <a:gd name="connsiteY1" fmla="*/ 521185 h 525742"/>
                  <a:gd name="connsiteX2" fmla="*/ 190500 w 190505"/>
                  <a:gd name="connsiteY2" fmla="*/ 244960 h 525742"/>
                  <a:gd name="connsiteX3" fmla="*/ 0 w 190505"/>
                  <a:gd name="connsiteY3" fmla="*/ 6835 h 525742"/>
                  <a:gd name="connsiteX0" fmla="*/ 0 w 146057"/>
                  <a:gd name="connsiteY0" fmla="*/ 6657 h 525678"/>
                  <a:gd name="connsiteX1" fmla="*/ 6350 w 146057"/>
                  <a:gd name="connsiteY1" fmla="*/ 521007 h 525678"/>
                  <a:gd name="connsiteX2" fmla="*/ 146050 w 146057"/>
                  <a:gd name="connsiteY2" fmla="*/ 251132 h 525678"/>
                  <a:gd name="connsiteX3" fmla="*/ 0 w 146057"/>
                  <a:gd name="connsiteY3" fmla="*/ 6657 h 525678"/>
                  <a:gd name="connsiteX0" fmla="*/ 0 w 146078"/>
                  <a:gd name="connsiteY0" fmla="*/ 8575 h 527596"/>
                  <a:gd name="connsiteX1" fmla="*/ 6350 w 146078"/>
                  <a:gd name="connsiteY1" fmla="*/ 522925 h 527596"/>
                  <a:gd name="connsiteX2" fmla="*/ 146050 w 146078"/>
                  <a:gd name="connsiteY2" fmla="*/ 253050 h 527596"/>
                  <a:gd name="connsiteX3" fmla="*/ 0 w 146078"/>
                  <a:gd name="connsiteY3" fmla="*/ 8575 h 527596"/>
                  <a:gd name="connsiteX0" fmla="*/ 0 w 146078"/>
                  <a:gd name="connsiteY0" fmla="*/ 8575 h 529349"/>
                  <a:gd name="connsiteX1" fmla="*/ 6350 w 146078"/>
                  <a:gd name="connsiteY1" fmla="*/ 522925 h 529349"/>
                  <a:gd name="connsiteX2" fmla="*/ 146050 w 146078"/>
                  <a:gd name="connsiteY2" fmla="*/ 253050 h 529349"/>
                  <a:gd name="connsiteX3" fmla="*/ 0 w 146078"/>
                  <a:gd name="connsiteY3" fmla="*/ 8575 h 529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078" h="529349">
                    <a:moveTo>
                      <a:pt x="0" y="8575"/>
                    </a:moveTo>
                    <a:cubicBezTo>
                      <a:pt x="2117" y="180025"/>
                      <a:pt x="4233" y="351475"/>
                      <a:pt x="6350" y="522925"/>
                    </a:cubicBezTo>
                    <a:cubicBezTo>
                      <a:pt x="38100" y="562613"/>
                      <a:pt x="140758" y="411800"/>
                      <a:pt x="146050" y="253050"/>
                    </a:cubicBezTo>
                    <a:cubicBezTo>
                      <a:pt x="148167" y="110175"/>
                      <a:pt x="30692" y="-37462"/>
                      <a:pt x="0" y="857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Freeform 47"/>
              <p:cNvSpPr/>
              <p:nvPr/>
            </p:nvSpPr>
            <p:spPr>
              <a:xfrm>
                <a:off x="8165749" y="3319587"/>
                <a:ext cx="63973" cy="213836"/>
              </a:xfrm>
              <a:custGeom>
                <a:avLst/>
                <a:gdLst>
                  <a:gd name="connsiteX0" fmla="*/ 0 w 190500"/>
                  <a:gd name="connsiteY0" fmla="*/ 0 h 514350"/>
                  <a:gd name="connsiteX1" fmla="*/ 6350 w 190500"/>
                  <a:gd name="connsiteY1" fmla="*/ 514350 h 514350"/>
                  <a:gd name="connsiteX2" fmla="*/ 190500 w 190500"/>
                  <a:gd name="connsiteY2" fmla="*/ 238125 h 514350"/>
                  <a:gd name="connsiteX3" fmla="*/ 0 w 190500"/>
                  <a:gd name="connsiteY3" fmla="*/ 0 h 514350"/>
                  <a:gd name="connsiteX0" fmla="*/ 0 w 190500"/>
                  <a:gd name="connsiteY0" fmla="*/ 0 h 514350"/>
                  <a:gd name="connsiteX1" fmla="*/ 6350 w 190500"/>
                  <a:gd name="connsiteY1" fmla="*/ 514350 h 514350"/>
                  <a:gd name="connsiteX2" fmla="*/ 190500 w 190500"/>
                  <a:gd name="connsiteY2" fmla="*/ 238125 h 514350"/>
                  <a:gd name="connsiteX3" fmla="*/ 107950 w 190500"/>
                  <a:gd name="connsiteY3" fmla="*/ 130175 h 514350"/>
                  <a:gd name="connsiteX4" fmla="*/ 0 w 190500"/>
                  <a:gd name="connsiteY4" fmla="*/ 0 h 514350"/>
                  <a:gd name="connsiteX0" fmla="*/ 0 w 190500"/>
                  <a:gd name="connsiteY0" fmla="*/ 0 h 514350"/>
                  <a:gd name="connsiteX1" fmla="*/ 6350 w 190500"/>
                  <a:gd name="connsiteY1" fmla="*/ 514350 h 514350"/>
                  <a:gd name="connsiteX2" fmla="*/ 190500 w 190500"/>
                  <a:gd name="connsiteY2" fmla="*/ 238125 h 514350"/>
                  <a:gd name="connsiteX3" fmla="*/ 107950 w 190500"/>
                  <a:gd name="connsiteY3" fmla="*/ 130175 h 514350"/>
                  <a:gd name="connsiteX4" fmla="*/ 0 w 190500"/>
                  <a:gd name="connsiteY4" fmla="*/ 0 h 514350"/>
                  <a:gd name="connsiteX0" fmla="*/ 0 w 190500"/>
                  <a:gd name="connsiteY0" fmla="*/ 6835 h 521185"/>
                  <a:gd name="connsiteX1" fmla="*/ 6350 w 190500"/>
                  <a:gd name="connsiteY1" fmla="*/ 521185 h 521185"/>
                  <a:gd name="connsiteX2" fmla="*/ 190500 w 190500"/>
                  <a:gd name="connsiteY2" fmla="*/ 244960 h 521185"/>
                  <a:gd name="connsiteX3" fmla="*/ 0 w 190500"/>
                  <a:gd name="connsiteY3" fmla="*/ 6835 h 521185"/>
                  <a:gd name="connsiteX0" fmla="*/ 0 w 190500"/>
                  <a:gd name="connsiteY0" fmla="*/ 6835 h 521185"/>
                  <a:gd name="connsiteX1" fmla="*/ 6350 w 190500"/>
                  <a:gd name="connsiteY1" fmla="*/ 521185 h 521185"/>
                  <a:gd name="connsiteX2" fmla="*/ 133350 w 190500"/>
                  <a:gd name="connsiteY2" fmla="*/ 330686 h 521185"/>
                  <a:gd name="connsiteX3" fmla="*/ 190500 w 190500"/>
                  <a:gd name="connsiteY3" fmla="*/ 244960 h 521185"/>
                  <a:gd name="connsiteX4" fmla="*/ 0 w 190500"/>
                  <a:gd name="connsiteY4" fmla="*/ 6835 h 521185"/>
                  <a:gd name="connsiteX0" fmla="*/ 0 w 190500"/>
                  <a:gd name="connsiteY0" fmla="*/ 6835 h 521185"/>
                  <a:gd name="connsiteX1" fmla="*/ 6350 w 190500"/>
                  <a:gd name="connsiteY1" fmla="*/ 521185 h 521185"/>
                  <a:gd name="connsiteX2" fmla="*/ 133350 w 190500"/>
                  <a:gd name="connsiteY2" fmla="*/ 330686 h 521185"/>
                  <a:gd name="connsiteX3" fmla="*/ 190500 w 190500"/>
                  <a:gd name="connsiteY3" fmla="*/ 244960 h 521185"/>
                  <a:gd name="connsiteX4" fmla="*/ 0 w 190500"/>
                  <a:gd name="connsiteY4" fmla="*/ 6835 h 521185"/>
                  <a:gd name="connsiteX0" fmla="*/ 0 w 190505"/>
                  <a:gd name="connsiteY0" fmla="*/ 6835 h 525742"/>
                  <a:gd name="connsiteX1" fmla="*/ 6350 w 190505"/>
                  <a:gd name="connsiteY1" fmla="*/ 521185 h 525742"/>
                  <a:gd name="connsiteX2" fmla="*/ 190500 w 190505"/>
                  <a:gd name="connsiteY2" fmla="*/ 244960 h 525742"/>
                  <a:gd name="connsiteX3" fmla="*/ 0 w 190505"/>
                  <a:gd name="connsiteY3" fmla="*/ 6835 h 525742"/>
                  <a:gd name="connsiteX0" fmla="*/ 0 w 146057"/>
                  <a:gd name="connsiteY0" fmla="*/ 6657 h 525678"/>
                  <a:gd name="connsiteX1" fmla="*/ 6350 w 146057"/>
                  <a:gd name="connsiteY1" fmla="*/ 521007 h 525678"/>
                  <a:gd name="connsiteX2" fmla="*/ 146050 w 146057"/>
                  <a:gd name="connsiteY2" fmla="*/ 251132 h 525678"/>
                  <a:gd name="connsiteX3" fmla="*/ 0 w 146057"/>
                  <a:gd name="connsiteY3" fmla="*/ 6657 h 525678"/>
                  <a:gd name="connsiteX0" fmla="*/ 0 w 146078"/>
                  <a:gd name="connsiteY0" fmla="*/ 8575 h 527596"/>
                  <a:gd name="connsiteX1" fmla="*/ 6350 w 146078"/>
                  <a:gd name="connsiteY1" fmla="*/ 522925 h 527596"/>
                  <a:gd name="connsiteX2" fmla="*/ 146050 w 146078"/>
                  <a:gd name="connsiteY2" fmla="*/ 253050 h 527596"/>
                  <a:gd name="connsiteX3" fmla="*/ 0 w 146078"/>
                  <a:gd name="connsiteY3" fmla="*/ 8575 h 527596"/>
                  <a:gd name="connsiteX0" fmla="*/ 0 w 146078"/>
                  <a:gd name="connsiteY0" fmla="*/ 8575 h 529349"/>
                  <a:gd name="connsiteX1" fmla="*/ 6350 w 146078"/>
                  <a:gd name="connsiteY1" fmla="*/ 522925 h 529349"/>
                  <a:gd name="connsiteX2" fmla="*/ 146050 w 146078"/>
                  <a:gd name="connsiteY2" fmla="*/ 253050 h 529349"/>
                  <a:gd name="connsiteX3" fmla="*/ 0 w 146078"/>
                  <a:gd name="connsiteY3" fmla="*/ 8575 h 529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078" h="529349">
                    <a:moveTo>
                      <a:pt x="0" y="8575"/>
                    </a:moveTo>
                    <a:cubicBezTo>
                      <a:pt x="2117" y="180025"/>
                      <a:pt x="4233" y="351475"/>
                      <a:pt x="6350" y="522925"/>
                    </a:cubicBezTo>
                    <a:cubicBezTo>
                      <a:pt x="38100" y="562613"/>
                      <a:pt x="140758" y="411800"/>
                      <a:pt x="146050" y="253050"/>
                    </a:cubicBezTo>
                    <a:cubicBezTo>
                      <a:pt x="148167" y="110175"/>
                      <a:pt x="30692" y="-37462"/>
                      <a:pt x="0" y="857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reeform 48"/>
              <p:cNvSpPr/>
              <p:nvPr/>
            </p:nvSpPr>
            <p:spPr>
              <a:xfrm>
                <a:off x="8159280" y="3698104"/>
                <a:ext cx="63973" cy="213836"/>
              </a:xfrm>
              <a:custGeom>
                <a:avLst/>
                <a:gdLst>
                  <a:gd name="connsiteX0" fmla="*/ 0 w 190500"/>
                  <a:gd name="connsiteY0" fmla="*/ 0 h 514350"/>
                  <a:gd name="connsiteX1" fmla="*/ 6350 w 190500"/>
                  <a:gd name="connsiteY1" fmla="*/ 514350 h 514350"/>
                  <a:gd name="connsiteX2" fmla="*/ 190500 w 190500"/>
                  <a:gd name="connsiteY2" fmla="*/ 238125 h 514350"/>
                  <a:gd name="connsiteX3" fmla="*/ 0 w 190500"/>
                  <a:gd name="connsiteY3" fmla="*/ 0 h 514350"/>
                  <a:gd name="connsiteX0" fmla="*/ 0 w 190500"/>
                  <a:gd name="connsiteY0" fmla="*/ 0 h 514350"/>
                  <a:gd name="connsiteX1" fmla="*/ 6350 w 190500"/>
                  <a:gd name="connsiteY1" fmla="*/ 514350 h 514350"/>
                  <a:gd name="connsiteX2" fmla="*/ 190500 w 190500"/>
                  <a:gd name="connsiteY2" fmla="*/ 238125 h 514350"/>
                  <a:gd name="connsiteX3" fmla="*/ 107950 w 190500"/>
                  <a:gd name="connsiteY3" fmla="*/ 130175 h 514350"/>
                  <a:gd name="connsiteX4" fmla="*/ 0 w 190500"/>
                  <a:gd name="connsiteY4" fmla="*/ 0 h 514350"/>
                  <a:gd name="connsiteX0" fmla="*/ 0 w 190500"/>
                  <a:gd name="connsiteY0" fmla="*/ 0 h 514350"/>
                  <a:gd name="connsiteX1" fmla="*/ 6350 w 190500"/>
                  <a:gd name="connsiteY1" fmla="*/ 514350 h 514350"/>
                  <a:gd name="connsiteX2" fmla="*/ 190500 w 190500"/>
                  <a:gd name="connsiteY2" fmla="*/ 238125 h 514350"/>
                  <a:gd name="connsiteX3" fmla="*/ 107950 w 190500"/>
                  <a:gd name="connsiteY3" fmla="*/ 130175 h 514350"/>
                  <a:gd name="connsiteX4" fmla="*/ 0 w 190500"/>
                  <a:gd name="connsiteY4" fmla="*/ 0 h 514350"/>
                  <a:gd name="connsiteX0" fmla="*/ 0 w 190500"/>
                  <a:gd name="connsiteY0" fmla="*/ 6835 h 521185"/>
                  <a:gd name="connsiteX1" fmla="*/ 6350 w 190500"/>
                  <a:gd name="connsiteY1" fmla="*/ 521185 h 521185"/>
                  <a:gd name="connsiteX2" fmla="*/ 190500 w 190500"/>
                  <a:gd name="connsiteY2" fmla="*/ 244960 h 521185"/>
                  <a:gd name="connsiteX3" fmla="*/ 0 w 190500"/>
                  <a:gd name="connsiteY3" fmla="*/ 6835 h 521185"/>
                  <a:gd name="connsiteX0" fmla="*/ 0 w 190500"/>
                  <a:gd name="connsiteY0" fmla="*/ 6835 h 521185"/>
                  <a:gd name="connsiteX1" fmla="*/ 6350 w 190500"/>
                  <a:gd name="connsiteY1" fmla="*/ 521185 h 521185"/>
                  <a:gd name="connsiteX2" fmla="*/ 133350 w 190500"/>
                  <a:gd name="connsiteY2" fmla="*/ 330686 h 521185"/>
                  <a:gd name="connsiteX3" fmla="*/ 190500 w 190500"/>
                  <a:gd name="connsiteY3" fmla="*/ 244960 h 521185"/>
                  <a:gd name="connsiteX4" fmla="*/ 0 w 190500"/>
                  <a:gd name="connsiteY4" fmla="*/ 6835 h 521185"/>
                  <a:gd name="connsiteX0" fmla="*/ 0 w 190500"/>
                  <a:gd name="connsiteY0" fmla="*/ 6835 h 521185"/>
                  <a:gd name="connsiteX1" fmla="*/ 6350 w 190500"/>
                  <a:gd name="connsiteY1" fmla="*/ 521185 h 521185"/>
                  <a:gd name="connsiteX2" fmla="*/ 133350 w 190500"/>
                  <a:gd name="connsiteY2" fmla="*/ 330686 h 521185"/>
                  <a:gd name="connsiteX3" fmla="*/ 190500 w 190500"/>
                  <a:gd name="connsiteY3" fmla="*/ 244960 h 521185"/>
                  <a:gd name="connsiteX4" fmla="*/ 0 w 190500"/>
                  <a:gd name="connsiteY4" fmla="*/ 6835 h 521185"/>
                  <a:gd name="connsiteX0" fmla="*/ 0 w 190505"/>
                  <a:gd name="connsiteY0" fmla="*/ 6835 h 525742"/>
                  <a:gd name="connsiteX1" fmla="*/ 6350 w 190505"/>
                  <a:gd name="connsiteY1" fmla="*/ 521185 h 525742"/>
                  <a:gd name="connsiteX2" fmla="*/ 190500 w 190505"/>
                  <a:gd name="connsiteY2" fmla="*/ 244960 h 525742"/>
                  <a:gd name="connsiteX3" fmla="*/ 0 w 190505"/>
                  <a:gd name="connsiteY3" fmla="*/ 6835 h 525742"/>
                  <a:gd name="connsiteX0" fmla="*/ 0 w 146057"/>
                  <a:gd name="connsiteY0" fmla="*/ 6657 h 525678"/>
                  <a:gd name="connsiteX1" fmla="*/ 6350 w 146057"/>
                  <a:gd name="connsiteY1" fmla="*/ 521007 h 525678"/>
                  <a:gd name="connsiteX2" fmla="*/ 146050 w 146057"/>
                  <a:gd name="connsiteY2" fmla="*/ 251132 h 525678"/>
                  <a:gd name="connsiteX3" fmla="*/ 0 w 146057"/>
                  <a:gd name="connsiteY3" fmla="*/ 6657 h 525678"/>
                  <a:gd name="connsiteX0" fmla="*/ 0 w 146078"/>
                  <a:gd name="connsiteY0" fmla="*/ 8575 h 527596"/>
                  <a:gd name="connsiteX1" fmla="*/ 6350 w 146078"/>
                  <a:gd name="connsiteY1" fmla="*/ 522925 h 527596"/>
                  <a:gd name="connsiteX2" fmla="*/ 146050 w 146078"/>
                  <a:gd name="connsiteY2" fmla="*/ 253050 h 527596"/>
                  <a:gd name="connsiteX3" fmla="*/ 0 w 146078"/>
                  <a:gd name="connsiteY3" fmla="*/ 8575 h 527596"/>
                  <a:gd name="connsiteX0" fmla="*/ 0 w 146078"/>
                  <a:gd name="connsiteY0" fmla="*/ 8575 h 529349"/>
                  <a:gd name="connsiteX1" fmla="*/ 6350 w 146078"/>
                  <a:gd name="connsiteY1" fmla="*/ 522925 h 529349"/>
                  <a:gd name="connsiteX2" fmla="*/ 146050 w 146078"/>
                  <a:gd name="connsiteY2" fmla="*/ 253050 h 529349"/>
                  <a:gd name="connsiteX3" fmla="*/ 0 w 146078"/>
                  <a:gd name="connsiteY3" fmla="*/ 8575 h 529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078" h="529349">
                    <a:moveTo>
                      <a:pt x="0" y="8575"/>
                    </a:moveTo>
                    <a:cubicBezTo>
                      <a:pt x="2117" y="180025"/>
                      <a:pt x="4233" y="351475"/>
                      <a:pt x="6350" y="522925"/>
                    </a:cubicBezTo>
                    <a:cubicBezTo>
                      <a:pt x="38100" y="562613"/>
                      <a:pt x="140758" y="411800"/>
                      <a:pt x="146050" y="253050"/>
                    </a:cubicBezTo>
                    <a:cubicBezTo>
                      <a:pt x="148167" y="110175"/>
                      <a:pt x="30692" y="-37462"/>
                      <a:pt x="0" y="857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8169375" y="4257172"/>
                <a:ext cx="63973" cy="213836"/>
              </a:xfrm>
              <a:custGeom>
                <a:avLst/>
                <a:gdLst>
                  <a:gd name="connsiteX0" fmla="*/ 0 w 190500"/>
                  <a:gd name="connsiteY0" fmla="*/ 0 h 514350"/>
                  <a:gd name="connsiteX1" fmla="*/ 6350 w 190500"/>
                  <a:gd name="connsiteY1" fmla="*/ 514350 h 514350"/>
                  <a:gd name="connsiteX2" fmla="*/ 190500 w 190500"/>
                  <a:gd name="connsiteY2" fmla="*/ 238125 h 514350"/>
                  <a:gd name="connsiteX3" fmla="*/ 0 w 190500"/>
                  <a:gd name="connsiteY3" fmla="*/ 0 h 514350"/>
                  <a:gd name="connsiteX0" fmla="*/ 0 w 190500"/>
                  <a:gd name="connsiteY0" fmla="*/ 0 h 514350"/>
                  <a:gd name="connsiteX1" fmla="*/ 6350 w 190500"/>
                  <a:gd name="connsiteY1" fmla="*/ 514350 h 514350"/>
                  <a:gd name="connsiteX2" fmla="*/ 190500 w 190500"/>
                  <a:gd name="connsiteY2" fmla="*/ 238125 h 514350"/>
                  <a:gd name="connsiteX3" fmla="*/ 107950 w 190500"/>
                  <a:gd name="connsiteY3" fmla="*/ 130175 h 514350"/>
                  <a:gd name="connsiteX4" fmla="*/ 0 w 190500"/>
                  <a:gd name="connsiteY4" fmla="*/ 0 h 514350"/>
                  <a:gd name="connsiteX0" fmla="*/ 0 w 190500"/>
                  <a:gd name="connsiteY0" fmla="*/ 0 h 514350"/>
                  <a:gd name="connsiteX1" fmla="*/ 6350 w 190500"/>
                  <a:gd name="connsiteY1" fmla="*/ 514350 h 514350"/>
                  <a:gd name="connsiteX2" fmla="*/ 190500 w 190500"/>
                  <a:gd name="connsiteY2" fmla="*/ 238125 h 514350"/>
                  <a:gd name="connsiteX3" fmla="*/ 107950 w 190500"/>
                  <a:gd name="connsiteY3" fmla="*/ 130175 h 514350"/>
                  <a:gd name="connsiteX4" fmla="*/ 0 w 190500"/>
                  <a:gd name="connsiteY4" fmla="*/ 0 h 514350"/>
                  <a:gd name="connsiteX0" fmla="*/ 0 w 190500"/>
                  <a:gd name="connsiteY0" fmla="*/ 6835 h 521185"/>
                  <a:gd name="connsiteX1" fmla="*/ 6350 w 190500"/>
                  <a:gd name="connsiteY1" fmla="*/ 521185 h 521185"/>
                  <a:gd name="connsiteX2" fmla="*/ 190500 w 190500"/>
                  <a:gd name="connsiteY2" fmla="*/ 244960 h 521185"/>
                  <a:gd name="connsiteX3" fmla="*/ 0 w 190500"/>
                  <a:gd name="connsiteY3" fmla="*/ 6835 h 521185"/>
                  <a:gd name="connsiteX0" fmla="*/ 0 w 190500"/>
                  <a:gd name="connsiteY0" fmla="*/ 6835 h 521185"/>
                  <a:gd name="connsiteX1" fmla="*/ 6350 w 190500"/>
                  <a:gd name="connsiteY1" fmla="*/ 521185 h 521185"/>
                  <a:gd name="connsiteX2" fmla="*/ 133350 w 190500"/>
                  <a:gd name="connsiteY2" fmla="*/ 330686 h 521185"/>
                  <a:gd name="connsiteX3" fmla="*/ 190500 w 190500"/>
                  <a:gd name="connsiteY3" fmla="*/ 244960 h 521185"/>
                  <a:gd name="connsiteX4" fmla="*/ 0 w 190500"/>
                  <a:gd name="connsiteY4" fmla="*/ 6835 h 521185"/>
                  <a:gd name="connsiteX0" fmla="*/ 0 w 190500"/>
                  <a:gd name="connsiteY0" fmla="*/ 6835 h 521185"/>
                  <a:gd name="connsiteX1" fmla="*/ 6350 w 190500"/>
                  <a:gd name="connsiteY1" fmla="*/ 521185 h 521185"/>
                  <a:gd name="connsiteX2" fmla="*/ 133350 w 190500"/>
                  <a:gd name="connsiteY2" fmla="*/ 330686 h 521185"/>
                  <a:gd name="connsiteX3" fmla="*/ 190500 w 190500"/>
                  <a:gd name="connsiteY3" fmla="*/ 244960 h 521185"/>
                  <a:gd name="connsiteX4" fmla="*/ 0 w 190500"/>
                  <a:gd name="connsiteY4" fmla="*/ 6835 h 521185"/>
                  <a:gd name="connsiteX0" fmla="*/ 0 w 190505"/>
                  <a:gd name="connsiteY0" fmla="*/ 6835 h 525742"/>
                  <a:gd name="connsiteX1" fmla="*/ 6350 w 190505"/>
                  <a:gd name="connsiteY1" fmla="*/ 521185 h 525742"/>
                  <a:gd name="connsiteX2" fmla="*/ 190500 w 190505"/>
                  <a:gd name="connsiteY2" fmla="*/ 244960 h 525742"/>
                  <a:gd name="connsiteX3" fmla="*/ 0 w 190505"/>
                  <a:gd name="connsiteY3" fmla="*/ 6835 h 525742"/>
                  <a:gd name="connsiteX0" fmla="*/ 0 w 146057"/>
                  <a:gd name="connsiteY0" fmla="*/ 6657 h 525678"/>
                  <a:gd name="connsiteX1" fmla="*/ 6350 w 146057"/>
                  <a:gd name="connsiteY1" fmla="*/ 521007 h 525678"/>
                  <a:gd name="connsiteX2" fmla="*/ 146050 w 146057"/>
                  <a:gd name="connsiteY2" fmla="*/ 251132 h 525678"/>
                  <a:gd name="connsiteX3" fmla="*/ 0 w 146057"/>
                  <a:gd name="connsiteY3" fmla="*/ 6657 h 525678"/>
                  <a:gd name="connsiteX0" fmla="*/ 0 w 146078"/>
                  <a:gd name="connsiteY0" fmla="*/ 8575 h 527596"/>
                  <a:gd name="connsiteX1" fmla="*/ 6350 w 146078"/>
                  <a:gd name="connsiteY1" fmla="*/ 522925 h 527596"/>
                  <a:gd name="connsiteX2" fmla="*/ 146050 w 146078"/>
                  <a:gd name="connsiteY2" fmla="*/ 253050 h 527596"/>
                  <a:gd name="connsiteX3" fmla="*/ 0 w 146078"/>
                  <a:gd name="connsiteY3" fmla="*/ 8575 h 527596"/>
                  <a:gd name="connsiteX0" fmla="*/ 0 w 146078"/>
                  <a:gd name="connsiteY0" fmla="*/ 8575 h 529349"/>
                  <a:gd name="connsiteX1" fmla="*/ 6350 w 146078"/>
                  <a:gd name="connsiteY1" fmla="*/ 522925 h 529349"/>
                  <a:gd name="connsiteX2" fmla="*/ 146050 w 146078"/>
                  <a:gd name="connsiteY2" fmla="*/ 253050 h 529349"/>
                  <a:gd name="connsiteX3" fmla="*/ 0 w 146078"/>
                  <a:gd name="connsiteY3" fmla="*/ 8575 h 529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078" h="529349">
                    <a:moveTo>
                      <a:pt x="0" y="8575"/>
                    </a:moveTo>
                    <a:cubicBezTo>
                      <a:pt x="2117" y="180025"/>
                      <a:pt x="4233" y="351475"/>
                      <a:pt x="6350" y="522925"/>
                    </a:cubicBezTo>
                    <a:cubicBezTo>
                      <a:pt x="38100" y="562613"/>
                      <a:pt x="140758" y="411800"/>
                      <a:pt x="146050" y="253050"/>
                    </a:cubicBezTo>
                    <a:cubicBezTo>
                      <a:pt x="148167" y="110175"/>
                      <a:pt x="30692" y="-37462"/>
                      <a:pt x="0" y="857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reeform 50"/>
              <p:cNvSpPr/>
              <p:nvPr/>
            </p:nvSpPr>
            <p:spPr>
              <a:xfrm>
                <a:off x="8169375" y="4736213"/>
                <a:ext cx="63973" cy="213836"/>
              </a:xfrm>
              <a:custGeom>
                <a:avLst/>
                <a:gdLst>
                  <a:gd name="connsiteX0" fmla="*/ 0 w 190500"/>
                  <a:gd name="connsiteY0" fmla="*/ 0 h 514350"/>
                  <a:gd name="connsiteX1" fmla="*/ 6350 w 190500"/>
                  <a:gd name="connsiteY1" fmla="*/ 514350 h 514350"/>
                  <a:gd name="connsiteX2" fmla="*/ 190500 w 190500"/>
                  <a:gd name="connsiteY2" fmla="*/ 238125 h 514350"/>
                  <a:gd name="connsiteX3" fmla="*/ 0 w 190500"/>
                  <a:gd name="connsiteY3" fmla="*/ 0 h 514350"/>
                  <a:gd name="connsiteX0" fmla="*/ 0 w 190500"/>
                  <a:gd name="connsiteY0" fmla="*/ 0 h 514350"/>
                  <a:gd name="connsiteX1" fmla="*/ 6350 w 190500"/>
                  <a:gd name="connsiteY1" fmla="*/ 514350 h 514350"/>
                  <a:gd name="connsiteX2" fmla="*/ 190500 w 190500"/>
                  <a:gd name="connsiteY2" fmla="*/ 238125 h 514350"/>
                  <a:gd name="connsiteX3" fmla="*/ 107950 w 190500"/>
                  <a:gd name="connsiteY3" fmla="*/ 130175 h 514350"/>
                  <a:gd name="connsiteX4" fmla="*/ 0 w 190500"/>
                  <a:gd name="connsiteY4" fmla="*/ 0 h 514350"/>
                  <a:gd name="connsiteX0" fmla="*/ 0 w 190500"/>
                  <a:gd name="connsiteY0" fmla="*/ 0 h 514350"/>
                  <a:gd name="connsiteX1" fmla="*/ 6350 w 190500"/>
                  <a:gd name="connsiteY1" fmla="*/ 514350 h 514350"/>
                  <a:gd name="connsiteX2" fmla="*/ 190500 w 190500"/>
                  <a:gd name="connsiteY2" fmla="*/ 238125 h 514350"/>
                  <a:gd name="connsiteX3" fmla="*/ 107950 w 190500"/>
                  <a:gd name="connsiteY3" fmla="*/ 130175 h 514350"/>
                  <a:gd name="connsiteX4" fmla="*/ 0 w 190500"/>
                  <a:gd name="connsiteY4" fmla="*/ 0 h 514350"/>
                  <a:gd name="connsiteX0" fmla="*/ 0 w 190500"/>
                  <a:gd name="connsiteY0" fmla="*/ 6835 h 521185"/>
                  <a:gd name="connsiteX1" fmla="*/ 6350 w 190500"/>
                  <a:gd name="connsiteY1" fmla="*/ 521185 h 521185"/>
                  <a:gd name="connsiteX2" fmla="*/ 190500 w 190500"/>
                  <a:gd name="connsiteY2" fmla="*/ 244960 h 521185"/>
                  <a:gd name="connsiteX3" fmla="*/ 0 w 190500"/>
                  <a:gd name="connsiteY3" fmla="*/ 6835 h 521185"/>
                  <a:gd name="connsiteX0" fmla="*/ 0 w 190500"/>
                  <a:gd name="connsiteY0" fmla="*/ 6835 h 521185"/>
                  <a:gd name="connsiteX1" fmla="*/ 6350 w 190500"/>
                  <a:gd name="connsiteY1" fmla="*/ 521185 h 521185"/>
                  <a:gd name="connsiteX2" fmla="*/ 133350 w 190500"/>
                  <a:gd name="connsiteY2" fmla="*/ 330686 h 521185"/>
                  <a:gd name="connsiteX3" fmla="*/ 190500 w 190500"/>
                  <a:gd name="connsiteY3" fmla="*/ 244960 h 521185"/>
                  <a:gd name="connsiteX4" fmla="*/ 0 w 190500"/>
                  <a:gd name="connsiteY4" fmla="*/ 6835 h 521185"/>
                  <a:gd name="connsiteX0" fmla="*/ 0 w 190500"/>
                  <a:gd name="connsiteY0" fmla="*/ 6835 h 521185"/>
                  <a:gd name="connsiteX1" fmla="*/ 6350 w 190500"/>
                  <a:gd name="connsiteY1" fmla="*/ 521185 h 521185"/>
                  <a:gd name="connsiteX2" fmla="*/ 133350 w 190500"/>
                  <a:gd name="connsiteY2" fmla="*/ 330686 h 521185"/>
                  <a:gd name="connsiteX3" fmla="*/ 190500 w 190500"/>
                  <a:gd name="connsiteY3" fmla="*/ 244960 h 521185"/>
                  <a:gd name="connsiteX4" fmla="*/ 0 w 190500"/>
                  <a:gd name="connsiteY4" fmla="*/ 6835 h 521185"/>
                  <a:gd name="connsiteX0" fmla="*/ 0 w 190505"/>
                  <a:gd name="connsiteY0" fmla="*/ 6835 h 525742"/>
                  <a:gd name="connsiteX1" fmla="*/ 6350 w 190505"/>
                  <a:gd name="connsiteY1" fmla="*/ 521185 h 525742"/>
                  <a:gd name="connsiteX2" fmla="*/ 190500 w 190505"/>
                  <a:gd name="connsiteY2" fmla="*/ 244960 h 525742"/>
                  <a:gd name="connsiteX3" fmla="*/ 0 w 190505"/>
                  <a:gd name="connsiteY3" fmla="*/ 6835 h 525742"/>
                  <a:gd name="connsiteX0" fmla="*/ 0 w 146057"/>
                  <a:gd name="connsiteY0" fmla="*/ 6657 h 525678"/>
                  <a:gd name="connsiteX1" fmla="*/ 6350 w 146057"/>
                  <a:gd name="connsiteY1" fmla="*/ 521007 h 525678"/>
                  <a:gd name="connsiteX2" fmla="*/ 146050 w 146057"/>
                  <a:gd name="connsiteY2" fmla="*/ 251132 h 525678"/>
                  <a:gd name="connsiteX3" fmla="*/ 0 w 146057"/>
                  <a:gd name="connsiteY3" fmla="*/ 6657 h 525678"/>
                  <a:gd name="connsiteX0" fmla="*/ 0 w 146078"/>
                  <a:gd name="connsiteY0" fmla="*/ 8575 h 527596"/>
                  <a:gd name="connsiteX1" fmla="*/ 6350 w 146078"/>
                  <a:gd name="connsiteY1" fmla="*/ 522925 h 527596"/>
                  <a:gd name="connsiteX2" fmla="*/ 146050 w 146078"/>
                  <a:gd name="connsiteY2" fmla="*/ 253050 h 527596"/>
                  <a:gd name="connsiteX3" fmla="*/ 0 w 146078"/>
                  <a:gd name="connsiteY3" fmla="*/ 8575 h 527596"/>
                  <a:gd name="connsiteX0" fmla="*/ 0 w 146078"/>
                  <a:gd name="connsiteY0" fmla="*/ 8575 h 529349"/>
                  <a:gd name="connsiteX1" fmla="*/ 6350 w 146078"/>
                  <a:gd name="connsiteY1" fmla="*/ 522925 h 529349"/>
                  <a:gd name="connsiteX2" fmla="*/ 146050 w 146078"/>
                  <a:gd name="connsiteY2" fmla="*/ 253050 h 529349"/>
                  <a:gd name="connsiteX3" fmla="*/ 0 w 146078"/>
                  <a:gd name="connsiteY3" fmla="*/ 8575 h 529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078" h="529349">
                    <a:moveTo>
                      <a:pt x="0" y="8575"/>
                    </a:moveTo>
                    <a:cubicBezTo>
                      <a:pt x="2117" y="180025"/>
                      <a:pt x="4233" y="351475"/>
                      <a:pt x="6350" y="522925"/>
                    </a:cubicBezTo>
                    <a:cubicBezTo>
                      <a:pt x="38100" y="562613"/>
                      <a:pt x="140758" y="411800"/>
                      <a:pt x="146050" y="253050"/>
                    </a:cubicBezTo>
                    <a:cubicBezTo>
                      <a:pt x="148167" y="110175"/>
                      <a:pt x="30692" y="-37462"/>
                      <a:pt x="0" y="857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8177245" y="1958525"/>
              <a:ext cx="62241" cy="2947128"/>
              <a:chOff x="8175413" y="1907185"/>
              <a:chExt cx="62241" cy="2947128"/>
            </a:xfrm>
          </p:grpSpPr>
          <p:sp>
            <p:nvSpPr>
              <p:cNvPr id="32" name="Rectangle 31"/>
              <p:cNvSpPr>
                <a:spLocks/>
              </p:cNvSpPr>
              <p:nvPr/>
            </p:nvSpPr>
            <p:spPr>
              <a:xfrm rot="600000" flipH="1">
                <a:off x="8190854" y="1907185"/>
                <a:ext cx="46800" cy="97200"/>
              </a:xfrm>
              <a:prstGeom prst="rect">
                <a:avLst/>
              </a:prstGeom>
              <a:solidFill>
                <a:srgbClr val="6C5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>
                <a:spLocks/>
              </p:cNvSpPr>
              <p:nvPr/>
            </p:nvSpPr>
            <p:spPr>
              <a:xfrm flipH="1">
                <a:off x="8181882" y="2135330"/>
                <a:ext cx="46800" cy="97200"/>
              </a:xfrm>
              <a:prstGeom prst="rect">
                <a:avLst/>
              </a:prstGeom>
              <a:solidFill>
                <a:srgbClr val="6C5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>
                <a:spLocks/>
              </p:cNvSpPr>
              <p:nvPr/>
            </p:nvSpPr>
            <p:spPr>
              <a:xfrm flipH="1">
                <a:off x="8180567" y="2604738"/>
                <a:ext cx="46800" cy="97200"/>
              </a:xfrm>
              <a:prstGeom prst="rect">
                <a:avLst/>
              </a:prstGeom>
              <a:solidFill>
                <a:srgbClr val="6C5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>
                <a:spLocks/>
              </p:cNvSpPr>
              <p:nvPr/>
            </p:nvSpPr>
            <p:spPr>
              <a:xfrm flipH="1">
                <a:off x="8184574" y="3324429"/>
                <a:ext cx="46800" cy="97200"/>
              </a:xfrm>
              <a:prstGeom prst="rect">
                <a:avLst/>
              </a:prstGeom>
              <a:solidFill>
                <a:srgbClr val="6C5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>
                <a:spLocks/>
              </p:cNvSpPr>
              <p:nvPr/>
            </p:nvSpPr>
            <p:spPr>
              <a:xfrm flipH="1">
                <a:off x="8180354" y="3706742"/>
                <a:ext cx="46800" cy="97200"/>
              </a:xfrm>
              <a:prstGeom prst="rect">
                <a:avLst/>
              </a:prstGeom>
              <a:solidFill>
                <a:srgbClr val="6C5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>
                <a:spLocks/>
              </p:cNvSpPr>
              <p:nvPr/>
            </p:nvSpPr>
            <p:spPr>
              <a:xfrm rot="600000" flipH="1">
                <a:off x="8190853" y="4264150"/>
                <a:ext cx="46800" cy="97200"/>
              </a:xfrm>
              <a:prstGeom prst="rect">
                <a:avLst/>
              </a:prstGeom>
              <a:solidFill>
                <a:srgbClr val="6C5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>
                <a:spLocks/>
              </p:cNvSpPr>
              <p:nvPr/>
            </p:nvSpPr>
            <p:spPr>
              <a:xfrm flipH="1">
                <a:off x="8175413" y="4757113"/>
                <a:ext cx="46800" cy="97200"/>
              </a:xfrm>
              <a:prstGeom prst="rect">
                <a:avLst/>
              </a:prstGeom>
              <a:solidFill>
                <a:srgbClr val="6C5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>
                <a:spLocks/>
              </p:cNvSpPr>
              <p:nvPr/>
            </p:nvSpPr>
            <p:spPr>
              <a:xfrm rot="21000000" flipH="1">
                <a:off x="8183585" y="2912282"/>
                <a:ext cx="46800" cy="97200"/>
              </a:xfrm>
              <a:prstGeom prst="rect">
                <a:avLst/>
              </a:prstGeom>
              <a:solidFill>
                <a:srgbClr val="6C5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8135868" y="1320247"/>
              <a:ext cx="45719" cy="410817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302801" y="1411778"/>
            <a:ext cx="518477" cy="4108174"/>
            <a:chOff x="5960215" y="1399301"/>
            <a:chExt cx="518477" cy="4108174"/>
          </a:xfrm>
        </p:grpSpPr>
        <p:grpSp>
          <p:nvGrpSpPr>
            <p:cNvPr id="54" name="Group 53"/>
            <p:cNvGrpSpPr/>
            <p:nvPr/>
          </p:nvGrpSpPr>
          <p:grpSpPr>
            <a:xfrm>
              <a:off x="6027287" y="1399301"/>
              <a:ext cx="451405" cy="4108174"/>
              <a:chOff x="7105094" y="1320247"/>
              <a:chExt cx="451405" cy="4108174"/>
            </a:xfrm>
          </p:grpSpPr>
          <p:sp>
            <p:nvSpPr>
              <p:cNvPr id="8" name="Oval 7"/>
              <p:cNvSpPr/>
              <p:nvPr/>
            </p:nvSpPr>
            <p:spPr>
              <a:xfrm rot="5400000">
                <a:off x="5331375" y="3116881"/>
                <a:ext cx="3998843" cy="451405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7254045" y="1320247"/>
                <a:ext cx="132522" cy="4108174"/>
              </a:xfrm>
              <a:prstGeom prst="rect">
                <a:avLst/>
              </a:prstGeom>
              <a:solidFill>
                <a:srgbClr val="FFA9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7360063" y="1320247"/>
                <a:ext cx="45719" cy="4108174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>
                <a:spLocks/>
              </p:cNvSpPr>
              <p:nvPr/>
            </p:nvSpPr>
            <p:spPr>
              <a:xfrm rot="600000" flipH="1">
                <a:off x="7413866" y="1961851"/>
                <a:ext cx="46800" cy="97200"/>
              </a:xfrm>
              <a:prstGeom prst="rect">
                <a:avLst/>
              </a:prstGeom>
              <a:solidFill>
                <a:srgbClr val="6C5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>
                <a:spLocks/>
              </p:cNvSpPr>
              <p:nvPr/>
            </p:nvSpPr>
            <p:spPr>
              <a:xfrm flipH="1">
                <a:off x="7404894" y="2189996"/>
                <a:ext cx="46800" cy="97200"/>
              </a:xfrm>
              <a:prstGeom prst="rect">
                <a:avLst/>
              </a:prstGeom>
              <a:solidFill>
                <a:srgbClr val="6C5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>
                <a:spLocks/>
              </p:cNvSpPr>
              <p:nvPr/>
            </p:nvSpPr>
            <p:spPr>
              <a:xfrm flipH="1">
                <a:off x="7403579" y="2659404"/>
                <a:ext cx="46800" cy="97200"/>
              </a:xfrm>
              <a:prstGeom prst="rect">
                <a:avLst/>
              </a:prstGeom>
              <a:solidFill>
                <a:srgbClr val="6C5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>
                <a:spLocks/>
              </p:cNvSpPr>
              <p:nvPr/>
            </p:nvSpPr>
            <p:spPr>
              <a:xfrm rot="20400000" flipH="1">
                <a:off x="7420104" y="2960180"/>
                <a:ext cx="46800" cy="97200"/>
              </a:xfrm>
              <a:prstGeom prst="rect">
                <a:avLst/>
              </a:prstGeom>
              <a:solidFill>
                <a:srgbClr val="6C5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>
                <a:spLocks/>
              </p:cNvSpPr>
              <p:nvPr/>
            </p:nvSpPr>
            <p:spPr>
              <a:xfrm flipH="1">
                <a:off x="7407586" y="3379095"/>
                <a:ext cx="46800" cy="97200"/>
              </a:xfrm>
              <a:prstGeom prst="rect">
                <a:avLst/>
              </a:prstGeom>
              <a:solidFill>
                <a:srgbClr val="6C5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>
                <a:spLocks/>
              </p:cNvSpPr>
              <p:nvPr/>
            </p:nvSpPr>
            <p:spPr>
              <a:xfrm flipH="1">
                <a:off x="7403366" y="3761408"/>
                <a:ext cx="46800" cy="97200"/>
              </a:xfrm>
              <a:prstGeom prst="rect">
                <a:avLst/>
              </a:prstGeom>
              <a:solidFill>
                <a:srgbClr val="6C5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>
                <a:spLocks/>
              </p:cNvSpPr>
              <p:nvPr/>
            </p:nvSpPr>
            <p:spPr>
              <a:xfrm rot="600000" flipH="1">
                <a:off x="7413865" y="4318816"/>
                <a:ext cx="46800" cy="97200"/>
              </a:xfrm>
              <a:prstGeom prst="rect">
                <a:avLst/>
              </a:prstGeom>
              <a:solidFill>
                <a:srgbClr val="6C5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>
                <a:spLocks/>
              </p:cNvSpPr>
              <p:nvPr/>
            </p:nvSpPr>
            <p:spPr>
              <a:xfrm flipH="1">
                <a:off x="7398425" y="4811779"/>
                <a:ext cx="46800" cy="97200"/>
              </a:xfrm>
              <a:prstGeom prst="rect">
                <a:avLst/>
              </a:prstGeom>
              <a:solidFill>
                <a:srgbClr val="6C5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Rectangle 56"/>
            <p:cNvSpPr/>
            <p:nvPr/>
          </p:nvSpPr>
          <p:spPr>
            <a:xfrm>
              <a:off x="5960215" y="1433673"/>
              <a:ext cx="224746" cy="40305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3" name="Straight Arrow Connector 62"/>
          <p:cNvCxnSpPr/>
          <p:nvPr/>
        </p:nvCxnSpPr>
        <p:spPr>
          <a:xfrm>
            <a:off x="5777431" y="3470626"/>
            <a:ext cx="595490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6994225" y="3470626"/>
            <a:ext cx="595490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Freeform 82"/>
          <p:cNvSpPr>
            <a:spLocks noChangeAspect="1"/>
          </p:cNvSpPr>
          <p:nvPr/>
        </p:nvSpPr>
        <p:spPr>
          <a:xfrm>
            <a:off x="8582218" y="3148733"/>
            <a:ext cx="225652" cy="817693"/>
          </a:xfrm>
          <a:custGeom>
            <a:avLst/>
            <a:gdLst>
              <a:gd name="connsiteX0" fmla="*/ 0 w 190500"/>
              <a:gd name="connsiteY0" fmla="*/ 0 h 514350"/>
              <a:gd name="connsiteX1" fmla="*/ 6350 w 190500"/>
              <a:gd name="connsiteY1" fmla="*/ 514350 h 514350"/>
              <a:gd name="connsiteX2" fmla="*/ 190500 w 190500"/>
              <a:gd name="connsiteY2" fmla="*/ 238125 h 514350"/>
              <a:gd name="connsiteX3" fmla="*/ 0 w 190500"/>
              <a:gd name="connsiteY3" fmla="*/ 0 h 514350"/>
              <a:gd name="connsiteX0" fmla="*/ 0 w 190500"/>
              <a:gd name="connsiteY0" fmla="*/ 0 h 514350"/>
              <a:gd name="connsiteX1" fmla="*/ 6350 w 190500"/>
              <a:gd name="connsiteY1" fmla="*/ 514350 h 514350"/>
              <a:gd name="connsiteX2" fmla="*/ 190500 w 190500"/>
              <a:gd name="connsiteY2" fmla="*/ 238125 h 514350"/>
              <a:gd name="connsiteX3" fmla="*/ 107950 w 190500"/>
              <a:gd name="connsiteY3" fmla="*/ 130175 h 514350"/>
              <a:gd name="connsiteX4" fmla="*/ 0 w 190500"/>
              <a:gd name="connsiteY4" fmla="*/ 0 h 514350"/>
              <a:gd name="connsiteX0" fmla="*/ 0 w 190500"/>
              <a:gd name="connsiteY0" fmla="*/ 0 h 514350"/>
              <a:gd name="connsiteX1" fmla="*/ 6350 w 190500"/>
              <a:gd name="connsiteY1" fmla="*/ 514350 h 514350"/>
              <a:gd name="connsiteX2" fmla="*/ 190500 w 190500"/>
              <a:gd name="connsiteY2" fmla="*/ 238125 h 514350"/>
              <a:gd name="connsiteX3" fmla="*/ 107950 w 190500"/>
              <a:gd name="connsiteY3" fmla="*/ 130175 h 514350"/>
              <a:gd name="connsiteX4" fmla="*/ 0 w 190500"/>
              <a:gd name="connsiteY4" fmla="*/ 0 h 514350"/>
              <a:gd name="connsiteX0" fmla="*/ 0 w 190500"/>
              <a:gd name="connsiteY0" fmla="*/ 6835 h 521185"/>
              <a:gd name="connsiteX1" fmla="*/ 6350 w 190500"/>
              <a:gd name="connsiteY1" fmla="*/ 521185 h 521185"/>
              <a:gd name="connsiteX2" fmla="*/ 190500 w 190500"/>
              <a:gd name="connsiteY2" fmla="*/ 244960 h 521185"/>
              <a:gd name="connsiteX3" fmla="*/ 0 w 190500"/>
              <a:gd name="connsiteY3" fmla="*/ 6835 h 521185"/>
              <a:gd name="connsiteX0" fmla="*/ 0 w 190500"/>
              <a:gd name="connsiteY0" fmla="*/ 6835 h 521185"/>
              <a:gd name="connsiteX1" fmla="*/ 6350 w 190500"/>
              <a:gd name="connsiteY1" fmla="*/ 521185 h 521185"/>
              <a:gd name="connsiteX2" fmla="*/ 133350 w 190500"/>
              <a:gd name="connsiteY2" fmla="*/ 330686 h 521185"/>
              <a:gd name="connsiteX3" fmla="*/ 190500 w 190500"/>
              <a:gd name="connsiteY3" fmla="*/ 244960 h 521185"/>
              <a:gd name="connsiteX4" fmla="*/ 0 w 190500"/>
              <a:gd name="connsiteY4" fmla="*/ 6835 h 521185"/>
              <a:gd name="connsiteX0" fmla="*/ 0 w 190500"/>
              <a:gd name="connsiteY0" fmla="*/ 6835 h 521185"/>
              <a:gd name="connsiteX1" fmla="*/ 6350 w 190500"/>
              <a:gd name="connsiteY1" fmla="*/ 521185 h 521185"/>
              <a:gd name="connsiteX2" fmla="*/ 133350 w 190500"/>
              <a:gd name="connsiteY2" fmla="*/ 330686 h 521185"/>
              <a:gd name="connsiteX3" fmla="*/ 190500 w 190500"/>
              <a:gd name="connsiteY3" fmla="*/ 244960 h 521185"/>
              <a:gd name="connsiteX4" fmla="*/ 0 w 190500"/>
              <a:gd name="connsiteY4" fmla="*/ 6835 h 521185"/>
              <a:gd name="connsiteX0" fmla="*/ 0 w 190505"/>
              <a:gd name="connsiteY0" fmla="*/ 6835 h 525742"/>
              <a:gd name="connsiteX1" fmla="*/ 6350 w 190505"/>
              <a:gd name="connsiteY1" fmla="*/ 521185 h 525742"/>
              <a:gd name="connsiteX2" fmla="*/ 190500 w 190505"/>
              <a:gd name="connsiteY2" fmla="*/ 244960 h 525742"/>
              <a:gd name="connsiteX3" fmla="*/ 0 w 190505"/>
              <a:gd name="connsiteY3" fmla="*/ 6835 h 525742"/>
              <a:gd name="connsiteX0" fmla="*/ 0 w 146057"/>
              <a:gd name="connsiteY0" fmla="*/ 6657 h 525678"/>
              <a:gd name="connsiteX1" fmla="*/ 6350 w 146057"/>
              <a:gd name="connsiteY1" fmla="*/ 521007 h 525678"/>
              <a:gd name="connsiteX2" fmla="*/ 146050 w 146057"/>
              <a:gd name="connsiteY2" fmla="*/ 251132 h 525678"/>
              <a:gd name="connsiteX3" fmla="*/ 0 w 146057"/>
              <a:gd name="connsiteY3" fmla="*/ 6657 h 525678"/>
              <a:gd name="connsiteX0" fmla="*/ 0 w 146078"/>
              <a:gd name="connsiteY0" fmla="*/ 8575 h 527596"/>
              <a:gd name="connsiteX1" fmla="*/ 6350 w 146078"/>
              <a:gd name="connsiteY1" fmla="*/ 522925 h 527596"/>
              <a:gd name="connsiteX2" fmla="*/ 146050 w 146078"/>
              <a:gd name="connsiteY2" fmla="*/ 253050 h 527596"/>
              <a:gd name="connsiteX3" fmla="*/ 0 w 146078"/>
              <a:gd name="connsiteY3" fmla="*/ 8575 h 527596"/>
              <a:gd name="connsiteX0" fmla="*/ 0 w 146078"/>
              <a:gd name="connsiteY0" fmla="*/ 8575 h 529349"/>
              <a:gd name="connsiteX1" fmla="*/ 6350 w 146078"/>
              <a:gd name="connsiteY1" fmla="*/ 522925 h 529349"/>
              <a:gd name="connsiteX2" fmla="*/ 146050 w 146078"/>
              <a:gd name="connsiteY2" fmla="*/ 253050 h 529349"/>
              <a:gd name="connsiteX3" fmla="*/ 0 w 146078"/>
              <a:gd name="connsiteY3" fmla="*/ 8575 h 529349"/>
              <a:gd name="connsiteX0" fmla="*/ 0 w 146078"/>
              <a:gd name="connsiteY0" fmla="*/ 8078 h 529277"/>
              <a:gd name="connsiteX1" fmla="*/ 6350 w 146078"/>
              <a:gd name="connsiteY1" fmla="*/ 522428 h 529277"/>
              <a:gd name="connsiteX2" fmla="*/ 146050 w 146078"/>
              <a:gd name="connsiteY2" fmla="*/ 264434 h 529277"/>
              <a:gd name="connsiteX3" fmla="*/ 0 w 146078"/>
              <a:gd name="connsiteY3" fmla="*/ 8078 h 529277"/>
              <a:gd name="connsiteX0" fmla="*/ 0 w 146254"/>
              <a:gd name="connsiteY0" fmla="*/ 8078 h 534396"/>
              <a:gd name="connsiteX1" fmla="*/ 6350 w 146254"/>
              <a:gd name="connsiteY1" fmla="*/ 522428 h 534396"/>
              <a:gd name="connsiteX2" fmla="*/ 146050 w 146254"/>
              <a:gd name="connsiteY2" fmla="*/ 264434 h 534396"/>
              <a:gd name="connsiteX3" fmla="*/ 0 w 146254"/>
              <a:gd name="connsiteY3" fmla="*/ 8078 h 534396"/>
              <a:gd name="connsiteX0" fmla="*/ 0 w 146254"/>
              <a:gd name="connsiteY0" fmla="*/ 11756 h 538074"/>
              <a:gd name="connsiteX1" fmla="*/ 6350 w 146254"/>
              <a:gd name="connsiteY1" fmla="*/ 526106 h 538074"/>
              <a:gd name="connsiteX2" fmla="*/ 146050 w 146254"/>
              <a:gd name="connsiteY2" fmla="*/ 268112 h 538074"/>
              <a:gd name="connsiteX3" fmla="*/ 0 w 146254"/>
              <a:gd name="connsiteY3" fmla="*/ 11756 h 538074"/>
              <a:gd name="connsiteX0" fmla="*/ 0 w 146254"/>
              <a:gd name="connsiteY0" fmla="*/ 0 h 526318"/>
              <a:gd name="connsiteX1" fmla="*/ 6350 w 146254"/>
              <a:gd name="connsiteY1" fmla="*/ 514350 h 526318"/>
              <a:gd name="connsiteX2" fmla="*/ 146050 w 146254"/>
              <a:gd name="connsiteY2" fmla="*/ 256356 h 526318"/>
              <a:gd name="connsiteX3" fmla="*/ 0 w 146254"/>
              <a:gd name="connsiteY3" fmla="*/ 0 h 526318"/>
              <a:gd name="connsiteX0" fmla="*/ 0 w 146254"/>
              <a:gd name="connsiteY0" fmla="*/ 21845 h 548163"/>
              <a:gd name="connsiteX1" fmla="*/ 6350 w 146254"/>
              <a:gd name="connsiteY1" fmla="*/ 536195 h 548163"/>
              <a:gd name="connsiteX2" fmla="*/ 146050 w 146254"/>
              <a:gd name="connsiteY2" fmla="*/ 278201 h 548163"/>
              <a:gd name="connsiteX3" fmla="*/ 0 w 146254"/>
              <a:gd name="connsiteY3" fmla="*/ 21845 h 548163"/>
              <a:gd name="connsiteX0" fmla="*/ 0 w 146198"/>
              <a:gd name="connsiteY0" fmla="*/ 21845 h 574335"/>
              <a:gd name="connsiteX1" fmla="*/ 6350 w 146198"/>
              <a:gd name="connsiteY1" fmla="*/ 536195 h 574335"/>
              <a:gd name="connsiteX2" fmla="*/ 146050 w 146198"/>
              <a:gd name="connsiteY2" fmla="*/ 278201 h 574335"/>
              <a:gd name="connsiteX3" fmla="*/ 0 w 146198"/>
              <a:gd name="connsiteY3" fmla="*/ 21845 h 574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198" h="574335">
                <a:moveTo>
                  <a:pt x="0" y="21845"/>
                </a:moveTo>
                <a:cubicBezTo>
                  <a:pt x="2117" y="193295"/>
                  <a:pt x="4233" y="364745"/>
                  <a:pt x="6350" y="536195"/>
                </a:cubicBezTo>
                <a:cubicBezTo>
                  <a:pt x="-7304" y="640382"/>
                  <a:pt x="151717" y="523515"/>
                  <a:pt x="146050" y="278201"/>
                </a:cubicBezTo>
                <a:cubicBezTo>
                  <a:pt x="148167" y="65735"/>
                  <a:pt x="2510" y="-51349"/>
                  <a:pt x="0" y="21845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>
            <a:spLocks noChangeAspect="1"/>
          </p:cNvSpPr>
          <p:nvPr/>
        </p:nvSpPr>
        <p:spPr>
          <a:xfrm flipH="1">
            <a:off x="8625613" y="3350065"/>
            <a:ext cx="194955" cy="404906"/>
          </a:xfrm>
          <a:prstGeom prst="rect">
            <a:avLst/>
          </a:prstGeom>
          <a:solidFill>
            <a:srgbClr val="6C5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8473066" y="3003214"/>
            <a:ext cx="132522" cy="1133333"/>
          </a:xfrm>
          <a:prstGeom prst="rect">
            <a:avLst/>
          </a:prstGeom>
          <a:solidFill>
            <a:srgbClr val="FFA9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8579084" y="3003214"/>
            <a:ext cx="47846" cy="113333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Straight Connector 89"/>
          <p:cNvCxnSpPr/>
          <p:nvPr/>
        </p:nvCxnSpPr>
        <p:spPr>
          <a:xfrm flipV="1">
            <a:off x="7870110" y="3003214"/>
            <a:ext cx="611679" cy="328456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7867082" y="3666291"/>
            <a:ext cx="584642" cy="44412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blott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6088" r="26500"/>
          <a:stretch/>
        </p:blipFill>
        <p:spPr>
          <a:xfrm rot="5400000">
            <a:off x="-832648" y="1392614"/>
            <a:ext cx="6435000" cy="413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1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B9BBC0-3028-D84F-9741-4545C5091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912" y="2747"/>
            <a:ext cx="9540000" cy="697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9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4434" y="1942698"/>
            <a:ext cx="2975136" cy="29593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54" y="184236"/>
            <a:ext cx="2957801" cy="29593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200527" y="1668060"/>
            <a:ext cx="539750" cy="549275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1740277" y="1668060"/>
            <a:ext cx="4349293" cy="24964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1200527" y="2223092"/>
            <a:ext cx="1913907" cy="2678918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4223694" y="3593772"/>
            <a:ext cx="4920305" cy="181303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4090344" y="3734325"/>
            <a:ext cx="2062806" cy="3026631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090344" y="3598478"/>
            <a:ext cx="133350" cy="117237"/>
          </a:xfrm>
          <a:prstGeom prst="rect">
            <a:avLst/>
          </a:prstGeom>
          <a:noFill/>
          <a:ln w="190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 flipV="1">
            <a:off x="5556286" y="4803976"/>
            <a:ext cx="46659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5565805" y="4551976"/>
            <a:ext cx="4475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" charset="0"/>
                <a:ea typeface="Helvetica" charset="0"/>
                <a:cs typeface="Helvetica" charset="0"/>
              </a:rPr>
              <a:t>5 </a:t>
            </a:r>
            <a:r>
              <a:rPr lang="en-US" sz="900" dirty="0" err="1">
                <a:latin typeface="Helvetica" charset="0"/>
                <a:ea typeface="Helvetica" charset="0"/>
                <a:cs typeface="Helvetica" charset="0"/>
              </a:rPr>
              <a:t>μm</a:t>
            </a:r>
            <a:endParaRPr lang="en-US" sz="900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 flipV="1">
            <a:off x="2399202" y="3033497"/>
            <a:ext cx="50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2399202" y="2802665"/>
            <a:ext cx="5116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latin typeface="Helvetica" charset="0"/>
                <a:ea typeface="Helvetica" charset="0"/>
                <a:cs typeface="Helvetica" charset="0"/>
              </a:rPr>
              <a:t>20 </a:t>
            </a:r>
            <a:r>
              <a:rPr lang="en-US" sz="900" dirty="0" err="1">
                <a:latin typeface="Helvetica" charset="0"/>
                <a:ea typeface="Helvetica" charset="0"/>
                <a:cs typeface="Helvetica" charset="0"/>
              </a:rPr>
              <a:t>μm</a:t>
            </a:r>
            <a:endParaRPr lang="en-US" sz="9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2669" y="3793822"/>
            <a:ext cx="2965911" cy="296713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91" name="Straight Connector 90"/>
          <p:cNvCxnSpPr/>
          <p:nvPr/>
        </p:nvCxnSpPr>
        <p:spPr>
          <a:xfrm>
            <a:off x="8488539" y="6594527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8488539" y="6363695"/>
            <a:ext cx="5052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" charset="0"/>
                <a:ea typeface="Helvetica" charset="0"/>
                <a:cs typeface="Helvetica" charset="0"/>
              </a:rPr>
              <a:t>50 nm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13180" y="86628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Proteinase K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nanocrystals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599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1BB0EB-CD3B-494E-B7DB-A84F7E6DD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3AB8F6F-50C5-BF45-B36E-5A934D5B4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Helvetica" pitchFamily="2" charset="0"/>
              </a:rPr>
              <a:t>Electron diffraction from 3D protein crystals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7AAE23-DAFB-724D-804C-630F23C4A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110616" cy="4351338"/>
          </a:xfrm>
        </p:spPr>
        <p:txBody>
          <a:bodyPr>
            <a:norm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Helvetica" pitchFamily="2" charset="0"/>
              </a:rPr>
              <a:t>The benefits of using electrons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Helvetica" pitchFamily="2" charset="0"/>
              </a:rPr>
              <a:t>Sample preparation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latin typeface="Helvetica" pitchFamily="2" charset="0"/>
              </a:rPr>
              <a:t>Microscope setup and practical considerations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Helvetica" pitchFamily="2" charset="0"/>
              </a:rPr>
              <a:t>Research: Focused ion beam milling of crystals</a:t>
            </a:r>
          </a:p>
        </p:txBody>
      </p:sp>
    </p:spTree>
    <p:extLst>
      <p:ext uri="{BB962C8B-B14F-4D97-AF65-F5344CB8AC3E}">
        <p14:creationId xmlns:p14="http://schemas.microsoft.com/office/powerpoint/2010/main" val="2593909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51977E-1EC1-5146-B9AD-07BE81F4D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980" y="44450"/>
            <a:ext cx="4292600" cy="6769100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2501900" y="62555"/>
            <a:ext cx="4025900" cy="1165909"/>
          </a:xfrm>
          <a:prstGeom prst="roundRect">
            <a:avLst/>
          </a:prstGeom>
          <a:solidFill>
            <a:srgbClr val="6C5BD5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>GUN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501900" y="1266562"/>
            <a:ext cx="4025900" cy="1596343"/>
          </a:xfrm>
          <a:prstGeom prst="roundRect">
            <a:avLst/>
          </a:prstGeom>
          <a:solidFill>
            <a:srgbClr val="6C5BD5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>CONDENSER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501900" y="2901003"/>
            <a:ext cx="4025900" cy="1543053"/>
          </a:xfrm>
          <a:prstGeom prst="roundRect">
            <a:avLst/>
          </a:prstGeom>
          <a:solidFill>
            <a:srgbClr val="6C5BD5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>OBJECTIVE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501900" y="4482154"/>
            <a:ext cx="4025900" cy="1657352"/>
          </a:xfrm>
          <a:prstGeom prst="roundRect">
            <a:avLst/>
          </a:prstGeom>
          <a:solidFill>
            <a:srgbClr val="6C5BD5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>PROJECTOR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2501900" y="6190304"/>
            <a:ext cx="4025900" cy="609602"/>
          </a:xfrm>
          <a:prstGeom prst="roundRect">
            <a:avLst/>
          </a:prstGeom>
          <a:solidFill>
            <a:srgbClr val="6C5BD5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>DETECTOR</a:t>
            </a:r>
          </a:p>
        </p:txBody>
      </p:sp>
    </p:spTree>
    <p:extLst>
      <p:ext uri="{BB962C8B-B14F-4D97-AF65-F5344CB8AC3E}">
        <p14:creationId xmlns:p14="http://schemas.microsoft.com/office/powerpoint/2010/main" val="192937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2732644" y="2148545"/>
            <a:ext cx="3668156" cy="842738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251599" y="1188314"/>
            <a:ext cx="3704250" cy="7636171"/>
            <a:chOff x="3251599" y="1188314"/>
            <a:chExt cx="3704250" cy="7636171"/>
          </a:xfrm>
        </p:grpSpPr>
        <p:sp>
          <p:nvSpPr>
            <p:cNvPr id="3" name="Freeform 2"/>
            <p:cNvSpPr/>
            <p:nvPr/>
          </p:nvSpPr>
          <p:spPr>
            <a:xfrm>
              <a:off x="3251599" y="1188316"/>
              <a:ext cx="3704250" cy="7125530"/>
            </a:xfrm>
            <a:custGeom>
              <a:avLst/>
              <a:gdLst>
                <a:gd name="connsiteX0" fmla="*/ 283779 w 1135117"/>
                <a:gd name="connsiteY0" fmla="*/ 0 h 6385035"/>
                <a:gd name="connsiteX1" fmla="*/ 0 w 1135117"/>
                <a:gd name="connsiteY1" fmla="*/ 417787 h 6385035"/>
                <a:gd name="connsiteX2" fmla="*/ 1135117 w 1135117"/>
                <a:gd name="connsiteY2" fmla="*/ 2183525 h 6385035"/>
                <a:gd name="connsiteX3" fmla="*/ 338958 w 1135117"/>
                <a:gd name="connsiteY3" fmla="*/ 4122683 h 6385035"/>
                <a:gd name="connsiteX4" fmla="*/ 70944 w 1135117"/>
                <a:gd name="connsiteY4" fmla="*/ 6385035 h 6385035"/>
                <a:gd name="connsiteX0" fmla="*/ 283779 w 1135117"/>
                <a:gd name="connsiteY0" fmla="*/ 0 h 4122683"/>
                <a:gd name="connsiteX1" fmla="*/ 0 w 1135117"/>
                <a:gd name="connsiteY1" fmla="*/ 417787 h 4122683"/>
                <a:gd name="connsiteX2" fmla="*/ 1135117 w 1135117"/>
                <a:gd name="connsiteY2" fmla="*/ 2183525 h 4122683"/>
                <a:gd name="connsiteX3" fmla="*/ 338958 w 1135117"/>
                <a:gd name="connsiteY3" fmla="*/ 4122683 h 4122683"/>
                <a:gd name="connsiteX0" fmla="*/ 283779 w 1135117"/>
                <a:gd name="connsiteY0" fmla="*/ 0 h 2602228"/>
                <a:gd name="connsiteX1" fmla="*/ 0 w 1135117"/>
                <a:gd name="connsiteY1" fmla="*/ 417787 h 2602228"/>
                <a:gd name="connsiteX2" fmla="*/ 1135117 w 1135117"/>
                <a:gd name="connsiteY2" fmla="*/ 2183525 h 2602228"/>
                <a:gd name="connsiteX3" fmla="*/ 966279 w 1135117"/>
                <a:gd name="connsiteY3" fmla="*/ 2602228 h 2602228"/>
                <a:gd name="connsiteX0" fmla="*/ 283779 w 1135117"/>
                <a:gd name="connsiteY0" fmla="*/ 0 h 2183525"/>
                <a:gd name="connsiteX1" fmla="*/ 0 w 1135117"/>
                <a:gd name="connsiteY1" fmla="*/ 417787 h 2183525"/>
                <a:gd name="connsiteX2" fmla="*/ 1135117 w 1135117"/>
                <a:gd name="connsiteY2" fmla="*/ 2183525 h 218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5117" h="2183525">
                  <a:moveTo>
                    <a:pt x="283779" y="0"/>
                  </a:moveTo>
                  <a:lnTo>
                    <a:pt x="0" y="417787"/>
                  </a:lnTo>
                  <a:lnTo>
                    <a:pt x="1135117" y="2183525"/>
                  </a:lnTo>
                </a:path>
              </a:pathLst>
            </a:custGeom>
            <a:noFill/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3977184" y="1188316"/>
              <a:ext cx="1028958" cy="7151251"/>
            </a:xfrm>
            <a:custGeom>
              <a:avLst/>
              <a:gdLst>
                <a:gd name="connsiteX0" fmla="*/ 457200 w 567559"/>
                <a:gd name="connsiteY0" fmla="*/ 0 h 6392917"/>
                <a:gd name="connsiteX1" fmla="*/ 149773 w 567559"/>
                <a:gd name="connsiteY1" fmla="*/ 433551 h 6392917"/>
                <a:gd name="connsiteX2" fmla="*/ 141890 w 567559"/>
                <a:gd name="connsiteY2" fmla="*/ 2191407 h 6392917"/>
                <a:gd name="connsiteX3" fmla="*/ 567559 w 567559"/>
                <a:gd name="connsiteY3" fmla="*/ 4130565 h 6392917"/>
                <a:gd name="connsiteX4" fmla="*/ 0 w 567559"/>
                <a:gd name="connsiteY4" fmla="*/ 6392917 h 6392917"/>
                <a:gd name="connsiteX0" fmla="*/ 315310 w 425669"/>
                <a:gd name="connsiteY0" fmla="*/ 0 h 4130565"/>
                <a:gd name="connsiteX1" fmla="*/ 7883 w 425669"/>
                <a:gd name="connsiteY1" fmla="*/ 433551 h 4130565"/>
                <a:gd name="connsiteX2" fmla="*/ 0 w 425669"/>
                <a:gd name="connsiteY2" fmla="*/ 2191407 h 4130565"/>
                <a:gd name="connsiteX3" fmla="*/ 425669 w 425669"/>
                <a:gd name="connsiteY3" fmla="*/ 4130565 h 4130565"/>
                <a:gd name="connsiteX0" fmla="*/ 315310 w 315310"/>
                <a:gd name="connsiteY0" fmla="*/ 0 h 2567579"/>
                <a:gd name="connsiteX1" fmla="*/ 7883 w 315310"/>
                <a:gd name="connsiteY1" fmla="*/ 433551 h 2567579"/>
                <a:gd name="connsiteX2" fmla="*/ 0 w 315310"/>
                <a:gd name="connsiteY2" fmla="*/ 2191407 h 2567579"/>
                <a:gd name="connsiteX3" fmla="*/ 85427 w 315310"/>
                <a:gd name="connsiteY3" fmla="*/ 2567579 h 2567579"/>
                <a:gd name="connsiteX0" fmla="*/ 315310 w 315310"/>
                <a:gd name="connsiteY0" fmla="*/ 0 h 2191407"/>
                <a:gd name="connsiteX1" fmla="*/ 7883 w 315310"/>
                <a:gd name="connsiteY1" fmla="*/ 433551 h 2191407"/>
                <a:gd name="connsiteX2" fmla="*/ 0 w 315310"/>
                <a:gd name="connsiteY2" fmla="*/ 2191407 h 2191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310" h="2191407">
                  <a:moveTo>
                    <a:pt x="315310" y="0"/>
                  </a:moveTo>
                  <a:lnTo>
                    <a:pt x="7883" y="433551"/>
                  </a:lnTo>
                  <a:cubicBezTo>
                    <a:pt x="5255" y="1019503"/>
                    <a:pt x="2628" y="1605455"/>
                    <a:pt x="0" y="2191407"/>
                  </a:cubicBezTo>
                </a:path>
              </a:pathLst>
            </a:custGeom>
            <a:noFill/>
            <a:ln w="349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3620814" y="1188314"/>
              <a:ext cx="2053579" cy="7636171"/>
            </a:xfrm>
            <a:custGeom>
              <a:avLst/>
              <a:gdLst>
                <a:gd name="connsiteX0" fmla="*/ 283779 w 1135117"/>
                <a:gd name="connsiteY0" fmla="*/ 0 h 6385035"/>
                <a:gd name="connsiteX1" fmla="*/ 0 w 1135117"/>
                <a:gd name="connsiteY1" fmla="*/ 417787 h 6385035"/>
                <a:gd name="connsiteX2" fmla="*/ 1135117 w 1135117"/>
                <a:gd name="connsiteY2" fmla="*/ 2183525 h 6385035"/>
                <a:gd name="connsiteX3" fmla="*/ 338958 w 1135117"/>
                <a:gd name="connsiteY3" fmla="*/ 4122683 h 6385035"/>
                <a:gd name="connsiteX4" fmla="*/ 70944 w 1135117"/>
                <a:gd name="connsiteY4" fmla="*/ 6385035 h 6385035"/>
                <a:gd name="connsiteX0" fmla="*/ 283779 w 1135117"/>
                <a:gd name="connsiteY0" fmla="*/ 0 h 4122683"/>
                <a:gd name="connsiteX1" fmla="*/ 0 w 1135117"/>
                <a:gd name="connsiteY1" fmla="*/ 417787 h 4122683"/>
                <a:gd name="connsiteX2" fmla="*/ 1135117 w 1135117"/>
                <a:gd name="connsiteY2" fmla="*/ 2183525 h 4122683"/>
                <a:gd name="connsiteX3" fmla="*/ 338958 w 1135117"/>
                <a:gd name="connsiteY3" fmla="*/ 4122683 h 4122683"/>
                <a:gd name="connsiteX0" fmla="*/ 283779 w 1135117"/>
                <a:gd name="connsiteY0" fmla="*/ 0 h 2602228"/>
                <a:gd name="connsiteX1" fmla="*/ 0 w 1135117"/>
                <a:gd name="connsiteY1" fmla="*/ 417787 h 2602228"/>
                <a:gd name="connsiteX2" fmla="*/ 1135117 w 1135117"/>
                <a:gd name="connsiteY2" fmla="*/ 2183525 h 2602228"/>
                <a:gd name="connsiteX3" fmla="*/ 966279 w 1135117"/>
                <a:gd name="connsiteY3" fmla="*/ 2602228 h 2602228"/>
                <a:gd name="connsiteX0" fmla="*/ 283779 w 1135117"/>
                <a:gd name="connsiteY0" fmla="*/ 0 h 2183525"/>
                <a:gd name="connsiteX1" fmla="*/ 0 w 1135117"/>
                <a:gd name="connsiteY1" fmla="*/ 417787 h 2183525"/>
                <a:gd name="connsiteX2" fmla="*/ 1135117 w 1135117"/>
                <a:gd name="connsiteY2" fmla="*/ 2183525 h 2183525"/>
                <a:gd name="connsiteX0" fmla="*/ 358025 w 358025"/>
                <a:gd name="connsiteY0" fmla="*/ 0 h 2165330"/>
                <a:gd name="connsiteX1" fmla="*/ 74246 w 358025"/>
                <a:gd name="connsiteY1" fmla="*/ 417787 h 2165330"/>
                <a:gd name="connsiteX2" fmla="*/ 114014 w 358025"/>
                <a:gd name="connsiteY2" fmla="*/ 2165330 h 2165330"/>
                <a:gd name="connsiteX0" fmla="*/ 283779 w 283779"/>
                <a:gd name="connsiteY0" fmla="*/ 0 h 2165330"/>
                <a:gd name="connsiteX1" fmla="*/ 0 w 283779"/>
                <a:gd name="connsiteY1" fmla="*/ 417787 h 2165330"/>
                <a:gd name="connsiteX2" fmla="*/ 39768 w 283779"/>
                <a:gd name="connsiteY2" fmla="*/ 2165330 h 2165330"/>
                <a:gd name="connsiteX0" fmla="*/ 283779 w 993194"/>
                <a:gd name="connsiteY0" fmla="*/ 0 h 2390950"/>
                <a:gd name="connsiteX1" fmla="*/ 0 w 993194"/>
                <a:gd name="connsiteY1" fmla="*/ 417787 h 2390950"/>
                <a:gd name="connsiteX2" fmla="*/ 993194 w 993194"/>
                <a:gd name="connsiteY2" fmla="*/ 2390950 h 2390950"/>
                <a:gd name="connsiteX0" fmla="*/ 283779 w 523759"/>
                <a:gd name="connsiteY0" fmla="*/ 0 h 2347282"/>
                <a:gd name="connsiteX1" fmla="*/ 0 w 523759"/>
                <a:gd name="connsiteY1" fmla="*/ 417787 h 2347282"/>
                <a:gd name="connsiteX2" fmla="*/ 523759 w 523759"/>
                <a:gd name="connsiteY2" fmla="*/ 2347282 h 2347282"/>
                <a:gd name="connsiteX0" fmla="*/ 283779 w 611096"/>
                <a:gd name="connsiteY0" fmla="*/ 0 h 2340004"/>
                <a:gd name="connsiteX1" fmla="*/ 0 w 611096"/>
                <a:gd name="connsiteY1" fmla="*/ 417787 h 2340004"/>
                <a:gd name="connsiteX2" fmla="*/ 611096 w 611096"/>
                <a:gd name="connsiteY2" fmla="*/ 2340004 h 2340004"/>
                <a:gd name="connsiteX0" fmla="*/ 301974 w 629291"/>
                <a:gd name="connsiteY0" fmla="*/ 0 h 2340004"/>
                <a:gd name="connsiteX1" fmla="*/ 0 w 629291"/>
                <a:gd name="connsiteY1" fmla="*/ 425065 h 2340004"/>
                <a:gd name="connsiteX2" fmla="*/ 629291 w 629291"/>
                <a:gd name="connsiteY2" fmla="*/ 2340004 h 23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9291" h="2340004">
                  <a:moveTo>
                    <a:pt x="301974" y="0"/>
                  </a:moveTo>
                  <a:lnTo>
                    <a:pt x="0" y="425065"/>
                  </a:lnTo>
                  <a:lnTo>
                    <a:pt x="629291" y="2340004"/>
                  </a:lnTo>
                </a:path>
              </a:pathLst>
            </a:custGeom>
            <a:noFill/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14457" y="1188316"/>
            <a:ext cx="3728000" cy="7151253"/>
            <a:chOff x="2214457" y="1188316"/>
            <a:chExt cx="3728000" cy="7151253"/>
          </a:xfrm>
        </p:grpSpPr>
        <p:sp>
          <p:nvSpPr>
            <p:cNvPr id="4" name="Freeform 3"/>
            <p:cNvSpPr/>
            <p:nvPr/>
          </p:nvSpPr>
          <p:spPr>
            <a:xfrm flipH="1">
              <a:off x="2214457" y="1188316"/>
              <a:ext cx="3728000" cy="7125531"/>
            </a:xfrm>
            <a:custGeom>
              <a:avLst/>
              <a:gdLst>
                <a:gd name="connsiteX0" fmla="*/ 283779 w 1135117"/>
                <a:gd name="connsiteY0" fmla="*/ 0 h 6385035"/>
                <a:gd name="connsiteX1" fmla="*/ 0 w 1135117"/>
                <a:gd name="connsiteY1" fmla="*/ 417787 h 6385035"/>
                <a:gd name="connsiteX2" fmla="*/ 1135117 w 1135117"/>
                <a:gd name="connsiteY2" fmla="*/ 2183525 h 6385035"/>
                <a:gd name="connsiteX3" fmla="*/ 338958 w 1135117"/>
                <a:gd name="connsiteY3" fmla="*/ 4122683 h 6385035"/>
                <a:gd name="connsiteX4" fmla="*/ 70944 w 1135117"/>
                <a:gd name="connsiteY4" fmla="*/ 6385035 h 6385035"/>
                <a:gd name="connsiteX0" fmla="*/ 283779 w 1135117"/>
                <a:gd name="connsiteY0" fmla="*/ 0 h 4122683"/>
                <a:gd name="connsiteX1" fmla="*/ 0 w 1135117"/>
                <a:gd name="connsiteY1" fmla="*/ 417787 h 4122683"/>
                <a:gd name="connsiteX2" fmla="*/ 1135117 w 1135117"/>
                <a:gd name="connsiteY2" fmla="*/ 2183525 h 4122683"/>
                <a:gd name="connsiteX3" fmla="*/ 338958 w 1135117"/>
                <a:gd name="connsiteY3" fmla="*/ 4122683 h 4122683"/>
                <a:gd name="connsiteX0" fmla="*/ 283779 w 1135117"/>
                <a:gd name="connsiteY0" fmla="*/ 0 h 2580962"/>
                <a:gd name="connsiteX1" fmla="*/ 0 w 1135117"/>
                <a:gd name="connsiteY1" fmla="*/ 417787 h 2580962"/>
                <a:gd name="connsiteX2" fmla="*/ 1135117 w 1135117"/>
                <a:gd name="connsiteY2" fmla="*/ 2183525 h 2580962"/>
                <a:gd name="connsiteX3" fmla="*/ 966279 w 1135117"/>
                <a:gd name="connsiteY3" fmla="*/ 2580962 h 2580962"/>
                <a:gd name="connsiteX0" fmla="*/ 283779 w 1135117"/>
                <a:gd name="connsiteY0" fmla="*/ 0 h 2183525"/>
                <a:gd name="connsiteX1" fmla="*/ 0 w 1135117"/>
                <a:gd name="connsiteY1" fmla="*/ 417787 h 2183525"/>
                <a:gd name="connsiteX2" fmla="*/ 1135117 w 1135117"/>
                <a:gd name="connsiteY2" fmla="*/ 2183525 h 2183525"/>
                <a:gd name="connsiteX0" fmla="*/ 291057 w 1142395"/>
                <a:gd name="connsiteY0" fmla="*/ 0 h 2183525"/>
                <a:gd name="connsiteX1" fmla="*/ 0 w 1142395"/>
                <a:gd name="connsiteY1" fmla="*/ 428704 h 2183525"/>
                <a:gd name="connsiteX2" fmla="*/ 1142395 w 1142395"/>
                <a:gd name="connsiteY2" fmla="*/ 2183525 h 218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2395" h="2183525">
                  <a:moveTo>
                    <a:pt x="291057" y="0"/>
                  </a:moveTo>
                  <a:lnTo>
                    <a:pt x="0" y="428704"/>
                  </a:lnTo>
                  <a:cubicBezTo>
                    <a:pt x="378372" y="1017283"/>
                    <a:pt x="764023" y="1594946"/>
                    <a:pt x="1142395" y="2183525"/>
                  </a:cubicBezTo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 flipH="1">
              <a:off x="4167749" y="1188316"/>
              <a:ext cx="1028958" cy="7151253"/>
            </a:xfrm>
            <a:custGeom>
              <a:avLst/>
              <a:gdLst>
                <a:gd name="connsiteX0" fmla="*/ 457200 w 567559"/>
                <a:gd name="connsiteY0" fmla="*/ 0 h 6392917"/>
                <a:gd name="connsiteX1" fmla="*/ 149773 w 567559"/>
                <a:gd name="connsiteY1" fmla="*/ 433551 h 6392917"/>
                <a:gd name="connsiteX2" fmla="*/ 141890 w 567559"/>
                <a:gd name="connsiteY2" fmla="*/ 2191407 h 6392917"/>
                <a:gd name="connsiteX3" fmla="*/ 567559 w 567559"/>
                <a:gd name="connsiteY3" fmla="*/ 4130565 h 6392917"/>
                <a:gd name="connsiteX4" fmla="*/ 0 w 567559"/>
                <a:gd name="connsiteY4" fmla="*/ 6392917 h 6392917"/>
                <a:gd name="connsiteX0" fmla="*/ 315310 w 425669"/>
                <a:gd name="connsiteY0" fmla="*/ 0 h 4130565"/>
                <a:gd name="connsiteX1" fmla="*/ 7883 w 425669"/>
                <a:gd name="connsiteY1" fmla="*/ 433551 h 4130565"/>
                <a:gd name="connsiteX2" fmla="*/ 0 w 425669"/>
                <a:gd name="connsiteY2" fmla="*/ 2191407 h 4130565"/>
                <a:gd name="connsiteX3" fmla="*/ 425669 w 425669"/>
                <a:gd name="connsiteY3" fmla="*/ 4130565 h 4130565"/>
                <a:gd name="connsiteX0" fmla="*/ 315310 w 315310"/>
                <a:gd name="connsiteY0" fmla="*/ 0 h 2578212"/>
                <a:gd name="connsiteX1" fmla="*/ 7883 w 315310"/>
                <a:gd name="connsiteY1" fmla="*/ 433551 h 2578212"/>
                <a:gd name="connsiteX2" fmla="*/ 0 w 315310"/>
                <a:gd name="connsiteY2" fmla="*/ 2191407 h 2578212"/>
                <a:gd name="connsiteX3" fmla="*/ 85427 w 315310"/>
                <a:gd name="connsiteY3" fmla="*/ 2578212 h 2578212"/>
                <a:gd name="connsiteX0" fmla="*/ 315310 w 315310"/>
                <a:gd name="connsiteY0" fmla="*/ 0 h 2191407"/>
                <a:gd name="connsiteX1" fmla="*/ 7883 w 315310"/>
                <a:gd name="connsiteY1" fmla="*/ 433551 h 2191407"/>
                <a:gd name="connsiteX2" fmla="*/ 0 w 315310"/>
                <a:gd name="connsiteY2" fmla="*/ 2191407 h 2191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310" h="2191407">
                  <a:moveTo>
                    <a:pt x="315310" y="0"/>
                  </a:moveTo>
                  <a:lnTo>
                    <a:pt x="7883" y="433551"/>
                  </a:lnTo>
                  <a:cubicBezTo>
                    <a:pt x="5255" y="1019503"/>
                    <a:pt x="2628" y="1605455"/>
                    <a:pt x="0" y="2191407"/>
                  </a:cubicBezTo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flipH="1">
              <a:off x="3628484" y="1196500"/>
              <a:ext cx="1945580" cy="7091877"/>
            </a:xfrm>
            <a:custGeom>
              <a:avLst/>
              <a:gdLst>
                <a:gd name="connsiteX0" fmla="*/ 457200 w 567559"/>
                <a:gd name="connsiteY0" fmla="*/ 0 h 6392917"/>
                <a:gd name="connsiteX1" fmla="*/ 149773 w 567559"/>
                <a:gd name="connsiteY1" fmla="*/ 433551 h 6392917"/>
                <a:gd name="connsiteX2" fmla="*/ 141890 w 567559"/>
                <a:gd name="connsiteY2" fmla="*/ 2191407 h 6392917"/>
                <a:gd name="connsiteX3" fmla="*/ 567559 w 567559"/>
                <a:gd name="connsiteY3" fmla="*/ 4130565 h 6392917"/>
                <a:gd name="connsiteX4" fmla="*/ 0 w 567559"/>
                <a:gd name="connsiteY4" fmla="*/ 6392917 h 6392917"/>
                <a:gd name="connsiteX0" fmla="*/ 315310 w 425669"/>
                <a:gd name="connsiteY0" fmla="*/ 0 h 4130565"/>
                <a:gd name="connsiteX1" fmla="*/ 7883 w 425669"/>
                <a:gd name="connsiteY1" fmla="*/ 433551 h 4130565"/>
                <a:gd name="connsiteX2" fmla="*/ 0 w 425669"/>
                <a:gd name="connsiteY2" fmla="*/ 2191407 h 4130565"/>
                <a:gd name="connsiteX3" fmla="*/ 425669 w 425669"/>
                <a:gd name="connsiteY3" fmla="*/ 4130565 h 4130565"/>
                <a:gd name="connsiteX0" fmla="*/ 315310 w 315310"/>
                <a:gd name="connsiteY0" fmla="*/ 0 h 2578212"/>
                <a:gd name="connsiteX1" fmla="*/ 7883 w 315310"/>
                <a:gd name="connsiteY1" fmla="*/ 433551 h 2578212"/>
                <a:gd name="connsiteX2" fmla="*/ 0 w 315310"/>
                <a:gd name="connsiteY2" fmla="*/ 2191407 h 2578212"/>
                <a:gd name="connsiteX3" fmla="*/ 85427 w 315310"/>
                <a:gd name="connsiteY3" fmla="*/ 2578212 h 2578212"/>
                <a:gd name="connsiteX0" fmla="*/ 315310 w 315310"/>
                <a:gd name="connsiteY0" fmla="*/ 0 h 2191407"/>
                <a:gd name="connsiteX1" fmla="*/ 7883 w 315310"/>
                <a:gd name="connsiteY1" fmla="*/ 433551 h 2191407"/>
                <a:gd name="connsiteX2" fmla="*/ 0 w 315310"/>
                <a:gd name="connsiteY2" fmla="*/ 2191407 h 2191407"/>
                <a:gd name="connsiteX0" fmla="*/ 307436 w 625325"/>
                <a:gd name="connsiteY0" fmla="*/ 0 h 2155017"/>
                <a:gd name="connsiteX1" fmla="*/ 9 w 625325"/>
                <a:gd name="connsiteY1" fmla="*/ 433551 h 2155017"/>
                <a:gd name="connsiteX2" fmla="*/ 625317 w 625325"/>
                <a:gd name="connsiteY2" fmla="*/ 2155017 h 2155017"/>
                <a:gd name="connsiteX0" fmla="*/ 307436 w 625325"/>
                <a:gd name="connsiteY0" fmla="*/ 0 h 2155017"/>
                <a:gd name="connsiteX1" fmla="*/ 9 w 625325"/>
                <a:gd name="connsiteY1" fmla="*/ 433551 h 2155017"/>
                <a:gd name="connsiteX2" fmla="*/ 625317 w 625325"/>
                <a:gd name="connsiteY2" fmla="*/ 2155017 h 2155017"/>
                <a:gd name="connsiteX0" fmla="*/ 307436 w 625325"/>
                <a:gd name="connsiteY0" fmla="*/ 0 h 2155017"/>
                <a:gd name="connsiteX1" fmla="*/ 9 w 625325"/>
                <a:gd name="connsiteY1" fmla="*/ 433551 h 2155017"/>
                <a:gd name="connsiteX2" fmla="*/ 625317 w 625325"/>
                <a:gd name="connsiteY2" fmla="*/ 2155017 h 2155017"/>
                <a:gd name="connsiteX0" fmla="*/ 307427 w 625308"/>
                <a:gd name="connsiteY0" fmla="*/ 0 h 2155017"/>
                <a:gd name="connsiteX1" fmla="*/ 0 w 625308"/>
                <a:gd name="connsiteY1" fmla="*/ 433551 h 2155017"/>
                <a:gd name="connsiteX2" fmla="*/ 625308 w 625308"/>
                <a:gd name="connsiteY2" fmla="*/ 2155017 h 2155017"/>
                <a:gd name="connsiteX0" fmla="*/ 307427 w 778147"/>
                <a:gd name="connsiteY0" fmla="*/ 0 h 2402471"/>
                <a:gd name="connsiteX1" fmla="*/ 0 w 778147"/>
                <a:gd name="connsiteY1" fmla="*/ 433551 h 2402471"/>
                <a:gd name="connsiteX2" fmla="*/ 778147 w 778147"/>
                <a:gd name="connsiteY2" fmla="*/ 2402471 h 2402471"/>
                <a:gd name="connsiteX0" fmla="*/ 307427 w 789064"/>
                <a:gd name="connsiteY0" fmla="*/ 0 h 2511642"/>
                <a:gd name="connsiteX1" fmla="*/ 0 w 789064"/>
                <a:gd name="connsiteY1" fmla="*/ 433551 h 2511642"/>
                <a:gd name="connsiteX2" fmla="*/ 789064 w 789064"/>
                <a:gd name="connsiteY2" fmla="*/ 2511642 h 2511642"/>
                <a:gd name="connsiteX0" fmla="*/ 296510 w 778147"/>
                <a:gd name="connsiteY0" fmla="*/ 0 h 2511642"/>
                <a:gd name="connsiteX1" fmla="*/ 0 w 778147"/>
                <a:gd name="connsiteY1" fmla="*/ 429912 h 2511642"/>
                <a:gd name="connsiteX2" fmla="*/ 778147 w 778147"/>
                <a:gd name="connsiteY2" fmla="*/ 2511642 h 2511642"/>
                <a:gd name="connsiteX0" fmla="*/ 292871 w 774508"/>
                <a:gd name="connsiteY0" fmla="*/ 0 h 2511642"/>
                <a:gd name="connsiteX1" fmla="*/ 0 w 774508"/>
                <a:gd name="connsiteY1" fmla="*/ 426273 h 2511642"/>
                <a:gd name="connsiteX2" fmla="*/ 774508 w 774508"/>
                <a:gd name="connsiteY2" fmla="*/ 2511642 h 2511642"/>
                <a:gd name="connsiteX0" fmla="*/ 296510 w 778147"/>
                <a:gd name="connsiteY0" fmla="*/ 0 h 2511642"/>
                <a:gd name="connsiteX1" fmla="*/ 0 w 778147"/>
                <a:gd name="connsiteY1" fmla="*/ 422634 h 2511642"/>
                <a:gd name="connsiteX2" fmla="*/ 778147 w 778147"/>
                <a:gd name="connsiteY2" fmla="*/ 2511642 h 2511642"/>
                <a:gd name="connsiteX0" fmla="*/ 296510 w 596196"/>
                <a:gd name="connsiteY0" fmla="*/ 0 h 2173212"/>
                <a:gd name="connsiteX1" fmla="*/ 0 w 596196"/>
                <a:gd name="connsiteY1" fmla="*/ 422634 h 2173212"/>
                <a:gd name="connsiteX2" fmla="*/ 596196 w 596196"/>
                <a:gd name="connsiteY2" fmla="*/ 2173212 h 2173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6196" h="2173212">
                  <a:moveTo>
                    <a:pt x="296510" y="0"/>
                  </a:moveTo>
                  <a:lnTo>
                    <a:pt x="0" y="422634"/>
                  </a:lnTo>
                  <a:lnTo>
                    <a:pt x="596196" y="2173212"/>
                  </a:lnTo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018951" y="141427"/>
            <a:ext cx="3146302" cy="8725385"/>
            <a:chOff x="3018951" y="141427"/>
            <a:chExt cx="3146302" cy="8725385"/>
          </a:xfrm>
        </p:grpSpPr>
        <p:sp>
          <p:nvSpPr>
            <p:cNvPr id="7" name="Freeform 6"/>
            <p:cNvSpPr/>
            <p:nvPr/>
          </p:nvSpPr>
          <p:spPr>
            <a:xfrm>
              <a:off x="4158784" y="141427"/>
              <a:ext cx="2006469" cy="8180212"/>
            </a:xfrm>
            <a:custGeom>
              <a:avLst/>
              <a:gdLst>
                <a:gd name="connsiteX0" fmla="*/ 31531 w 646386"/>
                <a:gd name="connsiteY0" fmla="*/ 0 h 6708228"/>
                <a:gd name="connsiteX1" fmla="*/ 31531 w 646386"/>
                <a:gd name="connsiteY1" fmla="*/ 740980 h 6708228"/>
                <a:gd name="connsiteX2" fmla="*/ 646386 w 646386"/>
                <a:gd name="connsiteY2" fmla="*/ 2506718 h 6708228"/>
                <a:gd name="connsiteX3" fmla="*/ 0 w 646386"/>
                <a:gd name="connsiteY3" fmla="*/ 4445876 h 6708228"/>
                <a:gd name="connsiteX4" fmla="*/ 157655 w 646386"/>
                <a:gd name="connsiteY4" fmla="*/ 6708228 h 6708228"/>
                <a:gd name="connsiteX0" fmla="*/ 31531 w 646386"/>
                <a:gd name="connsiteY0" fmla="*/ 0 h 4445876"/>
                <a:gd name="connsiteX1" fmla="*/ 31531 w 646386"/>
                <a:gd name="connsiteY1" fmla="*/ 740980 h 4445876"/>
                <a:gd name="connsiteX2" fmla="*/ 646386 w 646386"/>
                <a:gd name="connsiteY2" fmla="*/ 2506718 h 4445876"/>
                <a:gd name="connsiteX3" fmla="*/ 0 w 646386"/>
                <a:gd name="connsiteY3" fmla="*/ 4445876 h 4445876"/>
                <a:gd name="connsiteX0" fmla="*/ 0 w 614855"/>
                <a:gd name="connsiteY0" fmla="*/ 0 h 2946685"/>
                <a:gd name="connsiteX1" fmla="*/ 0 w 614855"/>
                <a:gd name="connsiteY1" fmla="*/ 740980 h 2946685"/>
                <a:gd name="connsiteX2" fmla="*/ 614855 w 614855"/>
                <a:gd name="connsiteY2" fmla="*/ 2506718 h 2946685"/>
                <a:gd name="connsiteX3" fmla="*/ 468199 w 614855"/>
                <a:gd name="connsiteY3" fmla="*/ 2946685 h 2946685"/>
                <a:gd name="connsiteX0" fmla="*/ 0 w 614855"/>
                <a:gd name="connsiteY0" fmla="*/ 0 h 2506718"/>
                <a:gd name="connsiteX1" fmla="*/ 0 w 614855"/>
                <a:gd name="connsiteY1" fmla="*/ 740980 h 2506718"/>
                <a:gd name="connsiteX2" fmla="*/ 614855 w 614855"/>
                <a:gd name="connsiteY2" fmla="*/ 2506718 h 250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4855" h="2506718">
                  <a:moveTo>
                    <a:pt x="0" y="0"/>
                  </a:moveTo>
                  <a:lnTo>
                    <a:pt x="0" y="740980"/>
                  </a:lnTo>
                  <a:lnTo>
                    <a:pt x="614855" y="2506718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 flipH="1">
              <a:off x="3018951" y="141427"/>
              <a:ext cx="2006469" cy="8180212"/>
            </a:xfrm>
            <a:custGeom>
              <a:avLst/>
              <a:gdLst>
                <a:gd name="connsiteX0" fmla="*/ 31531 w 646386"/>
                <a:gd name="connsiteY0" fmla="*/ 0 h 6708228"/>
                <a:gd name="connsiteX1" fmla="*/ 31531 w 646386"/>
                <a:gd name="connsiteY1" fmla="*/ 740980 h 6708228"/>
                <a:gd name="connsiteX2" fmla="*/ 646386 w 646386"/>
                <a:gd name="connsiteY2" fmla="*/ 2506718 h 6708228"/>
                <a:gd name="connsiteX3" fmla="*/ 0 w 646386"/>
                <a:gd name="connsiteY3" fmla="*/ 4445876 h 6708228"/>
                <a:gd name="connsiteX4" fmla="*/ 157655 w 646386"/>
                <a:gd name="connsiteY4" fmla="*/ 6708228 h 6708228"/>
                <a:gd name="connsiteX0" fmla="*/ 31531 w 646386"/>
                <a:gd name="connsiteY0" fmla="*/ 0 h 4445876"/>
                <a:gd name="connsiteX1" fmla="*/ 31531 w 646386"/>
                <a:gd name="connsiteY1" fmla="*/ 740980 h 4445876"/>
                <a:gd name="connsiteX2" fmla="*/ 646386 w 646386"/>
                <a:gd name="connsiteY2" fmla="*/ 2506718 h 4445876"/>
                <a:gd name="connsiteX3" fmla="*/ 0 w 646386"/>
                <a:gd name="connsiteY3" fmla="*/ 4445876 h 4445876"/>
                <a:gd name="connsiteX0" fmla="*/ 0 w 614855"/>
                <a:gd name="connsiteY0" fmla="*/ 0 h 2904155"/>
                <a:gd name="connsiteX1" fmla="*/ 0 w 614855"/>
                <a:gd name="connsiteY1" fmla="*/ 740980 h 2904155"/>
                <a:gd name="connsiteX2" fmla="*/ 614855 w 614855"/>
                <a:gd name="connsiteY2" fmla="*/ 2506718 h 2904155"/>
                <a:gd name="connsiteX3" fmla="*/ 478832 w 614855"/>
                <a:gd name="connsiteY3" fmla="*/ 2904155 h 2904155"/>
                <a:gd name="connsiteX0" fmla="*/ 0 w 614855"/>
                <a:gd name="connsiteY0" fmla="*/ 0 h 2506718"/>
                <a:gd name="connsiteX1" fmla="*/ 0 w 614855"/>
                <a:gd name="connsiteY1" fmla="*/ 740980 h 2506718"/>
                <a:gd name="connsiteX2" fmla="*/ 614855 w 614855"/>
                <a:gd name="connsiteY2" fmla="*/ 2506718 h 250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4855" h="2506718">
                  <a:moveTo>
                    <a:pt x="0" y="0"/>
                  </a:moveTo>
                  <a:lnTo>
                    <a:pt x="0" y="740980"/>
                  </a:lnTo>
                  <a:lnTo>
                    <a:pt x="614855" y="2506718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flipH="1">
              <a:off x="4552568" y="141427"/>
              <a:ext cx="51055" cy="8725385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124983" y="2339081"/>
            <a:ext cx="2119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Objective lens</a:t>
            </a:r>
          </a:p>
        </p:txBody>
      </p:sp>
      <p:sp>
        <p:nvSpPr>
          <p:cNvPr id="29" name="Oval 28"/>
          <p:cNvSpPr/>
          <p:nvPr/>
        </p:nvSpPr>
        <p:spPr>
          <a:xfrm>
            <a:off x="4056040" y="1041517"/>
            <a:ext cx="180000" cy="18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891157" y="1048058"/>
            <a:ext cx="180000" cy="18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057393" y="1041396"/>
            <a:ext cx="180000" cy="180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896158" y="1048058"/>
            <a:ext cx="180000" cy="180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057212" y="1041396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896158" y="1045002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500833" y="1037342"/>
            <a:ext cx="180000" cy="180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498016" y="1037342"/>
            <a:ext cx="180000" cy="18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500833" y="1037666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3030965" y="5220224"/>
            <a:ext cx="5279279" cy="584775"/>
            <a:chOff x="3030965" y="5220224"/>
            <a:chExt cx="5279279" cy="584775"/>
          </a:xfrm>
        </p:grpSpPr>
        <p:cxnSp>
          <p:nvCxnSpPr>
            <p:cNvPr id="26" name="Straight Connector 25"/>
            <p:cNvCxnSpPr/>
            <p:nvPr/>
          </p:nvCxnSpPr>
          <p:spPr>
            <a:xfrm flipV="1">
              <a:off x="3030965" y="5540568"/>
              <a:ext cx="2885184" cy="10435"/>
            </a:xfrm>
            <a:prstGeom prst="line">
              <a:avLst/>
            </a:prstGeom>
            <a:ln w="31750">
              <a:solidFill>
                <a:srgbClr val="92D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5871756" y="5220224"/>
              <a:ext cx="24384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Helvetica" charset="0"/>
                  <a:ea typeface="Helvetica" charset="0"/>
                  <a:cs typeface="Helvetica" charset="0"/>
                </a:rPr>
                <a:t>Image plane</a:t>
              </a:r>
            </a:p>
          </p:txBody>
        </p:sp>
      </p:grpSp>
      <p:sp>
        <p:nvSpPr>
          <p:cNvPr id="36" name="Oval 35"/>
          <p:cNvSpPr/>
          <p:nvPr/>
        </p:nvSpPr>
        <p:spPr>
          <a:xfrm>
            <a:off x="4080635" y="1069027"/>
            <a:ext cx="180000" cy="18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069014" y="1069027"/>
            <a:ext cx="180000" cy="180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077127" y="1044002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087905" y="932329"/>
            <a:ext cx="986119" cy="123914"/>
          </a:xfrm>
          <a:prstGeom prst="rect">
            <a:avLst/>
          </a:prstGeom>
          <a:solidFill>
            <a:srgbClr val="A4AAF8"/>
          </a:solidFill>
          <a:ln>
            <a:solidFill>
              <a:srgbClr val="A4AA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986806" y="1048058"/>
            <a:ext cx="3170387" cy="16597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889" y="141427"/>
            <a:ext cx="1571842" cy="26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9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8.33333E-7 0.2 L 0.11163 0.64074 " pathEditMode="relative" rAng="0" ptsTypes="AAA">
                                      <p:cBhvr>
                                        <p:cTn id="6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320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48148E-6 L 0.11042 0.21945 L 0.11354 0.63889 " pathEditMode="relative" rAng="0" ptsTypes="AAA">
                                      <p:cBhvr>
                                        <p:cTn id="8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3194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1.48148E-6 L -0.09844 0.20255 L 0.11232 0.63889 " pathEditMode="relative" rAng="0" ptsTypes="AAA">
                                      <p:cBhvr>
                                        <p:cTn id="10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2732644" y="2148545"/>
            <a:ext cx="3668156" cy="842738"/>
          </a:xfrm>
          <a:prstGeom prst="ellipse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251599" y="1188314"/>
            <a:ext cx="3704250" cy="7636171"/>
            <a:chOff x="3251599" y="1188314"/>
            <a:chExt cx="3704250" cy="7636171"/>
          </a:xfrm>
        </p:grpSpPr>
        <p:sp>
          <p:nvSpPr>
            <p:cNvPr id="3" name="Freeform 2"/>
            <p:cNvSpPr/>
            <p:nvPr/>
          </p:nvSpPr>
          <p:spPr>
            <a:xfrm>
              <a:off x="3251599" y="1188316"/>
              <a:ext cx="3704250" cy="7125530"/>
            </a:xfrm>
            <a:custGeom>
              <a:avLst/>
              <a:gdLst>
                <a:gd name="connsiteX0" fmla="*/ 283779 w 1135117"/>
                <a:gd name="connsiteY0" fmla="*/ 0 h 6385035"/>
                <a:gd name="connsiteX1" fmla="*/ 0 w 1135117"/>
                <a:gd name="connsiteY1" fmla="*/ 417787 h 6385035"/>
                <a:gd name="connsiteX2" fmla="*/ 1135117 w 1135117"/>
                <a:gd name="connsiteY2" fmla="*/ 2183525 h 6385035"/>
                <a:gd name="connsiteX3" fmla="*/ 338958 w 1135117"/>
                <a:gd name="connsiteY3" fmla="*/ 4122683 h 6385035"/>
                <a:gd name="connsiteX4" fmla="*/ 70944 w 1135117"/>
                <a:gd name="connsiteY4" fmla="*/ 6385035 h 6385035"/>
                <a:gd name="connsiteX0" fmla="*/ 283779 w 1135117"/>
                <a:gd name="connsiteY0" fmla="*/ 0 h 4122683"/>
                <a:gd name="connsiteX1" fmla="*/ 0 w 1135117"/>
                <a:gd name="connsiteY1" fmla="*/ 417787 h 4122683"/>
                <a:gd name="connsiteX2" fmla="*/ 1135117 w 1135117"/>
                <a:gd name="connsiteY2" fmla="*/ 2183525 h 4122683"/>
                <a:gd name="connsiteX3" fmla="*/ 338958 w 1135117"/>
                <a:gd name="connsiteY3" fmla="*/ 4122683 h 4122683"/>
                <a:gd name="connsiteX0" fmla="*/ 283779 w 1135117"/>
                <a:gd name="connsiteY0" fmla="*/ 0 h 2602228"/>
                <a:gd name="connsiteX1" fmla="*/ 0 w 1135117"/>
                <a:gd name="connsiteY1" fmla="*/ 417787 h 2602228"/>
                <a:gd name="connsiteX2" fmla="*/ 1135117 w 1135117"/>
                <a:gd name="connsiteY2" fmla="*/ 2183525 h 2602228"/>
                <a:gd name="connsiteX3" fmla="*/ 966279 w 1135117"/>
                <a:gd name="connsiteY3" fmla="*/ 2602228 h 2602228"/>
                <a:gd name="connsiteX0" fmla="*/ 283779 w 1135117"/>
                <a:gd name="connsiteY0" fmla="*/ 0 h 2183525"/>
                <a:gd name="connsiteX1" fmla="*/ 0 w 1135117"/>
                <a:gd name="connsiteY1" fmla="*/ 417787 h 2183525"/>
                <a:gd name="connsiteX2" fmla="*/ 1135117 w 1135117"/>
                <a:gd name="connsiteY2" fmla="*/ 2183525 h 218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5117" h="2183525">
                  <a:moveTo>
                    <a:pt x="283779" y="0"/>
                  </a:moveTo>
                  <a:lnTo>
                    <a:pt x="0" y="417787"/>
                  </a:lnTo>
                  <a:lnTo>
                    <a:pt x="1135117" y="2183525"/>
                  </a:lnTo>
                </a:path>
              </a:pathLst>
            </a:custGeom>
            <a:noFill/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3977184" y="1188316"/>
              <a:ext cx="1028958" cy="7151251"/>
            </a:xfrm>
            <a:custGeom>
              <a:avLst/>
              <a:gdLst>
                <a:gd name="connsiteX0" fmla="*/ 457200 w 567559"/>
                <a:gd name="connsiteY0" fmla="*/ 0 h 6392917"/>
                <a:gd name="connsiteX1" fmla="*/ 149773 w 567559"/>
                <a:gd name="connsiteY1" fmla="*/ 433551 h 6392917"/>
                <a:gd name="connsiteX2" fmla="*/ 141890 w 567559"/>
                <a:gd name="connsiteY2" fmla="*/ 2191407 h 6392917"/>
                <a:gd name="connsiteX3" fmla="*/ 567559 w 567559"/>
                <a:gd name="connsiteY3" fmla="*/ 4130565 h 6392917"/>
                <a:gd name="connsiteX4" fmla="*/ 0 w 567559"/>
                <a:gd name="connsiteY4" fmla="*/ 6392917 h 6392917"/>
                <a:gd name="connsiteX0" fmla="*/ 315310 w 425669"/>
                <a:gd name="connsiteY0" fmla="*/ 0 h 4130565"/>
                <a:gd name="connsiteX1" fmla="*/ 7883 w 425669"/>
                <a:gd name="connsiteY1" fmla="*/ 433551 h 4130565"/>
                <a:gd name="connsiteX2" fmla="*/ 0 w 425669"/>
                <a:gd name="connsiteY2" fmla="*/ 2191407 h 4130565"/>
                <a:gd name="connsiteX3" fmla="*/ 425669 w 425669"/>
                <a:gd name="connsiteY3" fmla="*/ 4130565 h 4130565"/>
                <a:gd name="connsiteX0" fmla="*/ 315310 w 315310"/>
                <a:gd name="connsiteY0" fmla="*/ 0 h 2567579"/>
                <a:gd name="connsiteX1" fmla="*/ 7883 w 315310"/>
                <a:gd name="connsiteY1" fmla="*/ 433551 h 2567579"/>
                <a:gd name="connsiteX2" fmla="*/ 0 w 315310"/>
                <a:gd name="connsiteY2" fmla="*/ 2191407 h 2567579"/>
                <a:gd name="connsiteX3" fmla="*/ 85427 w 315310"/>
                <a:gd name="connsiteY3" fmla="*/ 2567579 h 2567579"/>
                <a:gd name="connsiteX0" fmla="*/ 315310 w 315310"/>
                <a:gd name="connsiteY0" fmla="*/ 0 h 2191407"/>
                <a:gd name="connsiteX1" fmla="*/ 7883 w 315310"/>
                <a:gd name="connsiteY1" fmla="*/ 433551 h 2191407"/>
                <a:gd name="connsiteX2" fmla="*/ 0 w 315310"/>
                <a:gd name="connsiteY2" fmla="*/ 2191407 h 2191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310" h="2191407">
                  <a:moveTo>
                    <a:pt x="315310" y="0"/>
                  </a:moveTo>
                  <a:lnTo>
                    <a:pt x="7883" y="433551"/>
                  </a:lnTo>
                  <a:cubicBezTo>
                    <a:pt x="5255" y="1019503"/>
                    <a:pt x="2628" y="1605455"/>
                    <a:pt x="0" y="2191407"/>
                  </a:cubicBezTo>
                </a:path>
              </a:pathLst>
            </a:custGeom>
            <a:noFill/>
            <a:ln w="349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3620814" y="1188314"/>
              <a:ext cx="2053579" cy="7636171"/>
            </a:xfrm>
            <a:custGeom>
              <a:avLst/>
              <a:gdLst>
                <a:gd name="connsiteX0" fmla="*/ 283779 w 1135117"/>
                <a:gd name="connsiteY0" fmla="*/ 0 h 6385035"/>
                <a:gd name="connsiteX1" fmla="*/ 0 w 1135117"/>
                <a:gd name="connsiteY1" fmla="*/ 417787 h 6385035"/>
                <a:gd name="connsiteX2" fmla="*/ 1135117 w 1135117"/>
                <a:gd name="connsiteY2" fmla="*/ 2183525 h 6385035"/>
                <a:gd name="connsiteX3" fmla="*/ 338958 w 1135117"/>
                <a:gd name="connsiteY3" fmla="*/ 4122683 h 6385035"/>
                <a:gd name="connsiteX4" fmla="*/ 70944 w 1135117"/>
                <a:gd name="connsiteY4" fmla="*/ 6385035 h 6385035"/>
                <a:gd name="connsiteX0" fmla="*/ 283779 w 1135117"/>
                <a:gd name="connsiteY0" fmla="*/ 0 h 4122683"/>
                <a:gd name="connsiteX1" fmla="*/ 0 w 1135117"/>
                <a:gd name="connsiteY1" fmla="*/ 417787 h 4122683"/>
                <a:gd name="connsiteX2" fmla="*/ 1135117 w 1135117"/>
                <a:gd name="connsiteY2" fmla="*/ 2183525 h 4122683"/>
                <a:gd name="connsiteX3" fmla="*/ 338958 w 1135117"/>
                <a:gd name="connsiteY3" fmla="*/ 4122683 h 4122683"/>
                <a:gd name="connsiteX0" fmla="*/ 283779 w 1135117"/>
                <a:gd name="connsiteY0" fmla="*/ 0 h 2602228"/>
                <a:gd name="connsiteX1" fmla="*/ 0 w 1135117"/>
                <a:gd name="connsiteY1" fmla="*/ 417787 h 2602228"/>
                <a:gd name="connsiteX2" fmla="*/ 1135117 w 1135117"/>
                <a:gd name="connsiteY2" fmla="*/ 2183525 h 2602228"/>
                <a:gd name="connsiteX3" fmla="*/ 966279 w 1135117"/>
                <a:gd name="connsiteY3" fmla="*/ 2602228 h 2602228"/>
                <a:gd name="connsiteX0" fmla="*/ 283779 w 1135117"/>
                <a:gd name="connsiteY0" fmla="*/ 0 h 2183525"/>
                <a:gd name="connsiteX1" fmla="*/ 0 w 1135117"/>
                <a:gd name="connsiteY1" fmla="*/ 417787 h 2183525"/>
                <a:gd name="connsiteX2" fmla="*/ 1135117 w 1135117"/>
                <a:gd name="connsiteY2" fmla="*/ 2183525 h 2183525"/>
                <a:gd name="connsiteX0" fmla="*/ 358025 w 358025"/>
                <a:gd name="connsiteY0" fmla="*/ 0 h 2165330"/>
                <a:gd name="connsiteX1" fmla="*/ 74246 w 358025"/>
                <a:gd name="connsiteY1" fmla="*/ 417787 h 2165330"/>
                <a:gd name="connsiteX2" fmla="*/ 114014 w 358025"/>
                <a:gd name="connsiteY2" fmla="*/ 2165330 h 2165330"/>
                <a:gd name="connsiteX0" fmla="*/ 283779 w 283779"/>
                <a:gd name="connsiteY0" fmla="*/ 0 h 2165330"/>
                <a:gd name="connsiteX1" fmla="*/ 0 w 283779"/>
                <a:gd name="connsiteY1" fmla="*/ 417787 h 2165330"/>
                <a:gd name="connsiteX2" fmla="*/ 39768 w 283779"/>
                <a:gd name="connsiteY2" fmla="*/ 2165330 h 2165330"/>
                <a:gd name="connsiteX0" fmla="*/ 283779 w 993194"/>
                <a:gd name="connsiteY0" fmla="*/ 0 h 2390950"/>
                <a:gd name="connsiteX1" fmla="*/ 0 w 993194"/>
                <a:gd name="connsiteY1" fmla="*/ 417787 h 2390950"/>
                <a:gd name="connsiteX2" fmla="*/ 993194 w 993194"/>
                <a:gd name="connsiteY2" fmla="*/ 2390950 h 2390950"/>
                <a:gd name="connsiteX0" fmla="*/ 283779 w 523759"/>
                <a:gd name="connsiteY0" fmla="*/ 0 h 2347282"/>
                <a:gd name="connsiteX1" fmla="*/ 0 w 523759"/>
                <a:gd name="connsiteY1" fmla="*/ 417787 h 2347282"/>
                <a:gd name="connsiteX2" fmla="*/ 523759 w 523759"/>
                <a:gd name="connsiteY2" fmla="*/ 2347282 h 2347282"/>
                <a:gd name="connsiteX0" fmla="*/ 283779 w 611096"/>
                <a:gd name="connsiteY0" fmla="*/ 0 h 2340004"/>
                <a:gd name="connsiteX1" fmla="*/ 0 w 611096"/>
                <a:gd name="connsiteY1" fmla="*/ 417787 h 2340004"/>
                <a:gd name="connsiteX2" fmla="*/ 611096 w 611096"/>
                <a:gd name="connsiteY2" fmla="*/ 2340004 h 2340004"/>
                <a:gd name="connsiteX0" fmla="*/ 301974 w 629291"/>
                <a:gd name="connsiteY0" fmla="*/ 0 h 2340004"/>
                <a:gd name="connsiteX1" fmla="*/ 0 w 629291"/>
                <a:gd name="connsiteY1" fmla="*/ 425065 h 2340004"/>
                <a:gd name="connsiteX2" fmla="*/ 629291 w 629291"/>
                <a:gd name="connsiteY2" fmla="*/ 2340004 h 234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9291" h="2340004">
                  <a:moveTo>
                    <a:pt x="301974" y="0"/>
                  </a:moveTo>
                  <a:lnTo>
                    <a:pt x="0" y="425065"/>
                  </a:lnTo>
                  <a:lnTo>
                    <a:pt x="629291" y="2340004"/>
                  </a:lnTo>
                </a:path>
              </a:pathLst>
            </a:custGeom>
            <a:noFill/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14457" y="1188316"/>
            <a:ext cx="3728000" cy="7151253"/>
            <a:chOff x="2214457" y="1188316"/>
            <a:chExt cx="3728000" cy="7151253"/>
          </a:xfrm>
        </p:grpSpPr>
        <p:sp>
          <p:nvSpPr>
            <p:cNvPr id="4" name="Freeform 3"/>
            <p:cNvSpPr/>
            <p:nvPr/>
          </p:nvSpPr>
          <p:spPr>
            <a:xfrm flipH="1">
              <a:off x="2214457" y="1188316"/>
              <a:ext cx="3728000" cy="7125531"/>
            </a:xfrm>
            <a:custGeom>
              <a:avLst/>
              <a:gdLst>
                <a:gd name="connsiteX0" fmla="*/ 283779 w 1135117"/>
                <a:gd name="connsiteY0" fmla="*/ 0 h 6385035"/>
                <a:gd name="connsiteX1" fmla="*/ 0 w 1135117"/>
                <a:gd name="connsiteY1" fmla="*/ 417787 h 6385035"/>
                <a:gd name="connsiteX2" fmla="*/ 1135117 w 1135117"/>
                <a:gd name="connsiteY2" fmla="*/ 2183525 h 6385035"/>
                <a:gd name="connsiteX3" fmla="*/ 338958 w 1135117"/>
                <a:gd name="connsiteY3" fmla="*/ 4122683 h 6385035"/>
                <a:gd name="connsiteX4" fmla="*/ 70944 w 1135117"/>
                <a:gd name="connsiteY4" fmla="*/ 6385035 h 6385035"/>
                <a:gd name="connsiteX0" fmla="*/ 283779 w 1135117"/>
                <a:gd name="connsiteY0" fmla="*/ 0 h 4122683"/>
                <a:gd name="connsiteX1" fmla="*/ 0 w 1135117"/>
                <a:gd name="connsiteY1" fmla="*/ 417787 h 4122683"/>
                <a:gd name="connsiteX2" fmla="*/ 1135117 w 1135117"/>
                <a:gd name="connsiteY2" fmla="*/ 2183525 h 4122683"/>
                <a:gd name="connsiteX3" fmla="*/ 338958 w 1135117"/>
                <a:gd name="connsiteY3" fmla="*/ 4122683 h 4122683"/>
                <a:gd name="connsiteX0" fmla="*/ 283779 w 1135117"/>
                <a:gd name="connsiteY0" fmla="*/ 0 h 2580962"/>
                <a:gd name="connsiteX1" fmla="*/ 0 w 1135117"/>
                <a:gd name="connsiteY1" fmla="*/ 417787 h 2580962"/>
                <a:gd name="connsiteX2" fmla="*/ 1135117 w 1135117"/>
                <a:gd name="connsiteY2" fmla="*/ 2183525 h 2580962"/>
                <a:gd name="connsiteX3" fmla="*/ 966279 w 1135117"/>
                <a:gd name="connsiteY3" fmla="*/ 2580962 h 2580962"/>
                <a:gd name="connsiteX0" fmla="*/ 283779 w 1135117"/>
                <a:gd name="connsiteY0" fmla="*/ 0 h 2183525"/>
                <a:gd name="connsiteX1" fmla="*/ 0 w 1135117"/>
                <a:gd name="connsiteY1" fmla="*/ 417787 h 2183525"/>
                <a:gd name="connsiteX2" fmla="*/ 1135117 w 1135117"/>
                <a:gd name="connsiteY2" fmla="*/ 2183525 h 2183525"/>
                <a:gd name="connsiteX0" fmla="*/ 291057 w 1142395"/>
                <a:gd name="connsiteY0" fmla="*/ 0 h 2183525"/>
                <a:gd name="connsiteX1" fmla="*/ 0 w 1142395"/>
                <a:gd name="connsiteY1" fmla="*/ 428704 h 2183525"/>
                <a:gd name="connsiteX2" fmla="*/ 1142395 w 1142395"/>
                <a:gd name="connsiteY2" fmla="*/ 2183525 h 218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2395" h="2183525">
                  <a:moveTo>
                    <a:pt x="291057" y="0"/>
                  </a:moveTo>
                  <a:lnTo>
                    <a:pt x="0" y="428704"/>
                  </a:lnTo>
                  <a:cubicBezTo>
                    <a:pt x="378372" y="1017283"/>
                    <a:pt x="764023" y="1594946"/>
                    <a:pt x="1142395" y="2183525"/>
                  </a:cubicBezTo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 flipH="1">
              <a:off x="4167749" y="1188316"/>
              <a:ext cx="1028958" cy="7151253"/>
            </a:xfrm>
            <a:custGeom>
              <a:avLst/>
              <a:gdLst>
                <a:gd name="connsiteX0" fmla="*/ 457200 w 567559"/>
                <a:gd name="connsiteY0" fmla="*/ 0 h 6392917"/>
                <a:gd name="connsiteX1" fmla="*/ 149773 w 567559"/>
                <a:gd name="connsiteY1" fmla="*/ 433551 h 6392917"/>
                <a:gd name="connsiteX2" fmla="*/ 141890 w 567559"/>
                <a:gd name="connsiteY2" fmla="*/ 2191407 h 6392917"/>
                <a:gd name="connsiteX3" fmla="*/ 567559 w 567559"/>
                <a:gd name="connsiteY3" fmla="*/ 4130565 h 6392917"/>
                <a:gd name="connsiteX4" fmla="*/ 0 w 567559"/>
                <a:gd name="connsiteY4" fmla="*/ 6392917 h 6392917"/>
                <a:gd name="connsiteX0" fmla="*/ 315310 w 425669"/>
                <a:gd name="connsiteY0" fmla="*/ 0 h 4130565"/>
                <a:gd name="connsiteX1" fmla="*/ 7883 w 425669"/>
                <a:gd name="connsiteY1" fmla="*/ 433551 h 4130565"/>
                <a:gd name="connsiteX2" fmla="*/ 0 w 425669"/>
                <a:gd name="connsiteY2" fmla="*/ 2191407 h 4130565"/>
                <a:gd name="connsiteX3" fmla="*/ 425669 w 425669"/>
                <a:gd name="connsiteY3" fmla="*/ 4130565 h 4130565"/>
                <a:gd name="connsiteX0" fmla="*/ 315310 w 315310"/>
                <a:gd name="connsiteY0" fmla="*/ 0 h 2578212"/>
                <a:gd name="connsiteX1" fmla="*/ 7883 w 315310"/>
                <a:gd name="connsiteY1" fmla="*/ 433551 h 2578212"/>
                <a:gd name="connsiteX2" fmla="*/ 0 w 315310"/>
                <a:gd name="connsiteY2" fmla="*/ 2191407 h 2578212"/>
                <a:gd name="connsiteX3" fmla="*/ 85427 w 315310"/>
                <a:gd name="connsiteY3" fmla="*/ 2578212 h 2578212"/>
                <a:gd name="connsiteX0" fmla="*/ 315310 w 315310"/>
                <a:gd name="connsiteY0" fmla="*/ 0 h 2191407"/>
                <a:gd name="connsiteX1" fmla="*/ 7883 w 315310"/>
                <a:gd name="connsiteY1" fmla="*/ 433551 h 2191407"/>
                <a:gd name="connsiteX2" fmla="*/ 0 w 315310"/>
                <a:gd name="connsiteY2" fmla="*/ 2191407 h 2191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310" h="2191407">
                  <a:moveTo>
                    <a:pt x="315310" y="0"/>
                  </a:moveTo>
                  <a:lnTo>
                    <a:pt x="7883" y="433551"/>
                  </a:lnTo>
                  <a:cubicBezTo>
                    <a:pt x="5255" y="1019503"/>
                    <a:pt x="2628" y="1605455"/>
                    <a:pt x="0" y="2191407"/>
                  </a:cubicBezTo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flipH="1">
              <a:off x="3628484" y="1196500"/>
              <a:ext cx="1945580" cy="7091877"/>
            </a:xfrm>
            <a:custGeom>
              <a:avLst/>
              <a:gdLst>
                <a:gd name="connsiteX0" fmla="*/ 457200 w 567559"/>
                <a:gd name="connsiteY0" fmla="*/ 0 h 6392917"/>
                <a:gd name="connsiteX1" fmla="*/ 149773 w 567559"/>
                <a:gd name="connsiteY1" fmla="*/ 433551 h 6392917"/>
                <a:gd name="connsiteX2" fmla="*/ 141890 w 567559"/>
                <a:gd name="connsiteY2" fmla="*/ 2191407 h 6392917"/>
                <a:gd name="connsiteX3" fmla="*/ 567559 w 567559"/>
                <a:gd name="connsiteY3" fmla="*/ 4130565 h 6392917"/>
                <a:gd name="connsiteX4" fmla="*/ 0 w 567559"/>
                <a:gd name="connsiteY4" fmla="*/ 6392917 h 6392917"/>
                <a:gd name="connsiteX0" fmla="*/ 315310 w 425669"/>
                <a:gd name="connsiteY0" fmla="*/ 0 h 4130565"/>
                <a:gd name="connsiteX1" fmla="*/ 7883 w 425669"/>
                <a:gd name="connsiteY1" fmla="*/ 433551 h 4130565"/>
                <a:gd name="connsiteX2" fmla="*/ 0 w 425669"/>
                <a:gd name="connsiteY2" fmla="*/ 2191407 h 4130565"/>
                <a:gd name="connsiteX3" fmla="*/ 425669 w 425669"/>
                <a:gd name="connsiteY3" fmla="*/ 4130565 h 4130565"/>
                <a:gd name="connsiteX0" fmla="*/ 315310 w 315310"/>
                <a:gd name="connsiteY0" fmla="*/ 0 h 2578212"/>
                <a:gd name="connsiteX1" fmla="*/ 7883 w 315310"/>
                <a:gd name="connsiteY1" fmla="*/ 433551 h 2578212"/>
                <a:gd name="connsiteX2" fmla="*/ 0 w 315310"/>
                <a:gd name="connsiteY2" fmla="*/ 2191407 h 2578212"/>
                <a:gd name="connsiteX3" fmla="*/ 85427 w 315310"/>
                <a:gd name="connsiteY3" fmla="*/ 2578212 h 2578212"/>
                <a:gd name="connsiteX0" fmla="*/ 315310 w 315310"/>
                <a:gd name="connsiteY0" fmla="*/ 0 h 2191407"/>
                <a:gd name="connsiteX1" fmla="*/ 7883 w 315310"/>
                <a:gd name="connsiteY1" fmla="*/ 433551 h 2191407"/>
                <a:gd name="connsiteX2" fmla="*/ 0 w 315310"/>
                <a:gd name="connsiteY2" fmla="*/ 2191407 h 2191407"/>
                <a:gd name="connsiteX0" fmla="*/ 307436 w 625325"/>
                <a:gd name="connsiteY0" fmla="*/ 0 h 2155017"/>
                <a:gd name="connsiteX1" fmla="*/ 9 w 625325"/>
                <a:gd name="connsiteY1" fmla="*/ 433551 h 2155017"/>
                <a:gd name="connsiteX2" fmla="*/ 625317 w 625325"/>
                <a:gd name="connsiteY2" fmla="*/ 2155017 h 2155017"/>
                <a:gd name="connsiteX0" fmla="*/ 307436 w 625325"/>
                <a:gd name="connsiteY0" fmla="*/ 0 h 2155017"/>
                <a:gd name="connsiteX1" fmla="*/ 9 w 625325"/>
                <a:gd name="connsiteY1" fmla="*/ 433551 h 2155017"/>
                <a:gd name="connsiteX2" fmla="*/ 625317 w 625325"/>
                <a:gd name="connsiteY2" fmla="*/ 2155017 h 2155017"/>
                <a:gd name="connsiteX0" fmla="*/ 307436 w 625325"/>
                <a:gd name="connsiteY0" fmla="*/ 0 h 2155017"/>
                <a:gd name="connsiteX1" fmla="*/ 9 w 625325"/>
                <a:gd name="connsiteY1" fmla="*/ 433551 h 2155017"/>
                <a:gd name="connsiteX2" fmla="*/ 625317 w 625325"/>
                <a:gd name="connsiteY2" fmla="*/ 2155017 h 2155017"/>
                <a:gd name="connsiteX0" fmla="*/ 307427 w 625308"/>
                <a:gd name="connsiteY0" fmla="*/ 0 h 2155017"/>
                <a:gd name="connsiteX1" fmla="*/ 0 w 625308"/>
                <a:gd name="connsiteY1" fmla="*/ 433551 h 2155017"/>
                <a:gd name="connsiteX2" fmla="*/ 625308 w 625308"/>
                <a:gd name="connsiteY2" fmla="*/ 2155017 h 2155017"/>
                <a:gd name="connsiteX0" fmla="*/ 307427 w 778147"/>
                <a:gd name="connsiteY0" fmla="*/ 0 h 2402471"/>
                <a:gd name="connsiteX1" fmla="*/ 0 w 778147"/>
                <a:gd name="connsiteY1" fmla="*/ 433551 h 2402471"/>
                <a:gd name="connsiteX2" fmla="*/ 778147 w 778147"/>
                <a:gd name="connsiteY2" fmla="*/ 2402471 h 2402471"/>
                <a:gd name="connsiteX0" fmla="*/ 307427 w 789064"/>
                <a:gd name="connsiteY0" fmla="*/ 0 h 2511642"/>
                <a:gd name="connsiteX1" fmla="*/ 0 w 789064"/>
                <a:gd name="connsiteY1" fmla="*/ 433551 h 2511642"/>
                <a:gd name="connsiteX2" fmla="*/ 789064 w 789064"/>
                <a:gd name="connsiteY2" fmla="*/ 2511642 h 2511642"/>
                <a:gd name="connsiteX0" fmla="*/ 296510 w 778147"/>
                <a:gd name="connsiteY0" fmla="*/ 0 h 2511642"/>
                <a:gd name="connsiteX1" fmla="*/ 0 w 778147"/>
                <a:gd name="connsiteY1" fmla="*/ 429912 h 2511642"/>
                <a:gd name="connsiteX2" fmla="*/ 778147 w 778147"/>
                <a:gd name="connsiteY2" fmla="*/ 2511642 h 2511642"/>
                <a:gd name="connsiteX0" fmla="*/ 292871 w 774508"/>
                <a:gd name="connsiteY0" fmla="*/ 0 h 2511642"/>
                <a:gd name="connsiteX1" fmla="*/ 0 w 774508"/>
                <a:gd name="connsiteY1" fmla="*/ 426273 h 2511642"/>
                <a:gd name="connsiteX2" fmla="*/ 774508 w 774508"/>
                <a:gd name="connsiteY2" fmla="*/ 2511642 h 2511642"/>
                <a:gd name="connsiteX0" fmla="*/ 296510 w 778147"/>
                <a:gd name="connsiteY0" fmla="*/ 0 h 2511642"/>
                <a:gd name="connsiteX1" fmla="*/ 0 w 778147"/>
                <a:gd name="connsiteY1" fmla="*/ 422634 h 2511642"/>
                <a:gd name="connsiteX2" fmla="*/ 778147 w 778147"/>
                <a:gd name="connsiteY2" fmla="*/ 2511642 h 2511642"/>
                <a:gd name="connsiteX0" fmla="*/ 296510 w 596196"/>
                <a:gd name="connsiteY0" fmla="*/ 0 h 2173212"/>
                <a:gd name="connsiteX1" fmla="*/ 0 w 596196"/>
                <a:gd name="connsiteY1" fmla="*/ 422634 h 2173212"/>
                <a:gd name="connsiteX2" fmla="*/ 596196 w 596196"/>
                <a:gd name="connsiteY2" fmla="*/ 2173212 h 2173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6196" h="2173212">
                  <a:moveTo>
                    <a:pt x="296510" y="0"/>
                  </a:moveTo>
                  <a:lnTo>
                    <a:pt x="0" y="422634"/>
                  </a:lnTo>
                  <a:lnTo>
                    <a:pt x="596196" y="2173212"/>
                  </a:lnTo>
                </a:path>
              </a:pathLst>
            </a:cu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018951" y="141427"/>
            <a:ext cx="3146302" cy="8725385"/>
            <a:chOff x="3018951" y="141427"/>
            <a:chExt cx="3146302" cy="8725385"/>
          </a:xfrm>
        </p:grpSpPr>
        <p:sp>
          <p:nvSpPr>
            <p:cNvPr id="7" name="Freeform 6"/>
            <p:cNvSpPr/>
            <p:nvPr/>
          </p:nvSpPr>
          <p:spPr>
            <a:xfrm>
              <a:off x="4158784" y="141427"/>
              <a:ext cx="2006469" cy="8180212"/>
            </a:xfrm>
            <a:custGeom>
              <a:avLst/>
              <a:gdLst>
                <a:gd name="connsiteX0" fmla="*/ 31531 w 646386"/>
                <a:gd name="connsiteY0" fmla="*/ 0 h 6708228"/>
                <a:gd name="connsiteX1" fmla="*/ 31531 w 646386"/>
                <a:gd name="connsiteY1" fmla="*/ 740980 h 6708228"/>
                <a:gd name="connsiteX2" fmla="*/ 646386 w 646386"/>
                <a:gd name="connsiteY2" fmla="*/ 2506718 h 6708228"/>
                <a:gd name="connsiteX3" fmla="*/ 0 w 646386"/>
                <a:gd name="connsiteY3" fmla="*/ 4445876 h 6708228"/>
                <a:gd name="connsiteX4" fmla="*/ 157655 w 646386"/>
                <a:gd name="connsiteY4" fmla="*/ 6708228 h 6708228"/>
                <a:gd name="connsiteX0" fmla="*/ 31531 w 646386"/>
                <a:gd name="connsiteY0" fmla="*/ 0 h 4445876"/>
                <a:gd name="connsiteX1" fmla="*/ 31531 w 646386"/>
                <a:gd name="connsiteY1" fmla="*/ 740980 h 4445876"/>
                <a:gd name="connsiteX2" fmla="*/ 646386 w 646386"/>
                <a:gd name="connsiteY2" fmla="*/ 2506718 h 4445876"/>
                <a:gd name="connsiteX3" fmla="*/ 0 w 646386"/>
                <a:gd name="connsiteY3" fmla="*/ 4445876 h 4445876"/>
                <a:gd name="connsiteX0" fmla="*/ 0 w 614855"/>
                <a:gd name="connsiteY0" fmla="*/ 0 h 2946685"/>
                <a:gd name="connsiteX1" fmla="*/ 0 w 614855"/>
                <a:gd name="connsiteY1" fmla="*/ 740980 h 2946685"/>
                <a:gd name="connsiteX2" fmla="*/ 614855 w 614855"/>
                <a:gd name="connsiteY2" fmla="*/ 2506718 h 2946685"/>
                <a:gd name="connsiteX3" fmla="*/ 468199 w 614855"/>
                <a:gd name="connsiteY3" fmla="*/ 2946685 h 2946685"/>
                <a:gd name="connsiteX0" fmla="*/ 0 w 614855"/>
                <a:gd name="connsiteY0" fmla="*/ 0 h 2506718"/>
                <a:gd name="connsiteX1" fmla="*/ 0 w 614855"/>
                <a:gd name="connsiteY1" fmla="*/ 740980 h 2506718"/>
                <a:gd name="connsiteX2" fmla="*/ 614855 w 614855"/>
                <a:gd name="connsiteY2" fmla="*/ 2506718 h 250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4855" h="2506718">
                  <a:moveTo>
                    <a:pt x="0" y="0"/>
                  </a:moveTo>
                  <a:lnTo>
                    <a:pt x="0" y="740980"/>
                  </a:lnTo>
                  <a:lnTo>
                    <a:pt x="614855" y="2506718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 flipH="1">
              <a:off x="3018951" y="141427"/>
              <a:ext cx="2006469" cy="8180212"/>
            </a:xfrm>
            <a:custGeom>
              <a:avLst/>
              <a:gdLst>
                <a:gd name="connsiteX0" fmla="*/ 31531 w 646386"/>
                <a:gd name="connsiteY0" fmla="*/ 0 h 6708228"/>
                <a:gd name="connsiteX1" fmla="*/ 31531 w 646386"/>
                <a:gd name="connsiteY1" fmla="*/ 740980 h 6708228"/>
                <a:gd name="connsiteX2" fmla="*/ 646386 w 646386"/>
                <a:gd name="connsiteY2" fmla="*/ 2506718 h 6708228"/>
                <a:gd name="connsiteX3" fmla="*/ 0 w 646386"/>
                <a:gd name="connsiteY3" fmla="*/ 4445876 h 6708228"/>
                <a:gd name="connsiteX4" fmla="*/ 157655 w 646386"/>
                <a:gd name="connsiteY4" fmla="*/ 6708228 h 6708228"/>
                <a:gd name="connsiteX0" fmla="*/ 31531 w 646386"/>
                <a:gd name="connsiteY0" fmla="*/ 0 h 4445876"/>
                <a:gd name="connsiteX1" fmla="*/ 31531 w 646386"/>
                <a:gd name="connsiteY1" fmla="*/ 740980 h 4445876"/>
                <a:gd name="connsiteX2" fmla="*/ 646386 w 646386"/>
                <a:gd name="connsiteY2" fmla="*/ 2506718 h 4445876"/>
                <a:gd name="connsiteX3" fmla="*/ 0 w 646386"/>
                <a:gd name="connsiteY3" fmla="*/ 4445876 h 4445876"/>
                <a:gd name="connsiteX0" fmla="*/ 0 w 614855"/>
                <a:gd name="connsiteY0" fmla="*/ 0 h 2904155"/>
                <a:gd name="connsiteX1" fmla="*/ 0 w 614855"/>
                <a:gd name="connsiteY1" fmla="*/ 740980 h 2904155"/>
                <a:gd name="connsiteX2" fmla="*/ 614855 w 614855"/>
                <a:gd name="connsiteY2" fmla="*/ 2506718 h 2904155"/>
                <a:gd name="connsiteX3" fmla="*/ 478832 w 614855"/>
                <a:gd name="connsiteY3" fmla="*/ 2904155 h 2904155"/>
                <a:gd name="connsiteX0" fmla="*/ 0 w 614855"/>
                <a:gd name="connsiteY0" fmla="*/ 0 h 2506718"/>
                <a:gd name="connsiteX1" fmla="*/ 0 w 614855"/>
                <a:gd name="connsiteY1" fmla="*/ 740980 h 2506718"/>
                <a:gd name="connsiteX2" fmla="*/ 614855 w 614855"/>
                <a:gd name="connsiteY2" fmla="*/ 2506718 h 250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4855" h="2506718">
                  <a:moveTo>
                    <a:pt x="0" y="0"/>
                  </a:moveTo>
                  <a:lnTo>
                    <a:pt x="0" y="740980"/>
                  </a:lnTo>
                  <a:lnTo>
                    <a:pt x="614855" y="2506718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flipH="1">
              <a:off x="4552568" y="141427"/>
              <a:ext cx="51055" cy="8725385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124983" y="2339081"/>
            <a:ext cx="2119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Objective lens</a:t>
            </a:r>
          </a:p>
        </p:txBody>
      </p:sp>
      <p:sp>
        <p:nvSpPr>
          <p:cNvPr id="29" name="Oval 28"/>
          <p:cNvSpPr/>
          <p:nvPr/>
        </p:nvSpPr>
        <p:spPr>
          <a:xfrm>
            <a:off x="4056040" y="1041517"/>
            <a:ext cx="180000" cy="18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891157" y="1048058"/>
            <a:ext cx="180000" cy="18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057393" y="1041396"/>
            <a:ext cx="180000" cy="180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896158" y="1048058"/>
            <a:ext cx="180000" cy="180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057212" y="1041396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896158" y="1045002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500833" y="1037342"/>
            <a:ext cx="180000" cy="180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498016" y="1037342"/>
            <a:ext cx="180000" cy="18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500833" y="1037666"/>
            <a:ext cx="180000" cy="1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982739" y="3409484"/>
            <a:ext cx="6073555" cy="584775"/>
            <a:chOff x="2982739" y="3409484"/>
            <a:chExt cx="6073555" cy="584775"/>
          </a:xfrm>
        </p:grpSpPr>
        <p:sp>
          <p:nvSpPr>
            <p:cNvPr id="40" name="TextBox 39"/>
            <p:cNvSpPr txBox="1"/>
            <p:nvPr/>
          </p:nvSpPr>
          <p:spPr>
            <a:xfrm>
              <a:off x="5864395" y="3409484"/>
              <a:ext cx="31918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Helvetica" charset="0"/>
                  <a:ea typeface="Helvetica" charset="0"/>
                  <a:cs typeface="Helvetica" charset="0"/>
                </a:rPr>
                <a:t>Back focal plane</a:t>
              </a:r>
            </a:p>
          </p:txBody>
        </p:sp>
        <p:cxnSp>
          <p:nvCxnSpPr>
            <p:cNvPr id="42" name="Straight Connector 41"/>
            <p:cNvCxnSpPr>
              <a:endCxn id="40" idx="1"/>
            </p:cNvCxnSpPr>
            <p:nvPr/>
          </p:nvCxnSpPr>
          <p:spPr>
            <a:xfrm flipV="1">
              <a:off x="2982739" y="3701872"/>
              <a:ext cx="2881656" cy="10436"/>
            </a:xfrm>
            <a:prstGeom prst="line">
              <a:avLst/>
            </a:prstGeom>
            <a:ln w="317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3030965" y="5220224"/>
            <a:ext cx="5279279" cy="584775"/>
            <a:chOff x="3030965" y="5220224"/>
            <a:chExt cx="5279279" cy="584775"/>
          </a:xfrm>
        </p:grpSpPr>
        <p:cxnSp>
          <p:nvCxnSpPr>
            <p:cNvPr id="26" name="Straight Connector 25"/>
            <p:cNvCxnSpPr/>
            <p:nvPr/>
          </p:nvCxnSpPr>
          <p:spPr>
            <a:xfrm flipV="1">
              <a:off x="3030965" y="5540568"/>
              <a:ext cx="2885184" cy="10435"/>
            </a:xfrm>
            <a:prstGeom prst="line">
              <a:avLst/>
            </a:prstGeom>
            <a:ln w="31750">
              <a:solidFill>
                <a:srgbClr val="92D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5871756" y="5220224"/>
              <a:ext cx="24384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Helvetica" charset="0"/>
                  <a:ea typeface="Helvetica" charset="0"/>
                  <a:cs typeface="Helvetica" charset="0"/>
                </a:rPr>
                <a:t>Image plane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087905" y="932329"/>
            <a:ext cx="986119" cy="123914"/>
          </a:xfrm>
          <a:prstGeom prst="rect">
            <a:avLst/>
          </a:prstGeom>
          <a:solidFill>
            <a:srgbClr val="A4AAF8"/>
          </a:solidFill>
          <a:ln>
            <a:solidFill>
              <a:srgbClr val="A4AA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986806" y="1048058"/>
            <a:ext cx="3170387" cy="16597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889" y="141427"/>
            <a:ext cx="1571842" cy="26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7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81481E-6 C -0.03247 0.06783 -0.06597 0.14237 -0.09827 0.21019 C -0.06511 0.27269 -0.04879 0.31505 -0.01511 0.37894 " pathEditMode="relative" rAng="0" ptsTypes="AAA">
                                      <p:cBhvr>
                                        <p:cTn id="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13" y="189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22222E-6 C -0.0349 0.07222 -0.07361 0.14028 -0.10834 0.2125 C -0.10938 0.26459 -0.10643 0.32431 -0.10747 0.37662 " pathEditMode="relative" rAng="0" ptsTypes="AAA">
                                      <p:cBhvr>
                                        <p:cTn id="8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34" y="188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L 0.11216 0.21158 C 0.11372 0.26366 0.10938 0.32338 0.11077 0.37616 " pathEditMode="relative" rAng="0" ptsTypes="AAA">
                                      <p:cBhvr>
                                        <p:cTn id="10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1879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C 0.03247 0.06134 0.07188 0.14792 0.10452 0.20949 C 0.07691 0.26898 0.04584 0.31389 0.01841 0.37384 " pathEditMode="relative" rAng="0" ptsTypes="AAA">
                                      <p:cBhvr>
                                        <p:cTn id="12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6" y="1868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4.81481E-6 C -0.00017 0.05973 -2.22222E-6 0.15 -2.22222E-6 0.21065 C 0.01337 0.26598 0.03264 0.32223 0.0467 0.37801 " pathEditMode="relative" rAng="0" ptsTypes="AAA">
                                      <p:cBhvr>
                                        <p:cTn id="14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4" y="188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7.40741E-7 C -0.00104 0.07106 0.00226 0.13935 0.00191 0.21157 C -0.01389 0.26991 -0.0283 0.31921 -0.04357 0.37801 " pathEditMode="relative" rAng="0" ptsTypes="AAA">
                                      <p:cBhvr>
                                        <p:cTn id="16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1888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0729 0.2125 L -0.06493 0.37315 L -0.06493 0.37315 " pathEditMode="relative" ptsTypes="AAAA">
                                      <p:cBhvr>
                                        <p:cTn id="18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0938 0.21158 L 0.06667 0.37593 " pathEditMode="relative" ptsTypes="AAA">
                                      <p:cBhvr>
                                        <p:cTn id="20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52 0.12477 -0.00105 0.24953 -0.00139 0.37453 " pathEditMode="relative" ptsTypes="AA">
                                      <p:cBhvr>
                                        <p:cTn id="22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2" grpId="0" animBg="1"/>
      <p:bldP spid="33" grpId="0" animBg="1"/>
      <p:bldP spid="38" grpId="0" animBg="1"/>
      <p:bldP spid="39" grpId="0" animBg="1"/>
      <p:bldP spid="34" grpId="0" animBg="1"/>
      <p:bldP spid="35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iffraction_mode.mp4">
            <a:hlinkClick r:id="" action="ppaction://media"/>
            <a:extLst>
              <a:ext uri="{FF2B5EF4-FFF2-40B4-BE49-F238E27FC236}">
                <a16:creationId xmlns:a16="http://schemas.microsoft.com/office/drawing/2014/main" id="{52FC8883-C84B-E84B-9362-AE56DE83A4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1815" r="11423"/>
          <a:stretch/>
        </p:blipFill>
        <p:spPr>
          <a:xfrm>
            <a:off x="0" y="74950"/>
            <a:ext cx="9144000" cy="670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6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5C1715B5-0053-A746-A39D-067A4D3219A2}"/>
              </a:ext>
            </a:extLst>
          </p:cNvPr>
          <p:cNvGrpSpPr/>
          <p:nvPr/>
        </p:nvGrpSpPr>
        <p:grpSpPr>
          <a:xfrm>
            <a:off x="0" y="3968597"/>
            <a:ext cx="9164540" cy="2466950"/>
            <a:chOff x="0" y="3968597"/>
            <a:chExt cx="9164540" cy="246695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30C1D75-6B33-9E44-97E8-F04EFBB1D41B}"/>
                </a:ext>
              </a:extLst>
            </p:cNvPr>
            <p:cNvGrpSpPr/>
            <p:nvPr/>
          </p:nvGrpSpPr>
          <p:grpSpPr>
            <a:xfrm>
              <a:off x="0" y="3968597"/>
              <a:ext cx="9076324" cy="2223063"/>
              <a:chOff x="-20540" y="3835474"/>
              <a:chExt cx="9076324" cy="2223063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108AFC71-C078-9042-9C67-2CD953A883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6131" y="4098176"/>
                <a:ext cx="8786554" cy="1005840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7763E56-F277-AE4A-BB40-69D8E4A48181}"/>
                  </a:ext>
                </a:extLst>
              </p:cNvPr>
              <p:cNvSpPr txBox="1"/>
              <p:nvPr/>
            </p:nvSpPr>
            <p:spPr>
              <a:xfrm>
                <a:off x="241069" y="3835474"/>
                <a:ext cx="93006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>
                    <a:latin typeface="Helvetica" charset="0"/>
                    <a:ea typeface="Helvetica" charset="0"/>
                    <a:cs typeface="Helvetica" charset="0"/>
                  </a:rPr>
                  <a:t>Tau peptide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4C1CB7-1B75-A04F-A79B-3852462AD15B}"/>
                  </a:ext>
                </a:extLst>
              </p:cNvPr>
              <p:cNvSpPr txBox="1"/>
              <p:nvPr/>
            </p:nvSpPr>
            <p:spPr>
              <a:xfrm>
                <a:off x="1420348" y="3835474"/>
                <a:ext cx="81945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latin typeface="Helvetica" charset="0"/>
                    <a:ea typeface="Helvetica" charset="0"/>
                    <a:cs typeface="Helvetica" charset="0"/>
                  </a:rPr>
                  <a:t>Lysozyme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304F41C-D8F7-DE4B-8C31-46996FF0D787}"/>
                  </a:ext>
                </a:extLst>
              </p:cNvPr>
              <p:cNvSpPr txBox="1"/>
              <p:nvPr/>
            </p:nvSpPr>
            <p:spPr>
              <a:xfrm>
                <a:off x="2397576" y="3835474"/>
                <a:ext cx="110799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latin typeface="Helvetica" charset="0"/>
                    <a:ea typeface="Helvetica" charset="0"/>
                    <a:cs typeface="Helvetica" charset="0"/>
                  </a:rPr>
                  <a:t>TGF-β</a:t>
                </a:r>
                <a:r>
                  <a:rPr lang="en-US" sz="1100" dirty="0" err="1">
                    <a:latin typeface="Helvetica" charset="0"/>
                    <a:ea typeface="Helvetica" charset="0"/>
                    <a:cs typeface="Helvetica" charset="0"/>
                  </a:rPr>
                  <a:t>m:T</a:t>
                </a:r>
                <a:r>
                  <a:rPr lang="en-US" sz="1100" dirty="0">
                    <a:latin typeface="Helvetica" charset="0"/>
                    <a:ea typeface="Helvetica" charset="0"/>
                    <a:cs typeface="Helvetica" charset="0"/>
                  </a:rPr>
                  <a:t>βRII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87D4CA6-0686-284A-AC21-81C14E402B19}"/>
                  </a:ext>
                </a:extLst>
              </p:cNvPr>
              <p:cNvSpPr txBox="1"/>
              <p:nvPr/>
            </p:nvSpPr>
            <p:spPr>
              <a:xfrm>
                <a:off x="3688285" y="3835474"/>
                <a:ext cx="76655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err="1">
                    <a:latin typeface="Helvetica" charset="0"/>
                    <a:ea typeface="Helvetica" charset="0"/>
                    <a:cs typeface="Helvetica" charset="0"/>
                  </a:rPr>
                  <a:t>Xylanase</a:t>
                </a:r>
                <a:endParaRPr lang="en-US" sz="1100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65DEF2B-C442-D74B-87A3-AF6ADF2D3BF2}"/>
                  </a:ext>
                </a:extLst>
              </p:cNvPr>
              <p:cNvSpPr txBox="1"/>
              <p:nvPr/>
            </p:nvSpPr>
            <p:spPr>
              <a:xfrm>
                <a:off x="4778870" y="3835474"/>
                <a:ext cx="85151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err="1">
                    <a:latin typeface="Helvetica" charset="0"/>
                    <a:ea typeface="Helvetica" charset="0"/>
                    <a:cs typeface="Helvetica" charset="0"/>
                  </a:rPr>
                  <a:t>Thaumatin</a:t>
                </a:r>
                <a:endParaRPr lang="en-US" sz="1100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F26B66-3631-844C-86BC-A760A3628926}"/>
                  </a:ext>
                </a:extLst>
              </p:cNvPr>
              <p:cNvSpPr txBox="1"/>
              <p:nvPr/>
            </p:nvSpPr>
            <p:spPr>
              <a:xfrm>
                <a:off x="5995979" y="3835474"/>
                <a:ext cx="64793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>
                    <a:latin typeface="Helvetica" charset="0"/>
                    <a:ea typeface="Helvetica" charset="0"/>
                    <a:cs typeface="Helvetica" charset="0"/>
                  </a:rPr>
                  <a:t>Trypsin</a:t>
                </a:r>
                <a:endParaRPr lang="en-US" sz="1100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A29F31B-FD03-384F-96FC-2D5D65700642}"/>
                  </a:ext>
                </a:extLst>
              </p:cNvPr>
              <p:cNvSpPr txBox="1"/>
              <p:nvPr/>
            </p:nvSpPr>
            <p:spPr>
              <a:xfrm>
                <a:off x="6943005" y="3835474"/>
                <a:ext cx="99258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latin typeface="Helvetica" charset="0"/>
                    <a:ea typeface="Helvetica" charset="0"/>
                    <a:cs typeface="Helvetica" charset="0"/>
                  </a:rPr>
                  <a:t>Proteinase K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075EE8F-FD92-8341-8B88-7E5F4CA43ED4}"/>
                  </a:ext>
                </a:extLst>
              </p:cNvPr>
              <p:cNvSpPr txBox="1"/>
              <p:nvPr/>
            </p:nvSpPr>
            <p:spPr>
              <a:xfrm>
                <a:off x="8101677" y="3835474"/>
                <a:ext cx="95410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err="1">
                    <a:latin typeface="Helvetica" charset="0"/>
                    <a:ea typeface="Helvetica" charset="0"/>
                    <a:cs typeface="Helvetica" charset="0"/>
                  </a:rPr>
                  <a:t>Thermolysin</a:t>
                </a:r>
                <a:endParaRPr lang="en-US" sz="1100" dirty="0"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BDFEF91-D7BC-E145-98AC-B77D96EEBED4}"/>
                  </a:ext>
                </a:extLst>
              </p:cNvPr>
              <p:cNvSpPr txBox="1"/>
              <p:nvPr/>
            </p:nvSpPr>
            <p:spPr>
              <a:xfrm rot="16200000">
                <a:off x="-236946" y="4461324"/>
                <a:ext cx="69442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latin typeface="Helvetica" charset="0"/>
                    <a:ea typeface="Helvetica" charset="0"/>
                    <a:cs typeface="Helvetica" charset="0"/>
                  </a:rPr>
                  <a:t>Crystals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1A8776-DC53-D24E-B13D-6A17CC85DA1E}"/>
                  </a:ext>
                </a:extLst>
              </p:cNvPr>
              <p:cNvSpPr txBox="1"/>
              <p:nvPr/>
            </p:nvSpPr>
            <p:spPr>
              <a:xfrm rot="16200000">
                <a:off x="-318698" y="5450472"/>
                <a:ext cx="85792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latin typeface="Helvetica" charset="0"/>
                    <a:ea typeface="Helvetica" charset="0"/>
                    <a:cs typeface="Helvetica" charset="0"/>
                  </a:rPr>
                  <a:t>Fragments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EFDEFD87-EFD0-7141-8F87-3FFE87AB71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6129" y="5104016"/>
                <a:ext cx="8786555" cy="954521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2613DD9-9DD1-3747-A0CA-23ADD06A1271}"/>
                </a:ext>
              </a:extLst>
            </p:cNvPr>
            <p:cNvSpPr txBox="1"/>
            <p:nvPr/>
          </p:nvSpPr>
          <p:spPr>
            <a:xfrm>
              <a:off x="5847606" y="6158548"/>
              <a:ext cx="33169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Helvetica" charset="0"/>
                  <a:ea typeface="Helvetica" charset="0"/>
                  <a:cs typeface="Helvetica" charset="0"/>
                </a:rPr>
                <a:t>Cruz </a:t>
              </a:r>
              <a:r>
                <a:rPr lang="en-US" sz="1200" i="1" dirty="0">
                  <a:latin typeface="Helvetica" charset="0"/>
                  <a:ea typeface="Helvetica" charset="0"/>
                  <a:cs typeface="Helvetica" charset="0"/>
                </a:rPr>
                <a:t>et al. </a:t>
              </a:r>
              <a:r>
                <a:rPr lang="en-US" sz="1200" dirty="0">
                  <a:latin typeface="Helvetica" charset="0"/>
                  <a:ea typeface="Helvetica" charset="0"/>
                  <a:cs typeface="Helvetica" charset="0"/>
                </a:rPr>
                <a:t>2017. </a:t>
              </a:r>
              <a:r>
                <a:rPr lang="en-US" sz="1200" i="1" dirty="0">
                  <a:latin typeface="Helvetica" charset="0"/>
                  <a:ea typeface="Helvetica" charset="0"/>
                  <a:cs typeface="Helvetica" charset="0"/>
                </a:rPr>
                <a:t>Nat. Methods</a:t>
              </a:r>
              <a:r>
                <a:rPr lang="en-US" sz="1200" dirty="0">
                  <a:latin typeface="Helvetica" charset="0"/>
                  <a:ea typeface="Helvetica" charset="0"/>
                  <a:cs typeface="Helvetica" charset="0"/>
                </a:rPr>
                <a:t>, 14(4):399-402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54B89C9-8C8E-0549-90D6-6D600086C4F2}"/>
              </a:ext>
            </a:extLst>
          </p:cNvPr>
          <p:cNvGrpSpPr/>
          <p:nvPr/>
        </p:nvGrpSpPr>
        <p:grpSpPr>
          <a:xfrm>
            <a:off x="5489711" y="129449"/>
            <a:ext cx="3456721" cy="3642407"/>
            <a:chOff x="5566503" y="713817"/>
            <a:chExt cx="3456721" cy="3642407"/>
          </a:xfrm>
        </p:grpSpPr>
        <p:pic>
          <p:nvPicPr>
            <p:cNvPr id="17" name="Picture 16" descr="IUCrfigure.png">
              <a:extLst>
                <a:ext uri="{FF2B5EF4-FFF2-40B4-BE49-F238E27FC236}">
                  <a16:creationId xmlns:a16="http://schemas.microsoft.com/office/drawing/2014/main" id="{A9628EFD-E7C3-6A42-B03A-9465F12E09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66503" y="713817"/>
              <a:ext cx="3342235" cy="336540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65666EE-036A-6341-A8E1-8E211D334A99}"/>
                </a:ext>
              </a:extLst>
            </p:cNvPr>
            <p:cNvSpPr txBox="1"/>
            <p:nvPr/>
          </p:nvSpPr>
          <p:spPr>
            <a:xfrm>
              <a:off x="5869797" y="4079225"/>
              <a:ext cx="31534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latin typeface="Helvetica" charset="0"/>
                  <a:ea typeface="Helvetica" charset="0"/>
                  <a:cs typeface="Helvetica" charset="0"/>
                </a:rPr>
                <a:t>Clabbers</a:t>
              </a:r>
              <a:r>
                <a:rPr lang="en-US" sz="1200" dirty="0">
                  <a:latin typeface="Helvetica" charset="0"/>
                  <a:ea typeface="Helvetica" charset="0"/>
                  <a:cs typeface="Helvetica" charset="0"/>
                </a:rPr>
                <a:t> </a:t>
              </a:r>
              <a:r>
                <a:rPr lang="en-US" sz="1200" i="1" dirty="0">
                  <a:latin typeface="Helvetica" charset="0"/>
                  <a:ea typeface="Helvetica" charset="0"/>
                  <a:cs typeface="Helvetica" charset="0"/>
                </a:rPr>
                <a:t>et al. </a:t>
              </a:r>
              <a:r>
                <a:rPr lang="en-US" sz="1200" dirty="0">
                  <a:latin typeface="Helvetica" charset="0"/>
                  <a:ea typeface="Helvetica" charset="0"/>
                  <a:cs typeface="Helvetica" charset="0"/>
                </a:rPr>
                <a:t>2017. </a:t>
              </a:r>
              <a:r>
                <a:rPr lang="en-US" sz="1200" i="1" dirty="0" err="1">
                  <a:latin typeface="Helvetica" charset="0"/>
                  <a:ea typeface="Helvetica" charset="0"/>
                  <a:cs typeface="Helvetica" charset="0"/>
                </a:rPr>
                <a:t>Acta</a:t>
              </a:r>
              <a:r>
                <a:rPr lang="en-US" sz="1200" i="1" dirty="0">
                  <a:latin typeface="Helvetica" charset="0"/>
                  <a:ea typeface="Helvetica" charset="0"/>
                  <a:cs typeface="Helvetica" charset="0"/>
                </a:rPr>
                <a:t> D</a:t>
              </a:r>
              <a:r>
                <a:rPr lang="en-US" sz="1200" dirty="0">
                  <a:latin typeface="Helvetica" charset="0"/>
                  <a:ea typeface="Helvetica" charset="0"/>
                  <a:cs typeface="Helvetica" charset="0"/>
                </a:rPr>
                <a:t>, 73(9):738-748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F264CD59-EB03-9A40-A120-9E4967E4B5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669" y="129449"/>
            <a:ext cx="5019270" cy="249922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BD034CF-0939-8A44-B0EC-9563C5FFA37F}"/>
              </a:ext>
            </a:extLst>
          </p:cNvPr>
          <p:cNvSpPr txBox="1"/>
          <p:nvPr/>
        </p:nvSpPr>
        <p:spPr>
          <a:xfrm>
            <a:off x="2268293" y="2610039"/>
            <a:ext cx="3102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Helvetica" charset="0"/>
                <a:ea typeface="Helvetica" charset="0"/>
                <a:cs typeface="Helvetica" charset="0"/>
              </a:rPr>
              <a:t>Gonen</a:t>
            </a:r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200" i="1" dirty="0">
                <a:latin typeface="Helvetica" charset="0"/>
                <a:ea typeface="Helvetica" charset="0"/>
                <a:cs typeface="Helvetica" charset="0"/>
              </a:rPr>
              <a:t>et al. </a:t>
            </a:r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2010. </a:t>
            </a:r>
            <a:r>
              <a:rPr lang="en-US" sz="1200" i="1" dirty="0">
                <a:latin typeface="Helvetica" charset="0"/>
                <a:ea typeface="Helvetica" charset="0"/>
                <a:cs typeface="Helvetica" charset="0"/>
              </a:rPr>
              <a:t>JMB</a:t>
            </a:r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, 342(4):1337-1345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4C84C3B6-D540-B346-BED1-1B37F15131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161833"/>
              </p:ext>
            </p:extLst>
          </p:nvPr>
        </p:nvGraphicFramePr>
        <p:xfrm>
          <a:off x="68803" y="3855954"/>
          <a:ext cx="8980971" cy="261225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401600">
                  <a:extLst>
                    <a:ext uri="{9D8B030D-6E8A-4147-A177-3AD203B41FA5}">
                      <a16:colId xmlns:a16="http://schemas.microsoft.com/office/drawing/2014/main" val="2216666545"/>
                    </a:ext>
                  </a:extLst>
                </a:gridCol>
                <a:gridCol w="2585714">
                  <a:extLst>
                    <a:ext uri="{9D8B030D-6E8A-4147-A177-3AD203B41FA5}">
                      <a16:colId xmlns:a16="http://schemas.microsoft.com/office/drawing/2014/main" val="2810290240"/>
                    </a:ext>
                  </a:extLst>
                </a:gridCol>
                <a:gridCol w="2993657">
                  <a:extLst>
                    <a:ext uri="{9D8B030D-6E8A-4147-A177-3AD203B41FA5}">
                      <a16:colId xmlns:a16="http://schemas.microsoft.com/office/drawing/2014/main" val="2534003849"/>
                    </a:ext>
                  </a:extLst>
                </a:gridCol>
              </a:tblGrid>
              <a:tr h="653064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Helvetica" pitchFamily="2" charset="0"/>
                        </a:rPr>
                        <a:t>Radiation source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Helvetica" pitchFamily="2" charset="0"/>
                        </a:rPr>
                        <a:t>PDB (MX)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Helvetica" pitchFamily="2" charset="0"/>
                        </a:rPr>
                        <a:t>CSD (SX)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490356"/>
                  </a:ext>
                </a:extLst>
              </a:tr>
              <a:tr h="653064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Helvetica" pitchFamily="2" charset="0"/>
                        </a:rPr>
                        <a:t>X-ray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Helvetica" pitchFamily="2" charset="0"/>
                        </a:rPr>
                        <a:t>&gt;140,000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Helvetica" pitchFamily="2" charset="0"/>
                        </a:rPr>
                        <a:t>&gt;1,000,000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3203327"/>
                  </a:ext>
                </a:extLst>
              </a:tr>
              <a:tr h="653064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Helvetica" pitchFamily="2" charset="0"/>
                        </a:rPr>
                        <a:t>Neutron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Helvetica" pitchFamily="2" charset="0"/>
                        </a:rPr>
                        <a:t>161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Helvetica" pitchFamily="2" charset="0"/>
                        </a:rPr>
                        <a:t>1,500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5588914"/>
                  </a:ext>
                </a:extLst>
              </a:tr>
              <a:tr h="653064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latin typeface="Helvetica" pitchFamily="2" charset="0"/>
                        </a:rPr>
                        <a:t>Electron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Helvetica" pitchFamily="2" charset="0"/>
                        </a:rPr>
                        <a:t>111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Helvetica" pitchFamily="2" charset="0"/>
                        </a:rPr>
                        <a:t>~10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0782174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8FA2FAA2-2FA7-0A47-B45A-8B9E27E70A5A}"/>
              </a:ext>
            </a:extLst>
          </p:cNvPr>
          <p:cNvSpPr txBox="1"/>
          <p:nvPr/>
        </p:nvSpPr>
        <p:spPr>
          <a:xfrm>
            <a:off x="6277703" y="6466460"/>
            <a:ext cx="2866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Table courtesy of Tim </a:t>
            </a:r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Gruene</a:t>
            </a:r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03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IHMS59497-supplement-Video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4148" y="365760"/>
            <a:ext cx="812800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04363" y="6520243"/>
            <a:ext cx="4475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Helvetica" charset="0"/>
                <a:ea typeface="Helvetica" charset="0"/>
                <a:cs typeface="Helvetica" charset="0"/>
              </a:rPr>
              <a:t>Nannenga</a:t>
            </a:r>
            <a:r>
              <a:rPr lang="en-US" sz="1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400" i="1" dirty="0">
                <a:latin typeface="Helvetica" charset="0"/>
                <a:ea typeface="Helvetica" charset="0"/>
                <a:cs typeface="Helvetica" charset="0"/>
              </a:rPr>
              <a:t>et al. </a:t>
            </a:r>
            <a:r>
              <a:rPr lang="en-US" sz="1400" dirty="0">
                <a:latin typeface="Helvetica" charset="0"/>
                <a:ea typeface="Helvetica" charset="0"/>
                <a:cs typeface="Helvetica" charset="0"/>
              </a:rPr>
              <a:t>2014. </a:t>
            </a:r>
            <a:r>
              <a:rPr lang="en-US" sz="1400" i="1" dirty="0">
                <a:latin typeface="Helvetica" charset="0"/>
                <a:ea typeface="Helvetica" charset="0"/>
                <a:cs typeface="Helvetica" charset="0"/>
              </a:rPr>
              <a:t>Nature Methods</a:t>
            </a:r>
            <a:r>
              <a:rPr lang="en-US" sz="1400" dirty="0">
                <a:latin typeface="Helvetica" charset="0"/>
                <a:ea typeface="Helvetica" charset="0"/>
                <a:cs typeface="Helvetica" charset="0"/>
              </a:rPr>
              <a:t>, 11(9):927-930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67CCEE-10EF-F94B-86AB-6553C398B0E2}"/>
              </a:ext>
            </a:extLst>
          </p:cNvPr>
          <p:cNvGrpSpPr/>
          <p:nvPr/>
        </p:nvGrpSpPr>
        <p:grpSpPr>
          <a:xfrm>
            <a:off x="3640666" y="448734"/>
            <a:ext cx="4913748" cy="646331"/>
            <a:chOff x="3640666" y="448734"/>
            <a:chExt cx="4913748" cy="64633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B8FD767-0970-F344-A40E-9F20987F90B4}"/>
                </a:ext>
              </a:extLst>
            </p:cNvPr>
            <p:cNvSpPr txBox="1"/>
            <p:nvPr/>
          </p:nvSpPr>
          <p:spPr>
            <a:xfrm>
              <a:off x="4371930" y="448734"/>
              <a:ext cx="41824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chemeClr val="bg1"/>
                  </a:solidFill>
                  <a:latin typeface="Helvetica" pitchFamily="2" charset="0"/>
                </a:rPr>
                <a:t>~ 30-40 degrees of data per crystal</a:t>
              </a:r>
            </a:p>
            <a:p>
              <a:pPr algn="r"/>
              <a:r>
                <a:rPr lang="en-US" b="1" dirty="0" err="1">
                  <a:solidFill>
                    <a:schemeClr val="bg1"/>
                  </a:solidFill>
                  <a:latin typeface="Helvetica" pitchFamily="2" charset="0"/>
                </a:rPr>
                <a:t>CetaD</a:t>
              </a:r>
              <a:r>
                <a:rPr lang="en-US" b="1" dirty="0">
                  <a:solidFill>
                    <a:schemeClr val="bg1"/>
                  </a:solidFill>
                  <a:latin typeface="Helvetica" pitchFamily="2" charset="0"/>
                </a:rPr>
                <a:t> detector, 1 s, 0.5°, 0.05 e/Å</a:t>
              </a:r>
              <a:r>
                <a:rPr lang="en-US" b="1" baseline="30000" dirty="0">
                  <a:solidFill>
                    <a:schemeClr val="bg1"/>
                  </a:solidFill>
                  <a:latin typeface="Helvetica" pitchFamily="2" charset="0"/>
                </a:rPr>
                <a:t>2</a:t>
              </a:r>
              <a:r>
                <a:rPr lang="en-US" b="1" dirty="0">
                  <a:solidFill>
                    <a:schemeClr val="bg1"/>
                  </a:solidFill>
                  <a:latin typeface="Helvetica" pitchFamily="2" charset="0"/>
                </a:rPr>
                <a:t>/s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EEF553A-E7C8-DC48-92D3-27E0DD661365}"/>
                </a:ext>
              </a:extLst>
            </p:cNvPr>
            <p:cNvCxnSpPr>
              <a:cxnSpLocks/>
            </p:cNvCxnSpPr>
            <p:nvPr/>
          </p:nvCxnSpPr>
          <p:spPr>
            <a:xfrm>
              <a:off x="3640666" y="738033"/>
              <a:ext cx="1007533" cy="0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3069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104" y="2266122"/>
            <a:ext cx="3776870" cy="377687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452792" y="6164147"/>
            <a:ext cx="4475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Helvetica" charset="0"/>
                <a:ea typeface="Helvetica" charset="0"/>
                <a:cs typeface="Helvetica" charset="0"/>
              </a:rPr>
              <a:t>Nannenga</a:t>
            </a:r>
            <a:r>
              <a:rPr lang="en-US" sz="1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400" i="1" dirty="0">
                <a:latin typeface="Helvetica" charset="0"/>
                <a:ea typeface="Helvetica" charset="0"/>
                <a:cs typeface="Helvetica" charset="0"/>
              </a:rPr>
              <a:t>et al. </a:t>
            </a:r>
            <a:r>
              <a:rPr lang="en-US" sz="1400" dirty="0">
                <a:latin typeface="Helvetica" charset="0"/>
                <a:ea typeface="Helvetica" charset="0"/>
                <a:cs typeface="Helvetica" charset="0"/>
              </a:rPr>
              <a:t>2014. </a:t>
            </a:r>
            <a:r>
              <a:rPr lang="en-US" sz="1400" i="1" dirty="0">
                <a:latin typeface="Helvetica" charset="0"/>
                <a:ea typeface="Helvetica" charset="0"/>
                <a:cs typeface="Helvetica" charset="0"/>
              </a:rPr>
              <a:t>Nature Methods</a:t>
            </a:r>
            <a:r>
              <a:rPr lang="en-US" sz="1400" dirty="0">
                <a:latin typeface="Helvetica" charset="0"/>
                <a:ea typeface="Helvetica" charset="0"/>
                <a:cs typeface="Helvetica" charset="0"/>
              </a:rPr>
              <a:t>, 11(9):927-930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823EAF-5244-2044-9B26-BA461EE67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40" y="371061"/>
            <a:ext cx="8765341" cy="16200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149F39-E431-8840-B53F-151282EC81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0566" y="2266122"/>
            <a:ext cx="3776870" cy="377687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793BB4-C40B-8543-9795-6C1DF5B56A1D}"/>
              </a:ext>
            </a:extLst>
          </p:cNvPr>
          <p:cNvSpPr/>
          <p:nvPr/>
        </p:nvSpPr>
        <p:spPr>
          <a:xfrm>
            <a:off x="233340" y="371061"/>
            <a:ext cx="402764" cy="344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4487A5-6CD3-384D-8AC9-3C4FA594974C}"/>
              </a:ext>
            </a:extLst>
          </p:cNvPr>
          <p:cNvSpPr/>
          <p:nvPr/>
        </p:nvSpPr>
        <p:spPr>
          <a:xfrm>
            <a:off x="4616010" y="362809"/>
            <a:ext cx="402764" cy="344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907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8276CB-EA66-074E-8DBE-0BAD21088F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" r="1977"/>
          <a:stretch/>
        </p:blipFill>
        <p:spPr>
          <a:xfrm>
            <a:off x="393760" y="2826685"/>
            <a:ext cx="2874266" cy="365360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C97759-CF11-934C-93EF-9523B0CCC4C0}"/>
              </a:ext>
            </a:extLst>
          </p:cNvPr>
          <p:cNvSpPr txBox="1"/>
          <p:nvPr/>
        </p:nvSpPr>
        <p:spPr>
          <a:xfrm>
            <a:off x="3517284" y="3721210"/>
            <a:ext cx="612073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Helvetica" pitchFamily="2" charset="0"/>
              </a:rPr>
              <a:t>EIGER</a:t>
            </a:r>
            <a:endParaRPr lang="en-GB" dirty="0">
              <a:latin typeface="Helvetica" pitchFamily="2" charset="0"/>
            </a:endParaRPr>
          </a:p>
          <a:p>
            <a:pPr lvl="1"/>
            <a:r>
              <a:rPr lang="en-GB" dirty="0" err="1">
                <a:latin typeface="Helvetica" pitchFamily="2" charset="0"/>
              </a:rPr>
              <a:t>Tinti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i="1" dirty="0">
                <a:latin typeface="Helvetica" pitchFamily="2" charset="0"/>
              </a:rPr>
              <a:t>et al. </a:t>
            </a:r>
            <a:r>
              <a:rPr lang="en-GB" dirty="0">
                <a:latin typeface="Helvetica" pitchFamily="2" charset="0"/>
              </a:rPr>
              <a:t>2018, </a:t>
            </a:r>
            <a:r>
              <a:rPr lang="en-GB" i="1" dirty="0" err="1">
                <a:latin typeface="Helvetica" pitchFamily="2" charset="0"/>
              </a:rPr>
              <a:t>IUCrJ</a:t>
            </a:r>
            <a:r>
              <a:rPr lang="en-GB" dirty="0">
                <a:latin typeface="Helvetica" pitchFamily="2" charset="0"/>
              </a:rPr>
              <a:t>, 5:190-199</a:t>
            </a:r>
          </a:p>
          <a:p>
            <a:pPr lvl="1"/>
            <a:endParaRPr lang="en-GB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Helvetica" pitchFamily="2" charset="0"/>
              </a:rPr>
              <a:t>Medipix</a:t>
            </a:r>
            <a:endParaRPr lang="en-GB" sz="2400" dirty="0">
              <a:latin typeface="Helvetica" pitchFamily="2" charset="0"/>
            </a:endParaRPr>
          </a:p>
          <a:p>
            <a:pPr lvl="1"/>
            <a:r>
              <a:rPr lang="en-GB" dirty="0" err="1">
                <a:latin typeface="Helvetica" pitchFamily="2" charset="0"/>
              </a:rPr>
              <a:t>Nederlof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i="1" dirty="0">
                <a:latin typeface="Helvetica" pitchFamily="2" charset="0"/>
              </a:rPr>
              <a:t>et al. </a:t>
            </a:r>
            <a:r>
              <a:rPr lang="en-GB" dirty="0">
                <a:latin typeface="Helvetica" pitchFamily="2" charset="0"/>
              </a:rPr>
              <a:t>2013, Acta D, 69(7):1223-1230 </a:t>
            </a:r>
          </a:p>
          <a:p>
            <a:pPr lvl="1"/>
            <a:r>
              <a:rPr lang="en-GB" dirty="0">
                <a:latin typeface="Helvetica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Helvetica" pitchFamily="2" charset="0"/>
              </a:rPr>
              <a:t>Timepix</a:t>
            </a:r>
            <a:endParaRPr lang="en-GB" sz="2400" dirty="0">
              <a:latin typeface="Helvetica" pitchFamily="2" charset="0"/>
            </a:endParaRPr>
          </a:p>
          <a:p>
            <a:pPr lvl="1"/>
            <a:r>
              <a:rPr lang="en-GB" dirty="0">
                <a:latin typeface="Helvetica" pitchFamily="2" charset="0"/>
              </a:rPr>
              <a:t>Van </a:t>
            </a:r>
            <a:r>
              <a:rPr lang="en-GB" dirty="0" err="1">
                <a:latin typeface="Helvetica" pitchFamily="2" charset="0"/>
              </a:rPr>
              <a:t>Genderen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i="1" dirty="0">
                <a:latin typeface="Helvetica" pitchFamily="2" charset="0"/>
              </a:rPr>
              <a:t>et al.</a:t>
            </a:r>
            <a:r>
              <a:rPr lang="en-GB" dirty="0">
                <a:latin typeface="Helvetica" pitchFamily="2" charset="0"/>
              </a:rPr>
              <a:t> 2016, Acta A, 72:236-242</a:t>
            </a:r>
          </a:p>
          <a:p>
            <a:pPr lvl="1"/>
            <a:r>
              <a:rPr lang="en-GB" dirty="0" err="1">
                <a:latin typeface="Helvetica" pitchFamily="2" charset="0"/>
              </a:rPr>
              <a:t>Clabbers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i="1" dirty="0">
                <a:latin typeface="Helvetica" pitchFamily="2" charset="0"/>
              </a:rPr>
              <a:t>et al. </a:t>
            </a:r>
            <a:r>
              <a:rPr lang="en-GB" dirty="0">
                <a:latin typeface="Helvetica" pitchFamily="2" charset="0"/>
              </a:rPr>
              <a:t>2017, Acta D, 73(9):738-748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631231-7642-794D-BE32-DF1260550769}"/>
              </a:ext>
            </a:extLst>
          </p:cNvPr>
          <p:cNvSpPr/>
          <p:nvPr/>
        </p:nvSpPr>
        <p:spPr>
          <a:xfrm>
            <a:off x="4557010" y="854439"/>
            <a:ext cx="4167264" cy="256331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936434-EF51-3746-9178-D3103C90F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822" y="1117381"/>
            <a:ext cx="3597640" cy="20800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44236D-D4E4-BA40-8FDE-46148EB78D3C}"/>
              </a:ext>
            </a:extLst>
          </p:cNvPr>
          <p:cNvSpPr txBox="1"/>
          <p:nvPr/>
        </p:nvSpPr>
        <p:spPr>
          <a:xfrm>
            <a:off x="4331334" y="3412216"/>
            <a:ext cx="44678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latin typeface="Helvetica" charset="0"/>
                <a:ea typeface="Helvetica" charset="0"/>
                <a:cs typeface="Helvetica" charset="0"/>
              </a:rPr>
              <a:t>Faruqi</a:t>
            </a:r>
            <a:r>
              <a:rPr lang="en-US" sz="1000" dirty="0">
                <a:latin typeface="Helvetica" charset="0"/>
                <a:ea typeface="Helvetica" charset="0"/>
                <a:cs typeface="Helvetica" charset="0"/>
              </a:rPr>
              <a:t> and McMullan 2011. </a:t>
            </a:r>
            <a:r>
              <a:rPr lang="en-US" sz="1000" i="1" dirty="0">
                <a:latin typeface="Helvetica" charset="0"/>
                <a:ea typeface="Helvetica" charset="0"/>
                <a:cs typeface="Helvetica" charset="0"/>
              </a:rPr>
              <a:t>Quarterly Reviews of Biophysics, </a:t>
            </a:r>
            <a:r>
              <a:rPr lang="en-US" sz="1000" dirty="0">
                <a:latin typeface="Helvetica" charset="0"/>
                <a:ea typeface="Helvetica" charset="0"/>
                <a:cs typeface="Helvetica" charset="0"/>
              </a:rPr>
              <a:t>44(3):357-390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CA8C6E-632E-7244-907E-817C2D456A8C}"/>
              </a:ext>
            </a:extLst>
          </p:cNvPr>
          <p:cNvSpPr txBox="1"/>
          <p:nvPr/>
        </p:nvSpPr>
        <p:spPr>
          <a:xfrm>
            <a:off x="326381" y="83591"/>
            <a:ext cx="70551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4400" dirty="0">
                <a:latin typeface="Helvetica" charset="0"/>
                <a:ea typeface="Helvetica" charset="0"/>
                <a:cs typeface="Helvetica" charset="0"/>
              </a:rPr>
              <a:t>Hybrid pixel array detectors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788156-C285-1240-8DE7-62EE1A49E457}"/>
              </a:ext>
            </a:extLst>
          </p:cNvPr>
          <p:cNvSpPr txBox="1"/>
          <p:nvPr/>
        </p:nvSpPr>
        <p:spPr>
          <a:xfrm>
            <a:off x="326381" y="1147361"/>
            <a:ext cx="373211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High dynamic range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Fast frame rates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Radiation hard</a:t>
            </a:r>
          </a:p>
        </p:txBody>
      </p:sp>
    </p:spTree>
    <p:extLst>
      <p:ext uri="{BB962C8B-B14F-4D97-AF65-F5344CB8AC3E}">
        <p14:creationId xmlns:p14="http://schemas.microsoft.com/office/powerpoint/2010/main" val="1748356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0D7215-8FFC-5141-A6E7-91E3AB452644}"/>
              </a:ext>
            </a:extLst>
          </p:cNvPr>
          <p:cNvSpPr txBox="1"/>
          <p:nvPr/>
        </p:nvSpPr>
        <p:spPr>
          <a:xfrm>
            <a:off x="164893" y="104932"/>
            <a:ext cx="8844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Helvetica" pitchFamily="2" charset="0"/>
              </a:rPr>
              <a:t>Direct Electron Detectors</a:t>
            </a:r>
          </a:p>
          <a:p>
            <a:r>
              <a:rPr lang="en-US" sz="2800" dirty="0">
                <a:latin typeface="Helvetica" pitchFamily="2" charset="0"/>
              </a:rPr>
              <a:t>Monolithic active pixel sensor (MAPs)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D6825D-1E76-2E4F-A69B-7EC3DE04531B}"/>
              </a:ext>
            </a:extLst>
          </p:cNvPr>
          <p:cNvSpPr txBox="1"/>
          <p:nvPr/>
        </p:nvSpPr>
        <p:spPr>
          <a:xfrm>
            <a:off x="164893" y="3615128"/>
            <a:ext cx="88441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Helvetica" pitchFamily="2" charset="0"/>
              </a:rPr>
              <a:t>CMOS detectors</a:t>
            </a:r>
            <a:endParaRPr lang="en-US" sz="3200" dirty="0"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4E6616-966E-AF41-B2C7-A8090EBE4EA8}"/>
              </a:ext>
            </a:extLst>
          </p:cNvPr>
          <p:cNvSpPr txBox="1"/>
          <p:nvPr/>
        </p:nvSpPr>
        <p:spPr>
          <a:xfrm>
            <a:off x="367260" y="1521476"/>
            <a:ext cx="84394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Used for imaging – concerns over damage from direct beam or high intensity diffraction spots at low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Falcon III – </a:t>
            </a:r>
            <a:r>
              <a:rPr lang="en-US" sz="2400" dirty="0" err="1">
                <a:latin typeface="Helvetica" pitchFamily="2" charset="0"/>
              </a:rPr>
              <a:t>Hattne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i="1" dirty="0">
                <a:latin typeface="Helvetica" pitchFamily="2" charset="0"/>
              </a:rPr>
              <a:t>et al.</a:t>
            </a:r>
            <a:r>
              <a:rPr lang="en-US" sz="2400" dirty="0">
                <a:latin typeface="Helvetica" pitchFamily="2" charset="0"/>
              </a:rPr>
              <a:t>, 2019, 6(5):921-926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K2 (K3?) – </a:t>
            </a:r>
            <a:r>
              <a:rPr lang="en-US" sz="2400" dirty="0" err="1">
                <a:latin typeface="Helvetica" pitchFamily="2" charset="0"/>
              </a:rPr>
              <a:t>Gonen</a:t>
            </a:r>
            <a:r>
              <a:rPr lang="en-US" sz="2400" dirty="0">
                <a:latin typeface="Helvetica" pitchFamily="2" charset="0"/>
              </a:rPr>
              <a:t> lab, unpublished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A0961D-6094-844F-9313-2019B07741B9}"/>
              </a:ext>
            </a:extLst>
          </p:cNvPr>
          <p:cNvSpPr txBox="1"/>
          <p:nvPr/>
        </p:nvSpPr>
        <p:spPr>
          <a:xfrm>
            <a:off x="367260" y="4384569"/>
            <a:ext cx="91365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Helvetica" pitchFamily="2" charset="0"/>
              </a:rPr>
              <a:t>Ceta</a:t>
            </a:r>
            <a:r>
              <a:rPr lang="en-US" sz="2400" dirty="0">
                <a:latin typeface="Helvetica" pitchFamily="2" charset="0"/>
              </a:rPr>
              <a:t>, </a:t>
            </a:r>
            <a:r>
              <a:rPr lang="en-US" sz="2400" dirty="0" err="1">
                <a:latin typeface="Helvetica" pitchFamily="2" charset="0"/>
              </a:rPr>
              <a:t>CetaD</a:t>
            </a:r>
            <a:endParaRPr lang="en-US" sz="24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Several 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Comparatively poor sensitivity (low signal to noise)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Comparatively poor dynamic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Usually present in </a:t>
            </a:r>
            <a:r>
              <a:rPr lang="en-US" sz="2400" dirty="0" err="1">
                <a:latin typeface="Helvetica" pitchFamily="2" charset="0"/>
              </a:rPr>
              <a:t>cryoTEM</a:t>
            </a:r>
            <a:r>
              <a:rPr lang="en-US" sz="2400" dirty="0">
                <a:latin typeface="Helvetica" pitchFamily="2" charset="0"/>
              </a:rPr>
              <a:t>, fewer concerns about damage!</a:t>
            </a:r>
          </a:p>
        </p:txBody>
      </p:sp>
    </p:spTree>
    <p:extLst>
      <p:ext uri="{BB962C8B-B14F-4D97-AF65-F5344CB8AC3E}">
        <p14:creationId xmlns:p14="http://schemas.microsoft.com/office/powerpoint/2010/main" val="11308455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6750" y="6484526"/>
            <a:ext cx="5128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Helvetica" charset="0"/>
                <a:ea typeface="Helvetica" charset="0"/>
                <a:cs typeface="Helvetica" charset="0"/>
              </a:rPr>
              <a:t>Nannenga</a:t>
            </a:r>
            <a:r>
              <a:rPr lang="en-US" sz="1400" dirty="0">
                <a:latin typeface="Helvetica" charset="0"/>
                <a:ea typeface="Helvetica" charset="0"/>
                <a:cs typeface="Helvetica" charset="0"/>
              </a:rPr>
              <a:t> and </a:t>
            </a:r>
            <a:r>
              <a:rPr lang="en-US" sz="1400" dirty="0" err="1">
                <a:latin typeface="Helvetica" charset="0"/>
                <a:ea typeface="Helvetica" charset="0"/>
                <a:cs typeface="Helvetica" charset="0"/>
              </a:rPr>
              <a:t>Gonen</a:t>
            </a:r>
            <a:r>
              <a:rPr lang="en-US" sz="1400" dirty="0">
                <a:latin typeface="Helvetica" charset="0"/>
                <a:ea typeface="Helvetica" charset="0"/>
                <a:cs typeface="Helvetica" charset="0"/>
              </a:rPr>
              <a:t>,</a:t>
            </a:r>
            <a:r>
              <a:rPr lang="en-US" sz="1400" i="1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400" dirty="0">
                <a:latin typeface="Helvetica" charset="0"/>
                <a:ea typeface="Helvetica" charset="0"/>
                <a:cs typeface="Helvetica" charset="0"/>
              </a:rPr>
              <a:t>2014. </a:t>
            </a:r>
            <a:r>
              <a:rPr lang="en-US" sz="1400" i="1" dirty="0" err="1">
                <a:latin typeface="Helvetica" charset="0"/>
                <a:ea typeface="Helvetica" charset="0"/>
                <a:cs typeface="Helvetica" charset="0"/>
              </a:rPr>
              <a:t>Curr</a:t>
            </a:r>
            <a:r>
              <a:rPr lang="en-US" sz="1400" i="1" dirty="0">
                <a:latin typeface="Helvetica" charset="0"/>
                <a:ea typeface="Helvetica" charset="0"/>
                <a:cs typeface="Helvetica" charset="0"/>
              </a:rPr>
              <a:t>. </a:t>
            </a:r>
            <a:r>
              <a:rPr lang="en-US" sz="1400" i="1" dirty="0" err="1">
                <a:latin typeface="Helvetica" charset="0"/>
                <a:ea typeface="Helvetica" charset="0"/>
                <a:cs typeface="Helvetica" charset="0"/>
              </a:rPr>
              <a:t>Opin</a:t>
            </a:r>
            <a:r>
              <a:rPr lang="en-US" sz="1400" i="1" dirty="0">
                <a:latin typeface="Helvetica" charset="0"/>
                <a:ea typeface="Helvetica" charset="0"/>
                <a:cs typeface="Helvetica" charset="0"/>
              </a:rPr>
              <a:t>. </a:t>
            </a:r>
            <a:r>
              <a:rPr lang="en-US" sz="1400" i="1" dirty="0" err="1">
                <a:latin typeface="Helvetica" charset="0"/>
                <a:ea typeface="Helvetica" charset="0"/>
                <a:cs typeface="Helvetica" charset="0"/>
              </a:rPr>
              <a:t>Struct</a:t>
            </a:r>
            <a:r>
              <a:rPr lang="en-US" sz="1400" i="1" dirty="0">
                <a:latin typeface="Helvetica" charset="0"/>
                <a:ea typeface="Helvetica" charset="0"/>
                <a:cs typeface="Helvetica" charset="0"/>
              </a:rPr>
              <a:t>. Biol.</a:t>
            </a:r>
            <a:r>
              <a:rPr lang="en-US" sz="1400" dirty="0">
                <a:latin typeface="Helvetica" charset="0"/>
                <a:ea typeface="Helvetica" charset="0"/>
                <a:cs typeface="Helvetica" charset="0"/>
              </a:rPr>
              <a:t> 27:24-31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43145" y="155415"/>
            <a:ext cx="232448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X-rays</a:t>
            </a:r>
          </a:p>
          <a:p>
            <a:pPr algn="ctr"/>
            <a:endParaRPr lang="en-US" sz="800" dirty="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12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keV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λ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= 1.0332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Å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042628" y="601840"/>
            <a:ext cx="2712720" cy="101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704388" y="155415"/>
            <a:ext cx="219624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Electrons</a:t>
            </a:r>
          </a:p>
          <a:p>
            <a:pPr algn="ctr"/>
            <a:endParaRPr lang="en-US" sz="800" dirty="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200 kV,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λ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= 0.025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Å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400154" y="601840"/>
            <a:ext cx="2712720" cy="101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5CD3CBE-F7E9-2445-A824-0E93DB208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40" y="951129"/>
            <a:ext cx="4128006" cy="17123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184BEC-10FB-C24A-900C-6F62BF629D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355" y="982889"/>
            <a:ext cx="4004308" cy="1694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65" y="2566353"/>
            <a:ext cx="3829878" cy="38298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7900" y="2566353"/>
            <a:ext cx="3849218" cy="384975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968691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19image65058416">
            <a:extLst>
              <a:ext uri="{FF2B5EF4-FFF2-40B4-BE49-F238E27FC236}">
                <a16:creationId xmlns:a16="http://schemas.microsoft.com/office/drawing/2014/main" id="{4A654ECD-EBAD-1442-9347-3C0E8A738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8066" y="893866"/>
            <a:ext cx="5393268" cy="54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6CE5E3-9652-AB47-838B-12C15D89703D}"/>
              </a:ext>
            </a:extLst>
          </p:cNvPr>
          <p:cNvSpPr txBox="1"/>
          <p:nvPr/>
        </p:nvSpPr>
        <p:spPr>
          <a:xfrm>
            <a:off x="2175618" y="6475086"/>
            <a:ext cx="6968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charset="0"/>
                <a:ea typeface="Helvetica" charset="0"/>
                <a:cs typeface="Helvetica" charset="0"/>
              </a:rPr>
              <a:t>Adapted from Clabbers and Abrahams 2018. </a:t>
            </a:r>
            <a:r>
              <a:rPr lang="en-US" sz="1400" i="1" dirty="0">
                <a:latin typeface="Helvetica" charset="0"/>
                <a:ea typeface="Helvetica" charset="0"/>
                <a:cs typeface="Helvetica" charset="0"/>
              </a:rPr>
              <a:t>Crystallography Reviews</a:t>
            </a:r>
            <a:r>
              <a:rPr lang="en-US" sz="1400" dirty="0">
                <a:latin typeface="Helvetica" charset="0"/>
                <a:ea typeface="Helvetica" charset="0"/>
                <a:cs typeface="Helvetica" charset="0"/>
              </a:rPr>
              <a:t>, 24(3):176-204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C82397-394E-7B45-A6F4-D19BAF80AC5B}"/>
              </a:ext>
            </a:extLst>
          </p:cNvPr>
          <p:cNvSpPr txBox="1"/>
          <p:nvPr/>
        </p:nvSpPr>
        <p:spPr>
          <a:xfrm>
            <a:off x="3132665" y="56551"/>
            <a:ext cx="2784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For a 1 </a:t>
            </a:r>
            <a:r>
              <a:rPr lang="en-US" sz="2400" dirty="0" err="1">
                <a:latin typeface="Helvetica" pitchFamily="2" charset="0"/>
              </a:rPr>
              <a:t>Å</a:t>
            </a:r>
            <a:r>
              <a:rPr lang="en-US" sz="2400" dirty="0">
                <a:latin typeface="Helvetica" pitchFamily="2" charset="0"/>
              </a:rPr>
              <a:t> reflection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2ADEF3-6A6A-5443-8B46-467CAD8B6BCE}"/>
              </a:ext>
            </a:extLst>
          </p:cNvPr>
          <p:cNvSpPr txBox="1"/>
          <p:nvPr/>
        </p:nvSpPr>
        <p:spPr>
          <a:xfrm>
            <a:off x="2175618" y="578830"/>
            <a:ext cx="1369286" cy="8617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X-rays</a:t>
            </a:r>
          </a:p>
          <a:p>
            <a:pPr algn="ctr"/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(12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keV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2AB72D-A21C-C645-8634-043A7937F9EA}"/>
              </a:ext>
            </a:extLst>
          </p:cNvPr>
          <p:cNvSpPr txBox="1"/>
          <p:nvPr/>
        </p:nvSpPr>
        <p:spPr>
          <a:xfrm>
            <a:off x="4970668" y="578830"/>
            <a:ext cx="1893467" cy="8617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Electrons</a:t>
            </a:r>
          </a:p>
          <a:p>
            <a:pPr algn="ctr"/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(200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keV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528486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8649FA-FCAC-A648-8DB6-1C3F09C45B88}"/>
              </a:ext>
            </a:extLst>
          </p:cNvPr>
          <p:cNvSpPr txBox="1"/>
          <p:nvPr/>
        </p:nvSpPr>
        <p:spPr>
          <a:xfrm>
            <a:off x="179881" y="154348"/>
            <a:ext cx="87842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Helvetica" pitchFamily="2" charset="0"/>
              </a:rPr>
              <a:t>Camera length (detector distance)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9C9DE4-D5B0-D348-B3DA-27103E634C55}"/>
              </a:ext>
            </a:extLst>
          </p:cNvPr>
          <p:cNvSpPr txBox="1"/>
          <p:nvPr/>
        </p:nvSpPr>
        <p:spPr>
          <a:xfrm>
            <a:off x="6716377" y="6488668"/>
            <a:ext cx="2181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Courtesy T. </a:t>
            </a:r>
            <a:r>
              <a:rPr lang="en-US" dirty="0" err="1">
                <a:latin typeface="Helvetica" pitchFamily="2" charset="0"/>
              </a:rPr>
              <a:t>Gruene</a:t>
            </a:r>
            <a:endParaRPr lang="en-US" dirty="0"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CAC8A0-F9CD-5B4F-BECE-1A67771E307A}"/>
              </a:ext>
            </a:extLst>
          </p:cNvPr>
          <p:cNvSpPr txBox="1"/>
          <p:nvPr/>
        </p:nvSpPr>
        <p:spPr>
          <a:xfrm>
            <a:off x="338208" y="1022636"/>
            <a:ext cx="619432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Detector distance set through electron optics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Detector </a:t>
            </a:r>
            <a:r>
              <a:rPr lang="en-US" sz="2000" b="1" dirty="0">
                <a:latin typeface="Helvetica" pitchFamily="2" charset="0"/>
              </a:rPr>
              <a:t>not physically moved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Camera lengths for proteins: 1000 mm – 2500 mm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29C2F0-7BA4-EC48-8944-594C86B1EB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2265" y="3475682"/>
            <a:ext cx="2598750" cy="252000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FC84658-CD39-6D43-8FE8-BB7237B2BEE7}"/>
              </a:ext>
            </a:extLst>
          </p:cNvPr>
          <p:cNvSpPr txBox="1"/>
          <p:nvPr/>
        </p:nvSpPr>
        <p:spPr>
          <a:xfrm>
            <a:off x="4596781" y="5680664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1350 mm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5C29B95-84FE-5F46-8C01-0528E62AA6C9}"/>
              </a:ext>
            </a:extLst>
          </p:cNvPr>
          <p:cNvGrpSpPr/>
          <p:nvPr/>
        </p:nvGrpSpPr>
        <p:grpSpPr>
          <a:xfrm>
            <a:off x="363256" y="3475682"/>
            <a:ext cx="8344562" cy="2573967"/>
            <a:chOff x="363256" y="3475682"/>
            <a:chExt cx="8344562" cy="257396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C2F14C1-074A-AA48-ACDB-712FC1CF6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1274" y="3475682"/>
              <a:ext cx="2598750" cy="25200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F5ED4D4-0D98-9048-8AB6-C8F9BA41D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256" y="3475682"/>
              <a:ext cx="2598750" cy="25200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6EC6AC3-7F8C-E44B-8785-48B3B42EB7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06791" y="3770668"/>
              <a:ext cx="249809" cy="1914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E60278A-9480-B444-B4DE-EE8DA4CABD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12619" y="3962095"/>
              <a:ext cx="314793" cy="2698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D08E652-62C1-E24F-A709-CED59204E0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82315" y="4156966"/>
              <a:ext cx="314793" cy="2698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8848CAE-CD7F-AD46-877E-EEA497A0B783}"/>
                </a:ext>
              </a:extLst>
            </p:cNvPr>
            <p:cNvSpPr txBox="1"/>
            <p:nvPr/>
          </p:nvSpPr>
          <p:spPr>
            <a:xfrm>
              <a:off x="7533556" y="5680317"/>
              <a:ext cx="1146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2200 mm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E313BAF-7EAD-B945-A0B3-C799E52AB6B5}"/>
                </a:ext>
              </a:extLst>
            </p:cNvPr>
            <p:cNvSpPr txBox="1"/>
            <p:nvPr/>
          </p:nvSpPr>
          <p:spPr>
            <a:xfrm>
              <a:off x="1859159" y="5680317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Helvetica" pitchFamily="2" charset="0"/>
                </a:rPr>
                <a:t>850 mm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84B5B6B-7904-0047-940D-9584AF69719D}"/>
                </a:ext>
              </a:extLst>
            </p:cNvPr>
            <p:cNvSpPr txBox="1"/>
            <p:nvPr/>
          </p:nvSpPr>
          <p:spPr>
            <a:xfrm>
              <a:off x="8005382" y="3536001"/>
              <a:ext cx="7024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Helvetica" pitchFamily="2" charset="0"/>
                </a:rPr>
                <a:t>2.34 </a:t>
              </a:r>
              <a:r>
                <a:rPr lang="en-US" sz="1400" dirty="0" err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Helvetica" pitchFamily="2" charset="0"/>
                </a:rPr>
                <a:t>Å</a:t>
              </a:r>
              <a:endPara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pitchFamily="2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319238D8-4F1D-B04D-8408-DED45DFC50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" r="-1"/>
          <a:stretch/>
        </p:blipFill>
        <p:spPr>
          <a:xfrm>
            <a:off x="6041924" y="2994494"/>
            <a:ext cx="2777513" cy="353669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D918DDD-3DA5-DC41-8DB3-1A2D0380D5B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384" y="3023088"/>
            <a:ext cx="2284392" cy="360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9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778814" y="1265823"/>
            <a:ext cx="4889138" cy="3820842"/>
            <a:chOff x="2906829" y="1828799"/>
            <a:chExt cx="3092913" cy="2435192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2906829" y="1828799"/>
              <a:ext cx="1174282" cy="243519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3180919" y="1828799"/>
              <a:ext cx="1174282" cy="243519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455009" y="1828799"/>
              <a:ext cx="1174282" cy="243519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3729099" y="1828799"/>
              <a:ext cx="1174282" cy="243519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4003189" y="1828799"/>
              <a:ext cx="1174282" cy="243519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4277279" y="1828799"/>
              <a:ext cx="1174282" cy="243519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4551369" y="1828799"/>
              <a:ext cx="1174282" cy="243519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4825460" y="1828799"/>
              <a:ext cx="1174282" cy="243519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Down Arrow 17"/>
          <p:cNvSpPr/>
          <p:nvPr/>
        </p:nvSpPr>
        <p:spPr>
          <a:xfrm>
            <a:off x="4945084" y="610621"/>
            <a:ext cx="176325" cy="1337911"/>
          </a:xfrm>
          <a:prstGeom prst="downArrow">
            <a:avLst>
              <a:gd name="adj1" fmla="val 21190"/>
              <a:gd name="adj2" fmla="val 5842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667952" y="1169521"/>
            <a:ext cx="2330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Crystal lattice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06864" y="102592"/>
            <a:ext cx="2999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Helvetica" charset="0"/>
                <a:ea typeface="Helvetica" charset="0"/>
                <a:cs typeface="Helvetica" charset="0"/>
              </a:rPr>
              <a:t>Incident beam</a:t>
            </a: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9329" y="1953001"/>
            <a:ext cx="4963917" cy="4106625"/>
            <a:chOff x="69329" y="1953001"/>
            <a:chExt cx="4963917" cy="4106625"/>
          </a:xfrm>
        </p:grpSpPr>
        <p:cxnSp>
          <p:nvCxnSpPr>
            <p:cNvPr id="21" name="Straight Arrow Connector 20"/>
            <p:cNvCxnSpPr/>
            <p:nvPr/>
          </p:nvCxnSpPr>
          <p:spPr>
            <a:xfrm flipH="1">
              <a:off x="1453928" y="1953001"/>
              <a:ext cx="3579318" cy="3248188"/>
            </a:xfrm>
            <a:prstGeom prst="straightConnector1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69329" y="5105519"/>
              <a:ext cx="235938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Helvetica" charset="0"/>
                  <a:ea typeface="Helvetica" charset="0"/>
                  <a:cs typeface="Helvetica" charset="0"/>
                </a:rPr>
                <a:t>Kinematically</a:t>
              </a:r>
              <a:r>
                <a:rPr lang="en-US" sz="28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Helvetica" charset="0"/>
                  <a:ea typeface="Helvetica" charset="0"/>
                  <a:cs typeface="Helvetica" charset="0"/>
                </a:rPr>
                <a:t> scattered</a:t>
              </a:r>
            </a:p>
          </p:txBody>
        </p:sp>
      </p:grpSp>
      <p:sp>
        <p:nvSpPr>
          <p:cNvPr id="32" name="Freeform 31"/>
          <p:cNvSpPr/>
          <p:nvPr/>
        </p:nvSpPr>
        <p:spPr>
          <a:xfrm>
            <a:off x="2635210" y="1948533"/>
            <a:ext cx="2384982" cy="3374796"/>
          </a:xfrm>
          <a:custGeom>
            <a:avLst/>
            <a:gdLst>
              <a:gd name="connsiteX0" fmla="*/ 1998482 w 1998482"/>
              <a:gd name="connsiteY0" fmla="*/ 0 h 2526383"/>
              <a:gd name="connsiteX1" fmla="*/ 1489435 w 1998482"/>
              <a:gd name="connsiteY1" fmla="*/ 480767 h 2526383"/>
              <a:gd name="connsiteX2" fmla="*/ 1404594 w 1998482"/>
              <a:gd name="connsiteY2" fmla="*/ 1216057 h 2526383"/>
              <a:gd name="connsiteX3" fmla="*/ 0 w 1998482"/>
              <a:gd name="connsiteY3" fmla="*/ 2526383 h 2526383"/>
              <a:gd name="connsiteX4" fmla="*/ 0 w 1998482"/>
              <a:gd name="connsiteY4" fmla="*/ 2526383 h 2526383"/>
              <a:gd name="connsiteX0" fmla="*/ 1998482 w 1998482"/>
              <a:gd name="connsiteY0" fmla="*/ 0 h 2526383"/>
              <a:gd name="connsiteX1" fmla="*/ 1244338 w 1998482"/>
              <a:gd name="connsiteY1" fmla="*/ 688157 h 2526383"/>
              <a:gd name="connsiteX2" fmla="*/ 1404594 w 1998482"/>
              <a:gd name="connsiteY2" fmla="*/ 1216057 h 2526383"/>
              <a:gd name="connsiteX3" fmla="*/ 0 w 1998482"/>
              <a:gd name="connsiteY3" fmla="*/ 2526383 h 2526383"/>
              <a:gd name="connsiteX4" fmla="*/ 0 w 1998482"/>
              <a:gd name="connsiteY4" fmla="*/ 2526383 h 2526383"/>
              <a:gd name="connsiteX0" fmla="*/ 1998482 w 1998482"/>
              <a:gd name="connsiteY0" fmla="*/ 0 h 2526383"/>
              <a:gd name="connsiteX1" fmla="*/ 1244338 w 1998482"/>
              <a:gd name="connsiteY1" fmla="*/ 688157 h 2526383"/>
              <a:gd name="connsiteX2" fmla="*/ 1008668 w 1998482"/>
              <a:gd name="connsiteY2" fmla="*/ 2083323 h 2526383"/>
              <a:gd name="connsiteX3" fmla="*/ 0 w 1998482"/>
              <a:gd name="connsiteY3" fmla="*/ 2526383 h 2526383"/>
              <a:gd name="connsiteX4" fmla="*/ 0 w 1998482"/>
              <a:gd name="connsiteY4" fmla="*/ 2526383 h 2526383"/>
              <a:gd name="connsiteX0" fmla="*/ 2002269 w 2002269"/>
              <a:gd name="connsiteY0" fmla="*/ 0 h 2724346"/>
              <a:gd name="connsiteX1" fmla="*/ 1248125 w 2002269"/>
              <a:gd name="connsiteY1" fmla="*/ 688157 h 2724346"/>
              <a:gd name="connsiteX2" fmla="*/ 1012455 w 2002269"/>
              <a:gd name="connsiteY2" fmla="*/ 2083323 h 2724346"/>
              <a:gd name="connsiteX3" fmla="*/ 3787 w 2002269"/>
              <a:gd name="connsiteY3" fmla="*/ 2526383 h 2724346"/>
              <a:gd name="connsiteX4" fmla="*/ 1389527 w 2002269"/>
              <a:gd name="connsiteY4" fmla="*/ 2724346 h 2724346"/>
              <a:gd name="connsiteX0" fmla="*/ 3098494 w 3098494"/>
              <a:gd name="connsiteY0" fmla="*/ 0 h 3459637"/>
              <a:gd name="connsiteX1" fmla="*/ 2344350 w 3098494"/>
              <a:gd name="connsiteY1" fmla="*/ 688157 h 3459637"/>
              <a:gd name="connsiteX2" fmla="*/ 2108680 w 3098494"/>
              <a:gd name="connsiteY2" fmla="*/ 2083323 h 3459637"/>
              <a:gd name="connsiteX3" fmla="*/ 1100012 w 3098494"/>
              <a:gd name="connsiteY3" fmla="*/ 2526383 h 3459637"/>
              <a:gd name="connsiteX4" fmla="*/ 110197 w 3098494"/>
              <a:gd name="connsiteY4" fmla="*/ 3459637 h 3459637"/>
              <a:gd name="connsiteX0" fmla="*/ 2988297 w 2988297"/>
              <a:gd name="connsiteY0" fmla="*/ 0 h 3459637"/>
              <a:gd name="connsiteX1" fmla="*/ 2234153 w 2988297"/>
              <a:gd name="connsiteY1" fmla="*/ 688157 h 3459637"/>
              <a:gd name="connsiteX2" fmla="*/ 1998483 w 2988297"/>
              <a:gd name="connsiteY2" fmla="*/ 2083323 h 3459637"/>
              <a:gd name="connsiteX3" fmla="*/ 0 w 2988297"/>
              <a:gd name="connsiteY3" fmla="*/ 3459637 h 3459637"/>
              <a:gd name="connsiteX0" fmla="*/ 2988297 w 2988297"/>
              <a:gd name="connsiteY0" fmla="*/ 0 h 3459637"/>
              <a:gd name="connsiteX1" fmla="*/ 2234153 w 2988297"/>
              <a:gd name="connsiteY1" fmla="*/ 688157 h 3459637"/>
              <a:gd name="connsiteX2" fmla="*/ 1998483 w 2988297"/>
              <a:gd name="connsiteY2" fmla="*/ 2083323 h 3459637"/>
              <a:gd name="connsiteX3" fmla="*/ 0 w 2988297"/>
              <a:gd name="connsiteY3" fmla="*/ 3459637 h 3459637"/>
              <a:gd name="connsiteX0" fmla="*/ 2988297 w 2988297"/>
              <a:gd name="connsiteY0" fmla="*/ 0 h 3459637"/>
              <a:gd name="connsiteX1" fmla="*/ 2234153 w 2988297"/>
              <a:gd name="connsiteY1" fmla="*/ 688157 h 3459637"/>
              <a:gd name="connsiteX2" fmla="*/ 1998483 w 2988297"/>
              <a:gd name="connsiteY2" fmla="*/ 2083323 h 3459637"/>
              <a:gd name="connsiteX3" fmla="*/ 0 w 2988297"/>
              <a:gd name="connsiteY3" fmla="*/ 3459637 h 3459637"/>
              <a:gd name="connsiteX0" fmla="*/ 2328421 w 2328421"/>
              <a:gd name="connsiteY0" fmla="*/ 0 h 3346516"/>
              <a:gd name="connsiteX1" fmla="*/ 1574277 w 2328421"/>
              <a:gd name="connsiteY1" fmla="*/ 688157 h 3346516"/>
              <a:gd name="connsiteX2" fmla="*/ 1338607 w 2328421"/>
              <a:gd name="connsiteY2" fmla="*/ 2083323 h 3346516"/>
              <a:gd name="connsiteX3" fmla="*/ 0 w 2328421"/>
              <a:gd name="connsiteY3" fmla="*/ 3346516 h 3346516"/>
              <a:gd name="connsiteX0" fmla="*/ 2384982 w 2384982"/>
              <a:gd name="connsiteY0" fmla="*/ 0 h 3374796"/>
              <a:gd name="connsiteX1" fmla="*/ 1630838 w 2384982"/>
              <a:gd name="connsiteY1" fmla="*/ 688157 h 3374796"/>
              <a:gd name="connsiteX2" fmla="*/ 1395168 w 2384982"/>
              <a:gd name="connsiteY2" fmla="*/ 2083323 h 3374796"/>
              <a:gd name="connsiteX3" fmla="*/ 0 w 2384982"/>
              <a:gd name="connsiteY3" fmla="*/ 3374796 h 337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4982" h="3374796">
                <a:moveTo>
                  <a:pt x="2384982" y="0"/>
                </a:moveTo>
                <a:lnTo>
                  <a:pt x="1630838" y="688157"/>
                </a:lnTo>
                <a:lnTo>
                  <a:pt x="1395168" y="2083323"/>
                </a:lnTo>
                <a:lnTo>
                  <a:pt x="0" y="3374796"/>
                </a:lnTo>
              </a:path>
            </a:pathLst>
          </a:custGeom>
          <a:noFill/>
          <a:ln w="38100">
            <a:solidFill>
              <a:srgbClr val="FFC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3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06002" y="5356775"/>
            <a:ext cx="32288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</a:rPr>
              <a:t>Dynamically </a:t>
            </a:r>
          </a:p>
          <a:p>
            <a:pPr algn="ctr"/>
            <a:r>
              <a:rPr lang="en-US" sz="2800" dirty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</a:rPr>
              <a:t>scattered </a:t>
            </a:r>
          </a:p>
        </p:txBody>
      </p:sp>
    </p:spTree>
    <p:extLst>
      <p:ext uri="{BB962C8B-B14F-4D97-AF65-F5344CB8AC3E}">
        <p14:creationId xmlns:p14="http://schemas.microsoft.com/office/powerpoint/2010/main" val="179658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UCrfigure.png">
            <a:extLst>
              <a:ext uri="{FF2B5EF4-FFF2-40B4-BE49-F238E27FC236}">
                <a16:creationId xmlns:a16="http://schemas.microsoft.com/office/drawing/2014/main" id="{108DFACB-F414-864B-BCBF-0AC49FD54C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7313" y="1642694"/>
            <a:ext cx="3788476" cy="38388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BECBC1-50C3-FE4A-8607-3948734B6021}"/>
              </a:ext>
            </a:extLst>
          </p:cNvPr>
          <p:cNvSpPr txBox="1"/>
          <p:nvPr/>
        </p:nvSpPr>
        <p:spPr>
          <a:xfrm>
            <a:off x="1237005" y="1080968"/>
            <a:ext cx="26661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Helvetica" pitchFamily="2" charset="0"/>
              </a:rPr>
              <a:t>Simulated diffraction pattern based on X-ray structure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1FE007-CC2C-8D43-8309-BDCE1E3A0FA2}"/>
              </a:ext>
            </a:extLst>
          </p:cNvPr>
          <p:cNvSpPr txBox="1"/>
          <p:nvPr/>
        </p:nvSpPr>
        <p:spPr>
          <a:xfrm>
            <a:off x="5578882" y="1181170"/>
            <a:ext cx="22014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Helvetica" pitchFamily="2" charset="0"/>
              </a:rPr>
              <a:t>Electron diffraction pattern</a:t>
            </a:r>
          </a:p>
        </p:txBody>
      </p:sp>
      <p:pic>
        <p:nvPicPr>
          <p:cNvPr id="5" name="Picture 4" descr="IUCrfigure.png">
            <a:extLst>
              <a:ext uri="{FF2B5EF4-FFF2-40B4-BE49-F238E27FC236}">
                <a16:creationId xmlns:a16="http://schemas.microsoft.com/office/drawing/2014/main" id="{EC3E8073-C0A4-564A-94C9-09974BD515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"/>
          <a:stretch/>
        </p:blipFill>
        <p:spPr>
          <a:xfrm>
            <a:off x="663119" y="1642693"/>
            <a:ext cx="3813922" cy="38508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02D198-9948-1B4F-A55F-C685111DA340}"/>
              </a:ext>
            </a:extLst>
          </p:cNvPr>
          <p:cNvSpPr txBox="1"/>
          <p:nvPr/>
        </p:nvSpPr>
        <p:spPr>
          <a:xfrm>
            <a:off x="5294502" y="5493565"/>
            <a:ext cx="3355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Helvetica" charset="0"/>
                <a:ea typeface="Helvetica" charset="0"/>
                <a:cs typeface="Helvetica" charset="0"/>
              </a:rPr>
              <a:t>Weirich</a:t>
            </a:r>
            <a:r>
              <a:rPr lang="en-US" sz="1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400" i="1" dirty="0">
                <a:latin typeface="Helvetica" charset="0"/>
                <a:ea typeface="Helvetica" charset="0"/>
                <a:cs typeface="Helvetica" charset="0"/>
              </a:rPr>
              <a:t>et al.</a:t>
            </a:r>
            <a:r>
              <a:rPr lang="en-US" sz="1400" dirty="0">
                <a:latin typeface="Helvetica" charset="0"/>
                <a:ea typeface="Helvetica" charset="0"/>
                <a:cs typeface="Helvetica" charset="0"/>
              </a:rPr>
              <a:t>, 2000. </a:t>
            </a:r>
            <a:r>
              <a:rPr lang="en-US" sz="1400" i="1" dirty="0">
                <a:latin typeface="Helvetica" charset="0"/>
                <a:ea typeface="Helvetica" charset="0"/>
                <a:cs typeface="Helvetica" charset="0"/>
              </a:rPr>
              <a:t>Acta A</a:t>
            </a:r>
            <a:r>
              <a:rPr lang="en-US" sz="1400" dirty="0">
                <a:latin typeface="Helvetica" charset="0"/>
                <a:ea typeface="Helvetica" charset="0"/>
                <a:cs typeface="Helvetica" charset="0"/>
              </a:rPr>
              <a:t>, 56(1):29-35</a:t>
            </a:r>
          </a:p>
        </p:txBody>
      </p:sp>
    </p:spTree>
    <p:extLst>
      <p:ext uri="{BB962C8B-B14F-4D97-AF65-F5344CB8AC3E}">
        <p14:creationId xmlns:p14="http://schemas.microsoft.com/office/powerpoint/2010/main" val="13775562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407" y="290187"/>
            <a:ext cx="6981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3600" dirty="0">
                <a:latin typeface="Helvetica" charset="0"/>
                <a:ea typeface="Helvetica" charset="0"/>
                <a:cs typeface="Helvetica" charset="0"/>
              </a:rPr>
              <a:t>Structure solution and refinement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9260" y="1371600"/>
            <a:ext cx="79248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Currently, all protein macromolecules phased by molecular replacement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Several peptides phased </a:t>
            </a:r>
            <a:r>
              <a:rPr lang="en-US" sz="2400" i="1" dirty="0">
                <a:latin typeface="Helvetica" charset="0"/>
                <a:ea typeface="Helvetica" charset="0"/>
                <a:cs typeface="Helvetica" charset="0"/>
              </a:rPr>
              <a:t>ab initio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(&gt;1.2Å resolution)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Refinement using electron scattering factors </a:t>
            </a:r>
          </a:p>
          <a:p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7271830-9867-EE4A-B4E7-8686F78B7BFE}"/>
              </a:ext>
            </a:extLst>
          </p:cNvPr>
          <p:cNvGrpSpPr/>
          <p:nvPr/>
        </p:nvGrpSpPr>
        <p:grpSpPr>
          <a:xfrm>
            <a:off x="2006150" y="2914801"/>
            <a:ext cx="4919307" cy="1732150"/>
            <a:chOff x="2171041" y="3009044"/>
            <a:chExt cx="4007556" cy="141111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C758E18-5C2E-914A-AD92-1D77B02BA2B7}"/>
                </a:ext>
              </a:extLst>
            </p:cNvPr>
            <p:cNvSpPr/>
            <p:nvPr/>
          </p:nvSpPr>
          <p:spPr>
            <a:xfrm>
              <a:off x="2171041" y="3009044"/>
              <a:ext cx="4007556" cy="14111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0426956-3659-E242-B4B5-C8EA62C9BD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"/>
            <a:stretch/>
          </p:blipFill>
          <p:spPr>
            <a:xfrm>
              <a:off x="2284097" y="3132408"/>
              <a:ext cx="3740914" cy="118462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FDBA9E8-D840-9446-B8F5-AA087A79E236}"/>
                </a:ext>
              </a:extLst>
            </p:cNvPr>
            <p:cNvSpPr/>
            <p:nvPr/>
          </p:nvSpPr>
          <p:spPr>
            <a:xfrm>
              <a:off x="2284097" y="3132408"/>
              <a:ext cx="256229" cy="19988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992408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1BB0EB-CD3B-494E-B7DB-A84F7E6DD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3AB8F6F-50C5-BF45-B36E-5A934D5B4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Helvetica" pitchFamily="2" charset="0"/>
              </a:rPr>
              <a:t>Electron diffraction from 3D protein crystals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7AAE23-DAFB-724D-804C-630F23C4A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110616" cy="4351338"/>
          </a:xfrm>
        </p:spPr>
        <p:txBody>
          <a:bodyPr>
            <a:norm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latin typeface="Helvetica" pitchFamily="2" charset="0"/>
              </a:rPr>
              <a:t>The benefits of using electrons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latin typeface="Helvetica" pitchFamily="2" charset="0"/>
              </a:rPr>
              <a:t>Sample preparation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latin typeface="Helvetica" pitchFamily="2" charset="0"/>
              </a:rPr>
              <a:t>Microscope setup and practical considerations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latin typeface="Helvetica" pitchFamily="2" charset="0"/>
              </a:rPr>
              <a:t>Research: Focused ion beam milling of crystals</a:t>
            </a:r>
          </a:p>
        </p:txBody>
      </p:sp>
    </p:spTree>
    <p:extLst>
      <p:ext uri="{BB962C8B-B14F-4D97-AF65-F5344CB8AC3E}">
        <p14:creationId xmlns:p14="http://schemas.microsoft.com/office/powerpoint/2010/main" val="9910439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1BB0EB-CD3B-494E-B7DB-A84F7E6DD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3AB8F6F-50C5-BF45-B36E-5A934D5B4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Helvetica" pitchFamily="2" charset="0"/>
              </a:rPr>
              <a:t>Electron diffraction from 3D protein crystals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7AAE23-DAFB-724D-804C-630F23C4A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110616" cy="4351338"/>
          </a:xfrm>
        </p:spPr>
        <p:txBody>
          <a:bodyPr>
            <a:norm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Helvetica" pitchFamily="2" charset="0"/>
              </a:rPr>
              <a:t>The benefits of using electrons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Helvetica" pitchFamily="2" charset="0"/>
              </a:rPr>
              <a:t>Sample preparation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Helvetica" pitchFamily="2" charset="0"/>
              </a:rPr>
              <a:t>Microscope setup and practical considerations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latin typeface="Helvetica" pitchFamily="2" charset="0"/>
              </a:rPr>
              <a:t>Research: Focused ion beam milling of crystals</a:t>
            </a:r>
          </a:p>
        </p:txBody>
      </p:sp>
    </p:spTree>
    <p:extLst>
      <p:ext uri="{BB962C8B-B14F-4D97-AF65-F5344CB8AC3E}">
        <p14:creationId xmlns:p14="http://schemas.microsoft.com/office/powerpoint/2010/main" val="2809174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825" y="330164"/>
            <a:ext cx="4046483" cy="246221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" name="Straight Connector 2"/>
          <p:cNvCxnSpPr/>
          <p:nvPr/>
        </p:nvCxnSpPr>
        <p:spPr>
          <a:xfrm>
            <a:off x="4120087" y="2669325"/>
            <a:ext cx="460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997666" y="2392326"/>
            <a:ext cx="705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100</a:t>
            </a:r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200" dirty="0" err="1">
                <a:latin typeface="Helvetica" charset="0"/>
                <a:ea typeface="Helvetica" charset="0"/>
                <a:cs typeface="Helvetica" charset="0"/>
              </a:rPr>
              <a:t>μm</a:t>
            </a: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596" y="330164"/>
            <a:ext cx="3284537" cy="2462213"/>
          </a:xfrm>
          <a:prstGeom prst="rect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</p:pic>
      <p:cxnSp>
        <p:nvCxnSpPr>
          <p:cNvPr id="6" name="Straight Connector 5"/>
          <p:cNvCxnSpPr/>
          <p:nvPr/>
        </p:nvCxnSpPr>
        <p:spPr bwMode="auto">
          <a:xfrm>
            <a:off x="7932558" y="2668552"/>
            <a:ext cx="36036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756345" y="2392327"/>
            <a:ext cx="7127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2952750">
              <a:defRPr sz="2400">
                <a:solidFill>
                  <a:schemeClr val="tx1"/>
                </a:solidFill>
                <a:latin typeface="Times" charset="0"/>
              </a:defRPr>
            </a:lvl1pPr>
            <a:lvl2pPr defTabSz="2952750">
              <a:defRPr sz="2400">
                <a:solidFill>
                  <a:schemeClr val="tx1"/>
                </a:solidFill>
                <a:latin typeface="Times" charset="0"/>
              </a:defRPr>
            </a:lvl2pPr>
            <a:lvl3pPr defTabSz="2952750">
              <a:defRPr sz="2400">
                <a:solidFill>
                  <a:schemeClr val="tx1"/>
                </a:solidFill>
                <a:latin typeface="Times" charset="0"/>
              </a:defRPr>
            </a:lvl3pPr>
            <a:lvl4pPr defTabSz="2952750">
              <a:defRPr sz="2400">
                <a:solidFill>
                  <a:schemeClr val="tx1"/>
                </a:solidFill>
                <a:latin typeface="Times" charset="0"/>
              </a:defRPr>
            </a:lvl4pPr>
            <a:lvl5pPr defTabSz="2952750">
              <a:defRPr sz="2400">
                <a:solidFill>
                  <a:schemeClr val="tx1"/>
                </a:solidFill>
                <a:latin typeface="Times" charset="0"/>
              </a:defRPr>
            </a:lvl5pPr>
            <a:lvl6pPr defTabSz="2952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defTabSz="2952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defTabSz="2952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defTabSz="2952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1200" dirty="0">
                <a:latin typeface="Helvetica" charset="0"/>
                <a:ea typeface="Helvetica" charset="0"/>
                <a:cs typeface="Helvetica" charset="0"/>
              </a:rPr>
              <a:t>100 µm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4333" y="3207221"/>
            <a:ext cx="7924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Too thick for electron diffraction?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Too small for current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microfocus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beamlines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?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Too few for XFEL?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Want to determine electrostatic scattering potential?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23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11" y="253334"/>
            <a:ext cx="3785255" cy="3063069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111" y="103207"/>
            <a:ext cx="3970778" cy="3213196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9368" y="3507474"/>
            <a:ext cx="3886521" cy="3138132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093" y="3386959"/>
            <a:ext cx="3568573" cy="3258647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4293601" y="2200311"/>
            <a:ext cx="551534" cy="225425"/>
          </a:xfrm>
          <a:prstGeom prst="rightArrow">
            <a:avLst>
              <a:gd name="adj1" fmla="val 38117"/>
              <a:gd name="adj2" fmla="val 5909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ircular Arrow 3"/>
          <p:cNvSpPr/>
          <p:nvPr/>
        </p:nvSpPr>
        <p:spPr>
          <a:xfrm rot="5230612">
            <a:off x="7623227" y="3343899"/>
            <a:ext cx="1621203" cy="1342124"/>
          </a:xfrm>
          <a:prstGeom prst="circularArrow">
            <a:avLst>
              <a:gd name="adj1" fmla="val 5096"/>
              <a:gd name="adj2" fmla="val 766673"/>
              <a:gd name="adj3" fmla="val 20499656"/>
              <a:gd name="adj4" fmla="val 11681909"/>
              <a:gd name="adj5" fmla="val 919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10800000">
            <a:off x="4293601" y="5651500"/>
            <a:ext cx="551534" cy="225425"/>
          </a:xfrm>
          <a:prstGeom prst="rightArrow">
            <a:avLst>
              <a:gd name="adj1" fmla="val 38117"/>
              <a:gd name="adj2" fmla="val 5909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3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43704" y="2097941"/>
            <a:ext cx="1778000" cy="56896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643704" y="3540661"/>
            <a:ext cx="1778000" cy="109728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643704" y="2666901"/>
            <a:ext cx="1778000" cy="8737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Lamella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16018" y="2228532"/>
            <a:ext cx="152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Helvetica" charset="0"/>
                <a:ea typeface="Helvetica" charset="0"/>
                <a:cs typeface="Helvetica" charset="0"/>
              </a:rPr>
              <a:t>Area to be milled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492824" y="2666901"/>
            <a:ext cx="10160" cy="87376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492824" y="2949892"/>
            <a:ext cx="1208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charset="0"/>
                <a:ea typeface="Helvetica" charset="0"/>
                <a:cs typeface="Helvetica" charset="0"/>
              </a:rPr>
              <a:t>3 </a:t>
            </a:r>
            <a:r>
              <a:rPr lang="en-US" sz="1400" dirty="0" err="1">
                <a:latin typeface="Helvetica" charset="0"/>
                <a:ea typeface="Helvetica" charset="0"/>
                <a:cs typeface="Helvetica" charset="0"/>
              </a:rPr>
              <a:t>μm</a:t>
            </a:r>
            <a:r>
              <a:rPr lang="en-US" sz="1400" dirty="0">
                <a:latin typeface="Helvetica" charset="0"/>
                <a:ea typeface="Helvetica" charset="0"/>
                <a:cs typeface="Helvetica" charset="0"/>
              </a:rPr>
              <a:t> lamella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16018" y="3935412"/>
            <a:ext cx="152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Helvetica" charset="0"/>
                <a:ea typeface="Helvetica" charset="0"/>
                <a:cs typeface="Helvetica" charset="0"/>
              </a:rPr>
              <a:t>Area to be milled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456002" y="2384036"/>
            <a:ext cx="19431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456002" y="4089531"/>
            <a:ext cx="19431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lamella_cuttingstep1_qG9hET.mp4">
            <a:hlinkClick r:id="" action="ppaction://media"/>
            <a:extLst>
              <a:ext uri="{FF2B5EF4-FFF2-40B4-BE49-F238E27FC236}">
                <a16:creationId xmlns:a16="http://schemas.microsoft.com/office/drawing/2014/main" id="{333ABAF0-CC6B-854A-8A68-0AADD8D3D0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8702" t="178" r="25974" b="19367"/>
          <a:stretch/>
        </p:blipFill>
        <p:spPr>
          <a:xfrm>
            <a:off x="795647" y="805414"/>
            <a:ext cx="4144488" cy="49045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D88B8DA-5ABA-F94C-A785-6F98EA09E8C2}"/>
              </a:ext>
            </a:extLst>
          </p:cNvPr>
          <p:cNvSpPr/>
          <p:nvPr/>
        </p:nvSpPr>
        <p:spPr>
          <a:xfrm>
            <a:off x="1627865" y="1312190"/>
            <a:ext cx="2647252" cy="1288505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2F1A61A-1F7B-7A40-8C37-FDBF480005A3}"/>
              </a:ext>
            </a:extLst>
          </p:cNvPr>
          <p:cNvSpPr/>
          <p:nvPr/>
        </p:nvSpPr>
        <p:spPr>
          <a:xfrm>
            <a:off x="1614010" y="3625899"/>
            <a:ext cx="2647252" cy="803597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9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220" y="208946"/>
            <a:ext cx="79079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Proteinase K lamella, ~ 200 nm thick</a:t>
            </a:r>
          </a:p>
          <a:p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0.04 e</a:t>
            </a:r>
            <a:r>
              <a:rPr lang="en-US" baseline="30000" dirty="0">
                <a:latin typeface="Helvetica" charset="0"/>
                <a:ea typeface="Helvetica" charset="0"/>
                <a:cs typeface="Helvetica" charset="0"/>
              </a:rPr>
              <a:t>-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/Å</a:t>
            </a:r>
            <a:r>
              <a:rPr lang="en-US" baseline="30000" dirty="0"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/s, total dose ~5.5 e</a:t>
            </a:r>
            <a:r>
              <a:rPr lang="en-US" baseline="30000" dirty="0">
                <a:latin typeface="Helvetica" charset="0"/>
                <a:ea typeface="Helvetica" charset="0"/>
                <a:cs typeface="Helvetica" charset="0"/>
              </a:rPr>
              <a:t>-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/Å</a:t>
            </a:r>
            <a:r>
              <a:rPr lang="en-US" baseline="30000" dirty="0">
                <a:latin typeface="Helvetica" charset="0"/>
                <a:ea typeface="Helvetica" charset="0"/>
                <a:cs typeface="Helvetica" charset="0"/>
              </a:rPr>
              <a:t>2</a:t>
            </a:r>
          </a:p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Continuous rotation</a:t>
            </a:r>
          </a:p>
          <a:p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CetaD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CCFF78-BEB4-B245-883F-072246891366}"/>
              </a:ext>
            </a:extLst>
          </p:cNvPr>
          <p:cNvGrpSpPr/>
          <p:nvPr/>
        </p:nvGrpSpPr>
        <p:grpSpPr>
          <a:xfrm>
            <a:off x="3475432" y="1931053"/>
            <a:ext cx="4814544" cy="4757781"/>
            <a:chOff x="4346537" y="2107309"/>
            <a:chExt cx="4544108" cy="4490533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CB144AB-DED0-D34E-872D-7694B569A1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4562" y="2494635"/>
              <a:ext cx="3661653" cy="3618484"/>
            </a:xfrm>
            <a:prstGeom prst="ellipse">
              <a:avLst/>
            </a:prstGeom>
            <a:noFill/>
            <a:ln w="3175">
              <a:solidFill>
                <a:schemeClr val="bg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312A3DD-DE3A-B14F-9FD7-F41A6A7612D8}"/>
                </a:ext>
              </a:extLst>
            </p:cNvPr>
            <p:cNvGrpSpPr/>
            <p:nvPr/>
          </p:nvGrpSpPr>
          <p:grpSpPr>
            <a:xfrm>
              <a:off x="4346537" y="2107309"/>
              <a:ext cx="4544108" cy="4490533"/>
              <a:chOff x="3418792" y="2663958"/>
              <a:chExt cx="2374381" cy="2346387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AC367BA-8C9B-0848-90DF-2B76EDCEE8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19000" contrast="4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18792" y="2663958"/>
                <a:ext cx="2374381" cy="2346387"/>
              </a:xfrm>
              <a:prstGeom prst="rect">
                <a:avLst/>
              </a:prstGeom>
              <a:ln w="6350">
                <a:solidFill>
                  <a:schemeClr val="bg2">
                    <a:lumMod val="75000"/>
                  </a:schemeClr>
                </a:solidFill>
              </a:ln>
            </p:spPr>
          </p:pic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FA36417-5CAA-4649-85CB-76E4C987EE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63344" y="2866343"/>
                <a:ext cx="1913282" cy="1890725"/>
              </a:xfrm>
              <a:prstGeom prst="ellipse">
                <a:avLst/>
              </a:prstGeom>
              <a:noFill/>
              <a:ln w="3175">
                <a:solidFill>
                  <a:schemeClr val="bg2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6FB38D3-AC3A-EF45-B32E-6614C3AD55FA}"/>
              </a:ext>
            </a:extLst>
          </p:cNvPr>
          <p:cNvSpPr txBox="1"/>
          <p:nvPr/>
        </p:nvSpPr>
        <p:spPr>
          <a:xfrm>
            <a:off x="7507933" y="2707342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2.0 </a:t>
            </a:r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Å</a:t>
            </a:r>
            <a:endParaRPr lang="en-US" dirty="0">
              <a:solidFill>
                <a:schemeClr val="bg1"/>
              </a:solidFill>
              <a:latin typeface="Helvetica" pitchFamily="2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F45130A-9764-5C46-885E-A22A73555237}"/>
              </a:ext>
            </a:extLst>
          </p:cNvPr>
          <p:cNvGrpSpPr/>
          <p:nvPr/>
        </p:nvGrpSpPr>
        <p:grpSpPr>
          <a:xfrm>
            <a:off x="939604" y="1931053"/>
            <a:ext cx="2320885" cy="1552572"/>
            <a:chOff x="1298192" y="1922088"/>
            <a:chExt cx="2320885" cy="155257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6A7BAC6-09ED-D140-B3F2-D8D592D5F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8192" y="1922088"/>
              <a:ext cx="2320885" cy="1552572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1F9A3F5-AD76-144E-907E-C019A977C616}"/>
                </a:ext>
              </a:extLst>
            </p:cNvPr>
            <p:cNvCxnSpPr/>
            <p:nvPr/>
          </p:nvCxnSpPr>
          <p:spPr>
            <a:xfrm>
              <a:off x="3112193" y="3390393"/>
              <a:ext cx="39709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BF19937-6997-E546-B0C7-2421CD1997F1}"/>
                </a:ext>
              </a:extLst>
            </p:cNvPr>
            <p:cNvSpPr txBox="1"/>
            <p:nvPr/>
          </p:nvSpPr>
          <p:spPr>
            <a:xfrm>
              <a:off x="3019447" y="3164636"/>
              <a:ext cx="57579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Helvetica" pitchFamily="2" charset="0"/>
                </a:rPr>
                <a:t>10 µm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D6317DD-14D7-6143-89E2-52753E642F17}"/>
              </a:ext>
            </a:extLst>
          </p:cNvPr>
          <p:cNvGrpSpPr/>
          <p:nvPr/>
        </p:nvGrpSpPr>
        <p:grpSpPr>
          <a:xfrm>
            <a:off x="939604" y="2151530"/>
            <a:ext cx="2316408" cy="1380125"/>
            <a:chOff x="1298192" y="2142565"/>
            <a:chExt cx="2316408" cy="138012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F4E25D1-9D32-0146-A4CE-1A84D2934505}"/>
                </a:ext>
              </a:extLst>
            </p:cNvPr>
            <p:cNvSpPr/>
            <p:nvPr/>
          </p:nvSpPr>
          <p:spPr>
            <a:xfrm>
              <a:off x="1797544" y="2142565"/>
              <a:ext cx="990480" cy="708211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07FD640-9278-F548-9070-2E6A9D89F398}"/>
                </a:ext>
              </a:extLst>
            </p:cNvPr>
            <p:cNvCxnSpPr/>
            <p:nvPr/>
          </p:nvCxnSpPr>
          <p:spPr>
            <a:xfrm flipH="1">
              <a:off x="1298192" y="2859741"/>
              <a:ext cx="467855" cy="66294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FD47BAE-14DC-9949-8A2A-56B00AF4DC4F}"/>
                </a:ext>
              </a:extLst>
            </p:cNvPr>
            <p:cNvCxnSpPr>
              <a:cxnSpLocks/>
            </p:cNvCxnSpPr>
            <p:nvPr/>
          </p:nvCxnSpPr>
          <p:spPr>
            <a:xfrm>
              <a:off x="2804504" y="2859741"/>
              <a:ext cx="810096" cy="66294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76559D1-A069-DC45-9944-0309784A2C8A}"/>
              </a:ext>
            </a:extLst>
          </p:cNvPr>
          <p:cNvGrpSpPr/>
          <p:nvPr/>
        </p:nvGrpSpPr>
        <p:grpSpPr>
          <a:xfrm>
            <a:off x="939604" y="3533653"/>
            <a:ext cx="2320886" cy="3155181"/>
            <a:chOff x="939604" y="3533653"/>
            <a:chExt cx="2320886" cy="315518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E548AB6-98B5-8644-A53F-5EF37079D962}"/>
                </a:ext>
              </a:extLst>
            </p:cNvPr>
            <p:cNvGrpSpPr/>
            <p:nvPr/>
          </p:nvGrpSpPr>
          <p:grpSpPr>
            <a:xfrm>
              <a:off x="939604" y="3533653"/>
              <a:ext cx="2320886" cy="3155181"/>
              <a:chOff x="1298192" y="3524688"/>
              <a:chExt cx="2320886" cy="3155181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B58B4CF-0414-7746-930B-86D2B3B7A5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98193" y="3524688"/>
                <a:ext cx="2320885" cy="1552574"/>
              </a:xfrm>
              <a:prstGeom prst="rect">
                <a:avLst/>
              </a:prstGeom>
            </p:spPr>
          </p:pic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6673E40-5E27-534E-A554-961B066D2EBE}"/>
                  </a:ext>
                </a:extLst>
              </p:cNvPr>
              <p:cNvCxnSpPr/>
              <p:nvPr/>
            </p:nvCxnSpPr>
            <p:spPr>
              <a:xfrm>
                <a:off x="2611092" y="4984529"/>
                <a:ext cx="89819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FBECD59-8E86-1148-B9BF-92C2C5ADF6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 flipV="1">
                <a:off x="1679108" y="4744377"/>
                <a:ext cx="1554576" cy="2316407"/>
              </a:xfrm>
              <a:prstGeom prst="rect">
                <a:avLst/>
              </a:prstGeom>
            </p:spPr>
          </p:pic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1E4ED73-8E7E-FC45-A8DE-BF4FF1046513}"/>
                </a:ext>
              </a:extLst>
            </p:cNvPr>
            <p:cNvCxnSpPr>
              <a:cxnSpLocks/>
            </p:cNvCxnSpPr>
            <p:nvPr/>
          </p:nvCxnSpPr>
          <p:spPr>
            <a:xfrm>
              <a:off x="2593584" y="6596780"/>
              <a:ext cx="51475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384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92226" y="405761"/>
          <a:ext cx="4920488" cy="6120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61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9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Structure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 solution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Proteinase K Lamella (1 crystal, 2 datasets</a:t>
                      </a:r>
                      <a:r>
                        <a:rPr lang="en-GB" sz="16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)</a:t>
                      </a:r>
                      <a:endParaRPr lang="mr-IN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54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Translation-function Z-score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59.3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54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LLG score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6312.479</a:t>
                      </a:r>
                      <a:endParaRPr lang="mr-IN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549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mr-IN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894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Refinement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mr-IN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754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Resolution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 range (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Å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56.98</a:t>
                      </a:r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 </a:t>
                      </a:r>
                      <a:r>
                        <a:rPr lang="mr-I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-</a:t>
                      </a:r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 </a:t>
                      </a:r>
                      <a:r>
                        <a:rPr lang="mr-I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2.0</a:t>
                      </a:r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</a:t>
                      </a:r>
                      <a:endParaRPr lang="mr-IN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754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R (%)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19.40</a:t>
                      </a:r>
                      <a:endParaRPr lang="mr-IN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754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R</a:t>
                      </a:r>
                      <a:r>
                        <a:rPr lang="en-US" sz="1600" baseline="-25000" dirty="0" err="1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free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 (%)</a:t>
                      </a:r>
                      <a:endParaRPr lang="en-US" sz="1600" baseline="-250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22.68</a:t>
                      </a:r>
                      <a:endParaRPr lang="mr-IN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754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RMSD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 bonds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0.002</a:t>
                      </a:r>
                      <a:endParaRPr lang="mr-IN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754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RMSD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 angles</a:t>
                      </a:r>
                      <a:endParaRPr lang="en-US" sz="16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0.500</a:t>
                      </a:r>
                      <a:endParaRPr lang="mr-IN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754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⟨B⟩ (Å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2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16.44</a:t>
                      </a:r>
                      <a:endParaRPr lang="mr-IN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7549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Ramachandran plot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mr-IN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754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Favoured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 (%)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97.11</a:t>
                      </a:r>
                      <a:endParaRPr lang="mr-IN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754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Allowed (%)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99.64</a:t>
                      </a:r>
                      <a:endParaRPr lang="mr-IN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754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Outliers (%)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0.36</a:t>
                      </a:r>
                      <a:endParaRPr lang="mr-IN" sz="1600" b="0" i="0" u="none" strike="noStrike" dirty="0">
                        <a:solidFill>
                          <a:schemeClr val="tx1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5482866" y="3216549"/>
            <a:ext cx="3378331" cy="3414204"/>
            <a:chOff x="4955098" y="844345"/>
            <a:chExt cx="3158045" cy="315804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955098" y="844345"/>
              <a:ext cx="3158045" cy="315804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 rot="19004149">
              <a:off x="6685523" y="1196394"/>
              <a:ext cx="475544" cy="292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 rot="3993967">
              <a:off x="6516739" y="3596301"/>
              <a:ext cx="475544" cy="292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995" y="-352603"/>
            <a:ext cx="4107730" cy="410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428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1656238-E0D4-F44A-8A70-82CE3DBF5B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95" r="100000">
                        <a14:foregroundMark x1="5449" y1="83420" x2="5449" y2="83420"/>
                        <a14:foregroundMark x1="10898" y1="93782" x2="10898" y2="93782"/>
                        <a14:foregroundMark x1="16053" y1="94301" x2="16053" y2="94301"/>
                        <a14:foregroundMark x1="21797" y1="83420" x2="21797" y2="83420"/>
                        <a14:foregroundMark x1="32548" y1="63212" x2="32548" y2="63212"/>
                        <a14:foregroundMark x1="42268" y1="58549" x2="42268" y2="58549"/>
                        <a14:foregroundMark x1="42710" y1="36269" x2="42710" y2="36269"/>
                        <a14:foregroundMark x1="51105" y1="52332" x2="51105" y2="52332"/>
                        <a14:foregroundMark x1="55523" y1="56995" x2="55523" y2="56995"/>
                        <a14:foregroundMark x1="71870" y1="59067" x2="71870" y2="59067"/>
                        <a14:foregroundMark x1="82180" y1="58031" x2="82180" y2="58031"/>
                        <a14:foregroundMark x1="92342" y1="56477" x2="92342" y2="56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8347" y="5611802"/>
            <a:ext cx="3657600" cy="1039642"/>
          </a:xfrm>
          <a:prstGeom prst="rect">
            <a:avLst/>
          </a:prstGeom>
        </p:spPr>
      </p:pic>
      <p:pic>
        <p:nvPicPr>
          <p:cNvPr id="11" name="Picture 82">
            <a:extLst>
              <a:ext uri="{FF2B5EF4-FFF2-40B4-BE49-F238E27FC236}">
                <a16:creationId xmlns:a16="http://schemas.microsoft.com/office/drawing/2014/main" id="{2C47E67B-888C-5441-964C-1D1EE8CB97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6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3265" y="1320397"/>
            <a:ext cx="3831498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Diamond Light Source Ltd.</a:t>
            </a:r>
          </a:p>
          <a:p>
            <a:endParaRPr lang="en-US" sz="8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David Stuart</a:t>
            </a:r>
          </a:p>
          <a:p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Gwyndaf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Evans</a:t>
            </a:r>
          </a:p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José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Trincão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en-US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John Beale</a:t>
            </a:r>
          </a:p>
          <a:p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7500" y="3185471"/>
            <a:ext cx="2095445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eBIC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8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Peijun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Zhang</a:t>
            </a:r>
          </a:p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Corey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Hecksel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Jason van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Rooyen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James Gilchrist</a:t>
            </a:r>
          </a:p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Yun Song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89026" y="2643836"/>
            <a:ext cx="418576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STRUBI, University of Oxford</a:t>
            </a:r>
          </a:p>
          <a:p>
            <a:endParaRPr lang="en-US" sz="8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Helen Ginn</a:t>
            </a:r>
          </a:p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Helen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Duyvesteyn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8617" y="5232406"/>
            <a:ext cx="341952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ThermoFisher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Scientific</a:t>
            </a:r>
          </a:p>
          <a:p>
            <a:endParaRPr lang="en-US" sz="8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Felix de Haas</a:t>
            </a:r>
          </a:p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Bart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Buijsse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Abhay Kotecha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89026" y="1320397"/>
            <a:ext cx="191590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DIALS</a:t>
            </a:r>
          </a:p>
          <a:p>
            <a:endParaRPr lang="en-US" sz="8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David Waterman</a:t>
            </a:r>
          </a:p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James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Parkhurst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89026" y="3857476"/>
            <a:ext cx="278634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Stanford University</a:t>
            </a:r>
          </a:p>
          <a:p>
            <a:endParaRPr lang="en-US" sz="8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Wah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Chiu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7500" y="264636"/>
            <a:ext cx="6186309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Helvetica" charset="0"/>
                <a:ea typeface="Helvetica" charset="0"/>
                <a:cs typeface="Helvetica" charset="0"/>
              </a:rPr>
              <a:t>Acknowledgements</a:t>
            </a:r>
            <a:endParaRPr lang="en-US" sz="44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44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069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75618" y="6517420"/>
            <a:ext cx="6968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charset="0"/>
                <a:ea typeface="Helvetica" charset="0"/>
                <a:cs typeface="Helvetica" charset="0"/>
              </a:rPr>
              <a:t>Adapted from Clabbers and Abrahams 2018. </a:t>
            </a:r>
            <a:r>
              <a:rPr lang="en-US" sz="1400" i="1" dirty="0">
                <a:latin typeface="Helvetica" charset="0"/>
                <a:ea typeface="Helvetica" charset="0"/>
                <a:cs typeface="Helvetica" charset="0"/>
              </a:rPr>
              <a:t>Crystallography Reviews</a:t>
            </a:r>
            <a:r>
              <a:rPr lang="en-US" sz="1400" dirty="0">
                <a:latin typeface="Helvetica" charset="0"/>
                <a:ea typeface="Helvetica" charset="0"/>
                <a:cs typeface="Helvetica" charset="0"/>
              </a:rPr>
              <a:t>, 24(3):176-204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36981" y="387301"/>
            <a:ext cx="1893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Electrons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89796" y="387301"/>
            <a:ext cx="1369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X-rays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5A4AF7-1484-8F42-A9B9-A052D9EF18CB}"/>
              </a:ext>
            </a:extLst>
          </p:cNvPr>
          <p:cNvSpPr txBox="1"/>
          <p:nvPr/>
        </p:nvSpPr>
        <p:spPr>
          <a:xfrm>
            <a:off x="450375" y="4858392"/>
            <a:ext cx="12426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Elastic</a:t>
            </a:r>
          </a:p>
          <a:p>
            <a:pPr algn="ctr"/>
            <a:r>
              <a:rPr lang="en-US" sz="2800" dirty="0">
                <a:latin typeface="Helvetica" pitchFamily="2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33D8F4-2E87-214F-AE57-1B81D5D68259}"/>
              </a:ext>
            </a:extLst>
          </p:cNvPr>
          <p:cNvSpPr txBox="1"/>
          <p:nvPr/>
        </p:nvSpPr>
        <p:spPr>
          <a:xfrm>
            <a:off x="2310030" y="4858392"/>
            <a:ext cx="15039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Inelastic</a:t>
            </a:r>
          </a:p>
          <a:p>
            <a:pPr algn="ctr"/>
            <a:r>
              <a:rPr lang="en-US" sz="2800" dirty="0">
                <a:latin typeface="Helvetica" pitchFamily="2" charset="0"/>
              </a:rPr>
              <a:t>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5A5C13-32D3-9D43-9BB6-B25FA7DB2E3B}"/>
              </a:ext>
            </a:extLst>
          </p:cNvPr>
          <p:cNvSpPr txBox="1"/>
          <p:nvPr/>
        </p:nvSpPr>
        <p:spPr>
          <a:xfrm>
            <a:off x="1859500" y="5289279"/>
            <a:ext cx="284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57654D-3925-5B4A-9517-5A0F421CD939}"/>
              </a:ext>
            </a:extLst>
          </p:cNvPr>
          <p:cNvSpPr txBox="1"/>
          <p:nvPr/>
        </p:nvSpPr>
        <p:spPr>
          <a:xfrm>
            <a:off x="5311253" y="4858392"/>
            <a:ext cx="12426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Elastic</a:t>
            </a:r>
          </a:p>
          <a:p>
            <a:pPr algn="ctr"/>
            <a:r>
              <a:rPr lang="en-US" sz="2800" dirty="0">
                <a:latin typeface="Helvetica" pitchFamily="2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C12366-287D-E44E-9E16-8345329AC825}"/>
              </a:ext>
            </a:extLst>
          </p:cNvPr>
          <p:cNvSpPr txBox="1"/>
          <p:nvPr/>
        </p:nvSpPr>
        <p:spPr>
          <a:xfrm>
            <a:off x="7170908" y="4858392"/>
            <a:ext cx="15039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Inelastic</a:t>
            </a:r>
          </a:p>
          <a:p>
            <a:pPr algn="ctr"/>
            <a:r>
              <a:rPr lang="en-US" sz="2800" dirty="0">
                <a:latin typeface="Helvetica" pitchFamily="2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170B40-305F-7E48-9D0E-71EB3BA52283}"/>
              </a:ext>
            </a:extLst>
          </p:cNvPr>
          <p:cNvSpPr txBox="1"/>
          <p:nvPr/>
        </p:nvSpPr>
        <p:spPr>
          <a:xfrm>
            <a:off x="6720378" y="5289279"/>
            <a:ext cx="284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Helvetica" pitchFamily="2" charset="0"/>
              </a:rPr>
              <a:t>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CA2585-F323-D44C-955D-C5DDCA007B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96" y="1359574"/>
            <a:ext cx="9048465" cy="322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79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699" y="571718"/>
            <a:ext cx="4046483" cy="3060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699" y="3674610"/>
            <a:ext cx="4046483" cy="306790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3633019" y="3450589"/>
            <a:ext cx="2304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402072" y="3142812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50 </a:t>
            </a:r>
            <a:r>
              <a:rPr lang="en-US" sz="1400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μm</a:t>
            </a:r>
            <a:endParaRPr lang="en-US" sz="1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5824" y="564510"/>
            <a:ext cx="4381500" cy="3060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8524" y="3674610"/>
            <a:ext cx="4356100" cy="3060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8057" y="48498"/>
            <a:ext cx="29049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Light microscope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18987" y="48498"/>
            <a:ext cx="3139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Helvetica" charset="0"/>
                <a:ea typeface="Helvetica" charset="0"/>
                <a:cs typeface="Helvetica" charset="0"/>
              </a:rPr>
              <a:t>CryoSEM</a:t>
            </a:r>
            <a:r>
              <a:rPr lang="en-US" sz="2800" dirty="0">
                <a:latin typeface="Helvetica" charset="0"/>
                <a:ea typeface="Helvetica" charset="0"/>
                <a:cs typeface="Helvetica" charset="0"/>
              </a:rPr>
              <a:t> at 2 </a:t>
            </a:r>
            <a:r>
              <a:rPr lang="en-US" sz="2800" dirty="0" err="1">
                <a:latin typeface="Helvetica" charset="0"/>
                <a:ea typeface="Helvetica" charset="0"/>
                <a:cs typeface="Helvetica" charset="0"/>
              </a:rPr>
              <a:t>keV</a:t>
            </a: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544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163D5E-67C5-1B43-BCF1-DE1414EA0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" y="0"/>
            <a:ext cx="9139948" cy="63408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5BE101-BAD8-FD48-AD28-B47D78850EED}"/>
              </a:ext>
            </a:extLst>
          </p:cNvPr>
          <p:cNvSpPr txBox="1"/>
          <p:nvPr/>
        </p:nvSpPr>
        <p:spPr>
          <a:xfrm>
            <a:off x="6116376" y="6443697"/>
            <a:ext cx="3027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Slide courtesy of T. </a:t>
            </a:r>
            <a:r>
              <a:rPr lang="en-US" dirty="0" err="1">
                <a:latin typeface="Helvetica" pitchFamily="2" charset="0"/>
              </a:rPr>
              <a:t>Gruene</a:t>
            </a:r>
            <a:endParaRPr lang="en-US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1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3849415" y="1344386"/>
            <a:ext cx="5799240" cy="5513614"/>
          </a:xfrm>
          <a:prstGeom prst="ellipse">
            <a:avLst/>
          </a:prstGeom>
          <a:solidFill>
            <a:srgbClr val="270DBF">
              <a:alpha val="48000"/>
            </a:srgbClr>
          </a:solidFill>
          <a:effectLst>
            <a:softEdge rad="901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-542732" y="1344386"/>
            <a:ext cx="5799240" cy="5513614"/>
          </a:xfrm>
          <a:prstGeom prst="ellipse">
            <a:avLst/>
          </a:prstGeom>
          <a:solidFill>
            <a:srgbClr val="270DBF">
              <a:alpha val="48000"/>
            </a:srgbClr>
          </a:solidFill>
          <a:effectLst>
            <a:softEdge rad="901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 flipV="1">
            <a:off x="6691252" y="4043410"/>
            <a:ext cx="115567" cy="1155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670464" y="222633"/>
            <a:ext cx="1369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X-rays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766857" y="216666"/>
            <a:ext cx="1893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Helvetica" charset="0"/>
                <a:ea typeface="Helvetica" charset="0"/>
                <a:cs typeface="Helvetica" charset="0"/>
              </a:rPr>
              <a:t>Electrons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42036" y="1003300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Electron density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92606" y="1003300"/>
            <a:ext cx="344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" charset="0"/>
                <a:ea typeface="Helvetica" charset="0"/>
                <a:cs typeface="Helvetica" charset="0"/>
              </a:rPr>
              <a:t>Electrostatic scattering 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potential</a:t>
            </a:r>
          </a:p>
        </p:txBody>
      </p:sp>
    </p:spTree>
    <p:extLst>
      <p:ext uri="{BB962C8B-B14F-4D97-AF65-F5344CB8AC3E}">
        <p14:creationId xmlns:p14="http://schemas.microsoft.com/office/powerpoint/2010/main" val="167756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6516" y="760039"/>
            <a:ext cx="3454398" cy="24540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4353" y="3607594"/>
            <a:ext cx="3427725" cy="24540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36981" y="82501"/>
            <a:ext cx="1893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Electrons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12450" y="1130505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4.0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12450" y="2059471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2.0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12450" y="2984842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0.0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23601" y="3529105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30.0</a:t>
            </a:r>
            <a:endParaRPr lang="en-US" sz="12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23601" y="4287241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20.0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26623" y="5760194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0.0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23601" y="5062965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10.0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4016378" y="1803777"/>
            <a:ext cx="1658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Atomic scattering amplitude (</a:t>
            </a:r>
            <a:r>
              <a:rPr lang="en-US" sz="1200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Å</a:t>
            </a:r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3962795" y="4603805"/>
            <a:ext cx="1658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Atomic scattering amplitude (</a:t>
            </a:r>
            <a:r>
              <a:rPr lang="en-US" sz="1200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Å</a:t>
            </a:r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42491" y="6181083"/>
            <a:ext cx="1658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Resolution</a:t>
            </a:r>
            <a:r>
              <a:rPr lang="en-US" sz="1400" baseline="30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-1</a:t>
            </a:r>
            <a:r>
              <a:rPr lang="en-US" sz="1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(Å</a:t>
            </a:r>
            <a:r>
              <a:rPr lang="en-US" sz="1400" baseline="30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-1</a:t>
            </a:r>
            <a:r>
              <a:rPr lang="en-US" sz="1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215394" y="3138200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0.0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885184" y="3138200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0.1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542852" y="3138200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0.2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08631" y="3138200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0.3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878332" y="3138200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0.4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535368" y="3138200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0.5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215394" y="5970344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0.0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885184" y="5970344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0.1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542852" y="5970344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0.2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208631" y="5970344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0.3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878332" y="5970344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0.4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535368" y="5970344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0.5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752" y="760040"/>
            <a:ext cx="3454400" cy="246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289" y="3607594"/>
            <a:ext cx="3443863" cy="24540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90309" y="82501"/>
            <a:ext cx="1369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X-rays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-630300" y="4603805"/>
            <a:ext cx="1896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Atomic scattering factor (electrons)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-633198" y="1777838"/>
            <a:ext cx="1896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Atomic scattering factor (electrons)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1371" y="3528616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30.0</a:t>
            </a:r>
            <a:endParaRPr lang="en-US" sz="12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1371" y="4286752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20.0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9965" y="5759705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0.0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1371" y="5062476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10.0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5792" y="1137118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8.0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5792" y="2066084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4.0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45792" y="2991455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0.0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54495" y="6181083"/>
            <a:ext cx="1658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Resolution</a:t>
            </a:r>
            <a:r>
              <a:rPr lang="en-US" sz="1400" baseline="30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-1</a:t>
            </a:r>
            <a:r>
              <a:rPr lang="en-US" sz="1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(Å</a:t>
            </a:r>
            <a:r>
              <a:rPr lang="en-US" sz="1400" baseline="30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-1</a:t>
            </a:r>
            <a:r>
              <a:rPr lang="en-US" sz="1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11121" y="5964439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0.0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80911" y="5964439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0.1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038579" y="5964439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0.2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704358" y="5964439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0.3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374059" y="5964439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0.4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031095" y="5964439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0.5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11121" y="3134240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0.0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380911" y="3134240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0.1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038579" y="3134240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0.2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704358" y="3134240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0.3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374059" y="3134240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0.4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031095" y="3134240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0.5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939817" y="6562951"/>
            <a:ext cx="4001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Yonekura</a:t>
            </a:r>
            <a:r>
              <a:rPr lang="en-US" sz="1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400" i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et al. </a:t>
            </a:r>
            <a:r>
              <a:rPr lang="en-US" sz="1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2015. PNAS, 112(11):3368-3373</a:t>
            </a:r>
          </a:p>
        </p:txBody>
      </p:sp>
    </p:spTree>
    <p:extLst>
      <p:ext uri="{BB962C8B-B14F-4D97-AF65-F5344CB8AC3E}">
        <p14:creationId xmlns:p14="http://schemas.microsoft.com/office/powerpoint/2010/main" val="3112855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88A58E-2969-0D4A-8515-CFE3E960FC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594" y="3377993"/>
            <a:ext cx="4024464" cy="269985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E213E2-01E3-094B-A76E-C12F69F57523}"/>
              </a:ext>
            </a:extLst>
          </p:cNvPr>
          <p:cNvGrpSpPr/>
          <p:nvPr/>
        </p:nvGrpSpPr>
        <p:grpSpPr>
          <a:xfrm>
            <a:off x="3106413" y="1089165"/>
            <a:ext cx="3181290" cy="1980652"/>
            <a:chOff x="554071" y="163921"/>
            <a:chExt cx="2886575" cy="179716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78CF0DA-3705-CB49-9F09-9C2F1A2106CE}"/>
                </a:ext>
              </a:extLst>
            </p:cNvPr>
            <p:cNvSpPr/>
            <p:nvPr/>
          </p:nvSpPr>
          <p:spPr>
            <a:xfrm>
              <a:off x="554071" y="163921"/>
              <a:ext cx="2874516" cy="179716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BF68D18-DACE-3841-BE17-D4C53CF64C85}"/>
                </a:ext>
              </a:extLst>
            </p:cNvPr>
            <p:cNvGrpSpPr/>
            <p:nvPr/>
          </p:nvGrpSpPr>
          <p:grpSpPr>
            <a:xfrm>
              <a:off x="554072" y="163921"/>
              <a:ext cx="2886574" cy="1786419"/>
              <a:chOff x="297389" y="43831"/>
              <a:chExt cx="4399442" cy="272269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A1D1A6D5-B2B6-0649-A32F-123FE2DFFD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70674" y="122320"/>
                <a:ext cx="3427725" cy="2454091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DBBB7EE-D8A3-804C-8F6B-3E86C261B83A}"/>
                  </a:ext>
                </a:extLst>
              </p:cNvPr>
              <p:cNvSpPr txBox="1"/>
              <p:nvPr/>
            </p:nvSpPr>
            <p:spPr>
              <a:xfrm>
                <a:off x="639923" y="43831"/>
                <a:ext cx="511106" cy="2814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30.0</a:t>
                </a:r>
                <a:endParaRPr lang="en-US" sz="600" dirty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194FA8F-0CA3-7B4D-B85C-1B2F324A520A}"/>
                  </a:ext>
                </a:extLst>
              </p:cNvPr>
              <p:cNvSpPr txBox="1"/>
              <p:nvPr/>
            </p:nvSpPr>
            <p:spPr>
              <a:xfrm>
                <a:off x="639923" y="801966"/>
                <a:ext cx="511106" cy="2814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20.0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22DCF0-1F45-4E4E-A443-23BEC6EB32E3}"/>
                  </a:ext>
                </a:extLst>
              </p:cNvPr>
              <p:cNvSpPr txBox="1"/>
              <p:nvPr/>
            </p:nvSpPr>
            <p:spPr>
              <a:xfrm>
                <a:off x="742945" y="2274920"/>
                <a:ext cx="445142" cy="2814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0.0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1465A36-4CAC-2645-B4B0-BA288F8E294C}"/>
                  </a:ext>
                </a:extLst>
              </p:cNvPr>
              <p:cNvSpPr txBox="1"/>
              <p:nvPr/>
            </p:nvSpPr>
            <p:spPr>
              <a:xfrm>
                <a:off x="639923" y="1577691"/>
                <a:ext cx="511106" cy="2814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10.0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8A75D3A-A6B2-3A4D-A7D2-D75DDCFFF945}"/>
                  </a:ext>
                </a:extLst>
              </p:cNvPr>
              <p:cNvSpPr txBox="1"/>
              <p:nvPr/>
            </p:nvSpPr>
            <p:spPr>
              <a:xfrm rot="16200000">
                <a:off x="-320883" y="1138274"/>
                <a:ext cx="1658719" cy="422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" dirty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Atomic scattering amplitude (</a:t>
                </a:r>
                <a:r>
                  <a:rPr lang="en-US" sz="600" dirty="0" err="1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Å</a:t>
                </a:r>
                <a:r>
                  <a:rPr lang="en-US" sz="600" dirty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)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428EE30-D616-9A48-8000-99F0A75C6D45}"/>
                  </a:ext>
                </a:extLst>
              </p:cNvPr>
              <p:cNvSpPr txBox="1"/>
              <p:nvPr/>
            </p:nvSpPr>
            <p:spPr>
              <a:xfrm>
                <a:off x="931714" y="2485071"/>
                <a:ext cx="445142" cy="2814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0.0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B09A673-5220-6E47-9E0B-E89C2DB7AD4B}"/>
                  </a:ext>
                </a:extLst>
              </p:cNvPr>
              <p:cNvSpPr txBox="1"/>
              <p:nvPr/>
            </p:nvSpPr>
            <p:spPr>
              <a:xfrm>
                <a:off x="1601505" y="2485070"/>
                <a:ext cx="445142" cy="2814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0.1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A88EA94-4A56-7846-A5A0-14919330F216}"/>
                  </a:ext>
                </a:extLst>
              </p:cNvPr>
              <p:cNvSpPr txBox="1"/>
              <p:nvPr/>
            </p:nvSpPr>
            <p:spPr>
              <a:xfrm>
                <a:off x="2259174" y="2485070"/>
                <a:ext cx="445142" cy="2814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0.2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2531E03-879E-BA47-BF1F-0B9071AFDB4F}"/>
                  </a:ext>
                </a:extLst>
              </p:cNvPr>
              <p:cNvSpPr txBox="1"/>
              <p:nvPr/>
            </p:nvSpPr>
            <p:spPr>
              <a:xfrm>
                <a:off x="2924951" y="2485070"/>
                <a:ext cx="445142" cy="2814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0.3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2549922-0FAF-E54C-93AA-9FA54B175870}"/>
                  </a:ext>
                </a:extLst>
              </p:cNvPr>
              <p:cNvSpPr txBox="1"/>
              <p:nvPr/>
            </p:nvSpPr>
            <p:spPr>
              <a:xfrm>
                <a:off x="3594655" y="2485070"/>
                <a:ext cx="445142" cy="2814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0.4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0025C40-AF14-AC40-B9DF-1979337CBF0B}"/>
                  </a:ext>
                </a:extLst>
              </p:cNvPr>
              <p:cNvSpPr txBox="1"/>
              <p:nvPr/>
            </p:nvSpPr>
            <p:spPr>
              <a:xfrm>
                <a:off x="4251689" y="2485070"/>
                <a:ext cx="445142" cy="2814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0.5</a:t>
                </a:r>
              </a:p>
            </p:txBody>
          </p:sp>
        </p:grp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BED69F72-3620-A54D-9695-3D4761008978}"/>
              </a:ext>
            </a:extLst>
          </p:cNvPr>
          <p:cNvSpPr/>
          <p:nvPr/>
        </p:nvSpPr>
        <p:spPr>
          <a:xfrm>
            <a:off x="3099019" y="1082680"/>
            <a:ext cx="1199983" cy="1994451"/>
          </a:xfrm>
          <a:prstGeom prst="rect">
            <a:avLst/>
          </a:prstGeom>
          <a:solidFill>
            <a:schemeClr val="tx1">
              <a:lumMod val="8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10A686-9C32-3944-991F-D09FE0267B88}"/>
              </a:ext>
            </a:extLst>
          </p:cNvPr>
          <p:cNvSpPr txBox="1"/>
          <p:nvPr/>
        </p:nvSpPr>
        <p:spPr>
          <a:xfrm>
            <a:off x="3143989" y="615050"/>
            <a:ext cx="3274167" cy="467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Helvetica" pitchFamily="2" charset="0"/>
              </a:rPr>
              <a:t>Refine using 8.0 -3.4 </a:t>
            </a:r>
            <a:r>
              <a:rPr lang="en-US" dirty="0" err="1">
                <a:latin typeface="Helvetica" pitchFamily="2" charset="0"/>
              </a:rPr>
              <a:t>Å</a:t>
            </a:r>
            <a:r>
              <a:rPr lang="en-US" dirty="0">
                <a:latin typeface="Helvetica" pitchFamily="2" charset="0"/>
              </a:rPr>
              <a:t> data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15B3886-980E-0A4B-8541-A69C9DBDE7F1}"/>
              </a:ext>
            </a:extLst>
          </p:cNvPr>
          <p:cNvSpPr/>
          <p:nvPr/>
        </p:nvSpPr>
        <p:spPr>
          <a:xfrm>
            <a:off x="5098733" y="1082679"/>
            <a:ext cx="1173805" cy="1994451"/>
          </a:xfrm>
          <a:prstGeom prst="rect">
            <a:avLst/>
          </a:prstGeom>
          <a:solidFill>
            <a:schemeClr val="tx1">
              <a:lumMod val="8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4B239E2-1524-8A48-9ED0-307004AD6F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6663" y="3377993"/>
            <a:ext cx="4001689" cy="268791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B954B5A-0B1D-F646-A5B6-169DE236AFAC}"/>
              </a:ext>
            </a:extLst>
          </p:cNvPr>
          <p:cNvSpPr txBox="1"/>
          <p:nvPr/>
        </p:nvSpPr>
        <p:spPr>
          <a:xfrm>
            <a:off x="-18660" y="4696047"/>
            <a:ext cx="735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FA00"/>
                </a:solidFill>
                <a:latin typeface="Helvetica" pitchFamily="2" charset="0"/>
              </a:rPr>
              <a:t>4.0 </a:t>
            </a:r>
            <a:r>
              <a:rPr lang="en-US" dirty="0" err="1">
                <a:solidFill>
                  <a:srgbClr val="00FA00"/>
                </a:solidFill>
                <a:latin typeface="Helvetica" pitchFamily="2" charset="0"/>
              </a:rPr>
              <a:t>σ</a:t>
            </a:r>
            <a:r>
              <a:rPr lang="en-US" dirty="0">
                <a:solidFill>
                  <a:srgbClr val="00FA00"/>
                </a:solidFill>
                <a:latin typeface="Helvetica" pitchFamily="2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23D5F0-B298-4A4D-B34B-83B05B9C3619}"/>
              </a:ext>
            </a:extLst>
          </p:cNvPr>
          <p:cNvSpPr txBox="1"/>
          <p:nvPr/>
        </p:nvSpPr>
        <p:spPr>
          <a:xfrm>
            <a:off x="2351685" y="6151831"/>
            <a:ext cx="890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3.9 </a:t>
            </a:r>
            <a:r>
              <a:rPr lang="en-US" dirty="0" err="1">
                <a:solidFill>
                  <a:srgbClr val="FF0000"/>
                </a:solidFill>
                <a:latin typeface="Helvetica" pitchFamily="2" charset="0"/>
              </a:rPr>
              <a:t>σ</a:t>
            </a:r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342D8E-D381-694F-956E-33FBEFD2984B}"/>
              </a:ext>
            </a:extLst>
          </p:cNvPr>
          <p:cNvSpPr txBox="1"/>
          <p:nvPr/>
        </p:nvSpPr>
        <p:spPr>
          <a:xfrm>
            <a:off x="794661" y="111908"/>
            <a:ext cx="7746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Helvetica" pitchFamily="2" charset="0"/>
              </a:rPr>
              <a:t>Heme</a:t>
            </a:r>
            <a:r>
              <a:rPr lang="en-US" sz="3200" dirty="0">
                <a:latin typeface="Helvetica" pitchFamily="2" charset="0"/>
              </a:rPr>
              <a:t> binding site of bovine liver catalase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85681A-F319-0446-8486-D58AF2FF4D2F}"/>
              </a:ext>
            </a:extLst>
          </p:cNvPr>
          <p:cNvSpPr txBox="1"/>
          <p:nvPr/>
        </p:nvSpPr>
        <p:spPr>
          <a:xfrm>
            <a:off x="4441675" y="6200831"/>
            <a:ext cx="4559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Helvetica" charset="0"/>
                <a:ea typeface="Helvetica" charset="0"/>
                <a:cs typeface="Helvetica" charset="0"/>
              </a:rPr>
              <a:t>Yonekura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600" i="1" dirty="0">
                <a:latin typeface="Helvetica" charset="0"/>
                <a:ea typeface="Helvetica" charset="0"/>
                <a:cs typeface="Helvetica" charset="0"/>
              </a:rPr>
              <a:t>et al. 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2015. PNAS, 112(11):3368-3373</a:t>
            </a:r>
          </a:p>
        </p:txBody>
      </p:sp>
    </p:spTree>
    <p:extLst>
      <p:ext uri="{BB962C8B-B14F-4D97-AF65-F5344CB8AC3E}">
        <p14:creationId xmlns:p14="http://schemas.microsoft.com/office/powerpoint/2010/main" val="540632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12695</TotalTime>
  <Words>954</Words>
  <Application>Microsoft Office PowerPoint</Application>
  <PresentationFormat>On-screen Show (4:3)</PresentationFormat>
  <Paragraphs>326</Paragraphs>
  <Slides>36</Slides>
  <Notes>28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Helvetica</vt:lpstr>
      <vt:lpstr>Helvetica Light</vt:lpstr>
      <vt:lpstr>Office Theme</vt:lpstr>
      <vt:lpstr>1_Office Theme</vt:lpstr>
      <vt:lpstr>PowerPoint Presentation</vt:lpstr>
      <vt:lpstr>PowerPoint Presentation</vt:lpstr>
      <vt:lpstr>Electron diffraction from 3D protein crystals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Electron diffraction from 3D protein crystals</vt:lpstr>
      <vt:lpstr>PowerPoint Presentation</vt:lpstr>
      <vt:lpstr>PowerPoint Presentation</vt:lpstr>
      <vt:lpstr>PowerPoint Presentation</vt:lpstr>
      <vt:lpstr>PowerPoint Presentation</vt:lpstr>
      <vt:lpstr>Electron diffraction from 3D protein crystals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Electron diffraction from 3D protein crystals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Beale, Emma (DLSLtd,RAL,LSCI)</dc:creator>
  <cp:lastModifiedBy>Waterman, David (STFC,RAL,SC)</cp:lastModifiedBy>
  <cp:revision>164</cp:revision>
  <cp:lastPrinted>2019-12-06T11:49:48Z</cp:lastPrinted>
  <dcterms:created xsi:type="dcterms:W3CDTF">2018-12-04T08:39:53Z</dcterms:created>
  <dcterms:modified xsi:type="dcterms:W3CDTF">2019-12-16T14:06:10Z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