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96" r:id="rId2"/>
  </p:sldMasterIdLst>
  <p:notesMasterIdLst>
    <p:notesMasterId r:id="rId46"/>
  </p:notesMasterIdLst>
  <p:sldIdLst>
    <p:sldId id="256" r:id="rId3"/>
    <p:sldId id="402" r:id="rId4"/>
    <p:sldId id="306" r:id="rId5"/>
    <p:sldId id="311" r:id="rId6"/>
    <p:sldId id="312" r:id="rId7"/>
    <p:sldId id="313" r:id="rId8"/>
    <p:sldId id="314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404" r:id="rId17"/>
    <p:sldId id="364" r:id="rId18"/>
    <p:sldId id="406" r:id="rId19"/>
    <p:sldId id="365" r:id="rId20"/>
    <p:sldId id="328" r:id="rId21"/>
    <p:sldId id="367" r:id="rId22"/>
    <p:sldId id="418" r:id="rId23"/>
    <p:sldId id="370" r:id="rId24"/>
    <p:sldId id="472" r:id="rId25"/>
    <p:sldId id="474" r:id="rId26"/>
    <p:sldId id="475" r:id="rId27"/>
    <p:sldId id="476" r:id="rId28"/>
    <p:sldId id="374" r:id="rId29"/>
    <p:sldId id="423" r:id="rId30"/>
    <p:sldId id="477" r:id="rId31"/>
    <p:sldId id="478" r:id="rId32"/>
    <p:sldId id="451" r:id="rId33"/>
    <p:sldId id="468" r:id="rId34"/>
    <p:sldId id="426" r:id="rId35"/>
    <p:sldId id="469" r:id="rId36"/>
    <p:sldId id="440" r:id="rId37"/>
    <p:sldId id="471" r:id="rId38"/>
    <p:sldId id="460" r:id="rId39"/>
    <p:sldId id="397" r:id="rId40"/>
    <p:sldId id="398" r:id="rId41"/>
    <p:sldId id="407" r:id="rId42"/>
    <p:sldId id="408" r:id="rId43"/>
    <p:sldId id="355" r:id="rId44"/>
    <p:sldId id="465" r:id="rId45"/>
  </p:sldIdLst>
  <p:sldSz cx="12192000" cy="6858000"/>
  <p:notesSz cx="6858000" cy="9144000"/>
  <p:embeddedFontLst>
    <p:embeddedFont>
      <p:font typeface="Bauhaus 93" panose="04030905020B02020C02" pitchFamily="82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onsolas" panose="020B0609020204030204" pitchFamily="49" charset="0"/>
      <p:regular r:id="rId52"/>
      <p:bold r:id="rId53"/>
      <p:italic r:id="rId54"/>
      <p:boldItalic r:id="rId55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E7F80"/>
    <a:srgbClr val="E30B5C"/>
    <a:srgbClr val="50C878"/>
    <a:srgbClr val="9F2B5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3" autoAdjust="0"/>
    <p:restoredTop sz="95700" autoAdjust="0"/>
  </p:normalViewPr>
  <p:slideViewPr>
    <p:cSldViewPr>
      <p:cViewPr varScale="1">
        <p:scale>
          <a:sx n="93" d="100"/>
          <a:sy n="93" d="100"/>
        </p:scale>
        <p:origin x="62" y="25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EA8E6-8F40-4844-892D-9CA11DD4A10D}" type="datetimeFigureOut">
              <a:rPr lang="en-US" smtClean="0"/>
              <a:pPr/>
              <a:t>2018-12-08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1D581-6969-4D27-9FEF-24E7B2F6FB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8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843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4D4F93-1D99-4038-86A2-8B31D2D3D477}" type="slidenum">
              <a:rPr lang="en-US" smtClean="0">
                <a:latin typeface="Times New Roman" pitchFamily="18" charset="0"/>
              </a:rPr>
              <a:pPr/>
              <a:t>7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40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843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4D4F93-1D99-4038-86A2-8B31D2D3D477}" type="slidenum">
              <a:rPr lang="en-US" smtClean="0">
                <a:latin typeface="Times New Roman" pitchFamily="18" charset="0"/>
              </a:rPr>
              <a:pPr/>
              <a:t>42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302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pdb1hfe.ent:LINK         CE1 HIS S  82                ZN    </a:t>
            </a:r>
            <a:r>
              <a:rPr lang="en-US" dirty="0" err="1"/>
              <a:t>ZN</a:t>
            </a:r>
            <a:r>
              <a:rPr lang="en-US" dirty="0"/>
              <a:t> S 500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1D581-6969-4D27-9FEF-24E7B2F6FB0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2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843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4D4F93-1D99-4038-86A2-8B31D2D3D477}" type="slidenum">
              <a:rPr lang="en-US" smtClean="0">
                <a:latin typeface="Times New Roman" pitchFamily="18" charset="0"/>
              </a:rPr>
              <a:pPr/>
              <a:t>19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674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Resolution indirect measure of amount of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B7DD-A5AC-48EA-8999-F2D41AC28D3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66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36.3% to 33.9%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5B7DD-A5AC-48EA-8999-F2D41AC28D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434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50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19EE4-2A00-4183-B1E5-6251963FA7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068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50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719EE4-2A00-4183-B1E5-6251963FA70C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35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990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 sigma improvement</a:t>
            </a:r>
          </a:p>
          <a:p>
            <a:r>
              <a:rPr lang="en-US" dirty="0"/>
              <a:t>Changes a30</a:t>
            </a:r>
            <a:r>
              <a:rPr lang="en-US" baseline="0" dirty="0"/>
              <a:t> A31 (</a:t>
            </a:r>
            <a:r>
              <a:rPr lang="en-US" baseline="0" dirty="0" err="1"/>
              <a:t>herceptin</a:t>
            </a:r>
            <a:r>
              <a:rPr lang="en-US" baseline="0" dirty="0"/>
              <a:t>) C602 C596 (HER2)</a:t>
            </a:r>
          </a:p>
          <a:p>
            <a:r>
              <a:rPr lang="en-US" baseline="0" dirty="0"/>
              <a:t>34</a:t>
            </a:r>
            <a:r>
              <a:rPr lang="en-US" baseline="30000" dirty="0"/>
              <a:t>th</a:t>
            </a:r>
            <a:r>
              <a:rPr lang="en-US" baseline="0" dirty="0"/>
              <a:t> %-</a:t>
            </a:r>
            <a:r>
              <a:rPr lang="en-US" baseline="0" dirty="0" err="1"/>
              <a:t>ile</a:t>
            </a:r>
            <a:r>
              <a:rPr lang="en-US" baseline="0" dirty="0"/>
              <a:t> to </a:t>
            </a:r>
          </a:p>
          <a:p>
            <a:r>
              <a:rPr lang="en-US" baseline="0" dirty="0"/>
              <a:t>1n8z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B7DD-A5AC-48EA-8999-F2D41AC28D3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29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 sigma improvement</a:t>
            </a:r>
          </a:p>
          <a:p>
            <a:r>
              <a:rPr lang="en-US" dirty="0"/>
              <a:t>Changes a30</a:t>
            </a:r>
            <a:r>
              <a:rPr lang="en-US" baseline="0" dirty="0"/>
              <a:t> A31 (</a:t>
            </a:r>
            <a:r>
              <a:rPr lang="en-US" baseline="0" dirty="0" err="1"/>
              <a:t>herceptin</a:t>
            </a:r>
            <a:r>
              <a:rPr lang="en-US" baseline="0" dirty="0"/>
              <a:t>) C602 C596 (HER2)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B7DD-A5AC-48EA-8999-F2D41AC28D3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29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80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16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69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1190627" y="5170289"/>
            <a:ext cx="9810751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241093" algn="ctr">
              <a:spcBef>
                <a:spcPts val="0"/>
              </a:spcBef>
              <a:buSzTx/>
              <a:buNone/>
              <a:defRPr sz="2200"/>
            </a:lvl2pPr>
            <a:lvl3pPr marL="0" indent="482186" algn="ctr">
              <a:spcBef>
                <a:spcPts val="0"/>
              </a:spcBef>
              <a:buSzTx/>
              <a:buNone/>
              <a:defRPr sz="2200"/>
            </a:lvl3pPr>
            <a:lvl4pPr marL="0" indent="723279" algn="ctr">
              <a:spcBef>
                <a:spcPts val="0"/>
              </a:spcBef>
              <a:buSzTx/>
              <a:buNone/>
              <a:defRPr sz="2200"/>
            </a:lvl4pPr>
            <a:lvl5pPr marL="0" indent="964372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190627" y="4107659"/>
            <a:ext cx="9810751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66607080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Body Level One</a:t>
            </a:r>
          </a:p>
          <a:p>
            <a:pPr lvl="1">
              <a:defRPr sz="1800"/>
            </a:pPr>
            <a:r>
              <a:rPr sz="2700"/>
              <a:t>Body Level Two</a:t>
            </a:r>
          </a:p>
          <a:p>
            <a:pPr lvl="2">
              <a:defRPr sz="1800"/>
            </a:pPr>
            <a:r>
              <a:rPr sz="2700"/>
              <a:t>Body Level Three</a:t>
            </a:r>
          </a:p>
          <a:p>
            <a:pPr lvl="3">
              <a:defRPr sz="1800"/>
            </a:pPr>
            <a:r>
              <a:rPr sz="2700"/>
              <a:t>Body Level Four</a:t>
            </a:r>
          </a:p>
          <a:p>
            <a:pPr lvl="4">
              <a:defRPr sz="1800"/>
            </a:pPr>
            <a:r>
              <a:rPr sz="27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0324651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1202532" y="1946675"/>
            <a:ext cx="4726781" cy="4018359"/>
          </a:xfrm>
          <a:prstGeom prst="rect">
            <a:avLst/>
          </a:prstGeom>
        </p:spPr>
        <p:txBody>
          <a:bodyPr/>
          <a:lstStyle>
            <a:lvl1pPr marL="197385" indent="-197385">
              <a:spcBef>
                <a:spcPts val="2250"/>
              </a:spcBef>
              <a:defRPr sz="2000"/>
            </a:lvl1pPr>
            <a:lvl2pPr marL="465267" indent="-197385">
              <a:spcBef>
                <a:spcPts val="2250"/>
              </a:spcBef>
              <a:defRPr sz="2000"/>
            </a:lvl2pPr>
            <a:lvl3pPr marL="733148" indent="-197385">
              <a:spcBef>
                <a:spcPts val="2250"/>
              </a:spcBef>
              <a:defRPr sz="2000"/>
            </a:lvl3pPr>
            <a:lvl4pPr marL="1001029" indent="-197385">
              <a:spcBef>
                <a:spcPts val="2250"/>
              </a:spcBef>
              <a:defRPr sz="2000"/>
            </a:lvl4pPr>
            <a:lvl5pPr marL="1268910" indent="-197385">
              <a:spcBef>
                <a:spcPts val="2250"/>
              </a:spcBef>
              <a:defRPr sz="2000"/>
            </a:lvl5pPr>
          </a:lstStyle>
          <a:p>
            <a:pPr lvl="0">
              <a:defRPr sz="1800"/>
            </a:pPr>
            <a:r>
              <a:rPr sz="2000"/>
              <a:t>Body Level One</a:t>
            </a:r>
          </a:p>
          <a:p>
            <a:pPr lvl="1">
              <a:defRPr sz="1800"/>
            </a:pPr>
            <a:r>
              <a:rPr sz="2000"/>
              <a:t>Body Level Two</a:t>
            </a:r>
          </a:p>
          <a:p>
            <a:pPr lvl="2">
              <a:defRPr sz="1800"/>
            </a:pPr>
            <a:r>
              <a:rPr sz="2000"/>
              <a:t>Body Level Three</a:t>
            </a:r>
          </a:p>
          <a:p>
            <a:pPr lvl="3">
              <a:defRPr sz="1800"/>
            </a:pPr>
            <a:r>
              <a:rPr sz="2000"/>
              <a:t>Body Level Four</a:t>
            </a:r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2931898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27109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1190627" y="892972"/>
            <a:ext cx="9810751" cy="50720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Body Level One</a:t>
            </a:r>
          </a:p>
          <a:p>
            <a:pPr lvl="1">
              <a:defRPr sz="1800"/>
            </a:pPr>
            <a:r>
              <a:rPr sz="2700"/>
              <a:t>Body Level Two</a:t>
            </a:r>
          </a:p>
          <a:p>
            <a:pPr lvl="2">
              <a:defRPr sz="1800"/>
            </a:pPr>
            <a:r>
              <a:rPr sz="2700"/>
              <a:t>Body Level Three</a:t>
            </a:r>
          </a:p>
          <a:p>
            <a:pPr lvl="3">
              <a:defRPr sz="1800"/>
            </a:pPr>
            <a:r>
              <a:rPr sz="2700"/>
              <a:t>Body Level Four</a:t>
            </a:r>
          </a:p>
          <a:p>
            <a:pPr lvl="4">
              <a:defRPr sz="1800"/>
            </a:pPr>
            <a:r>
              <a:rPr sz="27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858323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87006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638F0FA-503B-447F-A02E-6BF1D880434F}" type="datetimeFigureOut">
              <a:rPr lang="nl-NL" smtClean="0">
                <a:solidFill>
                  <a:srgbClr val="FFFFFF">
                    <a:tint val="75000"/>
                  </a:srgbClr>
                </a:solidFill>
              </a:rPr>
              <a:pPr/>
              <a:t>8-12-2018</a:t>
            </a:fld>
            <a:endParaRPr lang="nl-NL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C3EE7185-A582-4542-8FF0-969B3F80C0A5}" type="slidenum">
              <a:rPr lang="nl-NL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nl-NL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46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638F0FA-503B-447F-A02E-6BF1D880434F}" type="datetimeFigureOut">
              <a:rPr lang="nl-NL" smtClean="0">
                <a:solidFill>
                  <a:srgbClr val="000000"/>
                </a:solidFill>
              </a:rPr>
              <a:pPr/>
              <a:t>8-12-2018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C3EE7185-A582-4542-8FF0-969B3F80C0A5}" type="slidenum">
              <a:rPr lang="nl-NL" smtClean="0">
                <a:solidFill>
                  <a:srgbClr val="000000"/>
                </a:solidFill>
              </a:rPr>
              <a:pPr/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48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-27384"/>
            <a:ext cx="10972800" cy="1143000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96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4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95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210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048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9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8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48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62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7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190627" y="178594"/>
            <a:ext cx="9810751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190627" y="1946675"/>
            <a:ext cx="9810751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700"/>
              <a:t>Body Level One</a:t>
            </a:r>
          </a:p>
          <a:p>
            <a:pPr lvl="1">
              <a:defRPr sz="1800"/>
            </a:pPr>
            <a:r>
              <a:rPr sz="2700"/>
              <a:t>Body Level Two</a:t>
            </a:r>
          </a:p>
          <a:p>
            <a:pPr lvl="2">
              <a:defRPr sz="1800"/>
            </a:pPr>
            <a:r>
              <a:rPr sz="2700"/>
              <a:t>Body Level Three</a:t>
            </a:r>
          </a:p>
          <a:p>
            <a:pPr lvl="3">
              <a:defRPr sz="1800"/>
            </a:pPr>
            <a:r>
              <a:rPr sz="2700"/>
              <a:t>Body Level Four</a:t>
            </a:r>
          </a:p>
          <a:p>
            <a:pPr lvl="4">
              <a:defRPr sz="1800"/>
            </a:pPr>
            <a:r>
              <a:rPr sz="27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0232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ransition spd="med"/>
  <p:txStyles>
    <p:titleStyle>
      <a:lvl1pPr algn="ctr" defTabSz="410751">
        <a:defRPr sz="5600">
          <a:latin typeface="+mn-lt"/>
          <a:ea typeface="+mn-ea"/>
          <a:cs typeface="+mn-cs"/>
          <a:sym typeface="Helvetica Light"/>
        </a:defRPr>
      </a:lvl1pPr>
      <a:lvl2pPr indent="241093" algn="ctr" defTabSz="410751">
        <a:defRPr sz="5600">
          <a:latin typeface="+mn-lt"/>
          <a:ea typeface="+mn-ea"/>
          <a:cs typeface="+mn-cs"/>
          <a:sym typeface="Helvetica Light"/>
        </a:defRPr>
      </a:lvl2pPr>
      <a:lvl3pPr indent="482186" algn="ctr" defTabSz="410751">
        <a:defRPr sz="5600">
          <a:latin typeface="+mn-lt"/>
          <a:ea typeface="+mn-ea"/>
          <a:cs typeface="+mn-cs"/>
          <a:sym typeface="Helvetica Light"/>
        </a:defRPr>
      </a:lvl3pPr>
      <a:lvl4pPr indent="723279" algn="ctr" defTabSz="410751">
        <a:defRPr sz="5600">
          <a:latin typeface="+mn-lt"/>
          <a:ea typeface="+mn-ea"/>
          <a:cs typeface="+mn-cs"/>
          <a:sym typeface="Helvetica Light"/>
        </a:defRPr>
      </a:lvl4pPr>
      <a:lvl5pPr indent="964372" algn="ctr" defTabSz="410751">
        <a:defRPr sz="5600">
          <a:latin typeface="+mn-lt"/>
          <a:ea typeface="+mn-ea"/>
          <a:cs typeface="+mn-cs"/>
          <a:sym typeface="Helvetica Light"/>
        </a:defRPr>
      </a:lvl5pPr>
      <a:lvl6pPr indent="1205465" algn="ctr" defTabSz="410751">
        <a:defRPr sz="5600">
          <a:latin typeface="+mn-lt"/>
          <a:ea typeface="+mn-ea"/>
          <a:cs typeface="+mn-cs"/>
          <a:sym typeface="Helvetica Light"/>
        </a:defRPr>
      </a:lvl6pPr>
      <a:lvl7pPr indent="1446558" algn="ctr" defTabSz="410751">
        <a:defRPr sz="5600">
          <a:latin typeface="+mn-lt"/>
          <a:ea typeface="+mn-ea"/>
          <a:cs typeface="+mn-cs"/>
          <a:sym typeface="Helvetica Light"/>
        </a:defRPr>
      </a:lvl7pPr>
      <a:lvl8pPr indent="1687651" algn="ctr" defTabSz="410751">
        <a:defRPr sz="5600">
          <a:latin typeface="+mn-lt"/>
          <a:ea typeface="+mn-ea"/>
          <a:cs typeface="+mn-cs"/>
          <a:sym typeface="Helvetica Light"/>
        </a:defRPr>
      </a:lvl8pPr>
      <a:lvl9pPr indent="1928744" algn="ctr" defTabSz="410751">
        <a:defRPr sz="5600">
          <a:latin typeface="+mn-lt"/>
          <a:ea typeface="+mn-ea"/>
          <a:cs typeface="+mn-cs"/>
          <a:sym typeface="Helvetica Light"/>
        </a:defRPr>
      </a:lvl9pPr>
    </p:titleStyle>
    <p:bodyStyle>
      <a:lvl1pPr marL="267881" indent="-267881" defTabSz="410751">
        <a:spcBef>
          <a:spcPts val="2953"/>
        </a:spcBef>
        <a:buSzPct val="100000"/>
        <a:buChar char="•"/>
        <a:defRPr sz="2700">
          <a:latin typeface="+mn-lt"/>
          <a:ea typeface="+mn-ea"/>
          <a:cs typeface="+mn-cs"/>
          <a:sym typeface="Helvetica Light"/>
        </a:defRPr>
      </a:lvl1pPr>
      <a:lvl2pPr marL="535762" indent="-267881" defTabSz="410751">
        <a:spcBef>
          <a:spcPts val="2953"/>
        </a:spcBef>
        <a:buSzPct val="100000"/>
        <a:buChar char="•"/>
        <a:defRPr sz="2700">
          <a:latin typeface="+mn-lt"/>
          <a:ea typeface="+mn-ea"/>
          <a:cs typeface="+mn-cs"/>
          <a:sym typeface="Helvetica Light"/>
        </a:defRPr>
      </a:lvl2pPr>
      <a:lvl3pPr marL="803643" indent="-267881" defTabSz="410751">
        <a:spcBef>
          <a:spcPts val="2953"/>
        </a:spcBef>
        <a:buSzPct val="100000"/>
        <a:buChar char="•"/>
        <a:defRPr sz="2700">
          <a:latin typeface="+mn-lt"/>
          <a:ea typeface="+mn-ea"/>
          <a:cs typeface="+mn-cs"/>
          <a:sym typeface="Helvetica Light"/>
        </a:defRPr>
      </a:lvl3pPr>
      <a:lvl4pPr marL="1071524" indent="-267881" defTabSz="410751">
        <a:spcBef>
          <a:spcPts val="2953"/>
        </a:spcBef>
        <a:buSzPct val="100000"/>
        <a:buChar char="•"/>
        <a:defRPr sz="2700">
          <a:latin typeface="+mn-lt"/>
          <a:ea typeface="+mn-ea"/>
          <a:cs typeface="+mn-cs"/>
          <a:sym typeface="Helvetica Light"/>
        </a:defRPr>
      </a:lvl4pPr>
      <a:lvl5pPr marL="1339406" indent="-267881" defTabSz="410751">
        <a:spcBef>
          <a:spcPts val="2953"/>
        </a:spcBef>
        <a:buSzPct val="100000"/>
        <a:buChar char="•"/>
        <a:defRPr sz="2700">
          <a:latin typeface="+mn-lt"/>
          <a:ea typeface="+mn-ea"/>
          <a:cs typeface="+mn-cs"/>
          <a:sym typeface="Helvetica Light"/>
        </a:defRPr>
      </a:lvl5pPr>
      <a:lvl6pPr marL="1607287" indent="-267881" defTabSz="410751">
        <a:spcBef>
          <a:spcPts val="2953"/>
        </a:spcBef>
        <a:buSzPct val="100000"/>
        <a:buChar char="•"/>
        <a:defRPr sz="2700">
          <a:latin typeface="+mn-lt"/>
          <a:ea typeface="+mn-ea"/>
          <a:cs typeface="+mn-cs"/>
          <a:sym typeface="Helvetica Light"/>
        </a:defRPr>
      </a:lvl6pPr>
      <a:lvl7pPr marL="1875168" indent="-267881" defTabSz="410751">
        <a:spcBef>
          <a:spcPts val="2953"/>
        </a:spcBef>
        <a:buSzPct val="100000"/>
        <a:buChar char="•"/>
        <a:defRPr sz="2700">
          <a:latin typeface="+mn-lt"/>
          <a:ea typeface="+mn-ea"/>
          <a:cs typeface="+mn-cs"/>
          <a:sym typeface="Helvetica Light"/>
        </a:defRPr>
      </a:lvl7pPr>
      <a:lvl8pPr marL="2143049" indent="-267881" defTabSz="410751">
        <a:spcBef>
          <a:spcPts val="2953"/>
        </a:spcBef>
        <a:buSzPct val="100000"/>
        <a:buChar char="•"/>
        <a:defRPr sz="2700">
          <a:latin typeface="+mn-lt"/>
          <a:ea typeface="+mn-ea"/>
          <a:cs typeface="+mn-cs"/>
          <a:sym typeface="Helvetica Light"/>
        </a:defRPr>
      </a:lvl8pPr>
      <a:lvl9pPr marL="2410930" indent="-267881" defTabSz="410751">
        <a:spcBef>
          <a:spcPts val="2953"/>
        </a:spcBef>
        <a:buSzPct val="100000"/>
        <a:buChar char="•"/>
        <a:defRPr sz="2700"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4109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72327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20546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446558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8765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928744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en.wikipedia.org/wiki/File:Alpha-D-glucopyranose-2D-skeletal.pn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hyperlink" Target="http://en.wikipedia.org/wiki/File:Beta-D-glucopyranose-2D-skeletal.pn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83432" y="357167"/>
            <a:ext cx="10153128" cy="969959"/>
          </a:xfrm>
        </p:spPr>
        <p:txBody>
          <a:bodyPr>
            <a:noAutofit/>
          </a:bodyPr>
          <a:lstStyle/>
          <a:p>
            <a:r>
              <a:rPr lang="en-US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good is my model?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919536" y="1196752"/>
            <a:ext cx="8424936" cy="1000132"/>
          </a:xfrm>
        </p:spPr>
        <p:txBody>
          <a:bodyPr>
            <a:noAutofit/>
          </a:bodyPr>
          <a:lstStyle/>
          <a:p>
            <a:r>
              <a:rPr lang="en-US" sz="2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itchFamily="49" charset="0"/>
              </a:rPr>
              <a:t>And can it be improved?</a:t>
            </a:r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2560389" y="5445224"/>
            <a:ext cx="7215238" cy="100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Robbie P. Joosten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Netherlands Cancer Institute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CCP4-Diamond school 2018</a:t>
            </a:r>
          </a:p>
          <a:p>
            <a:pPr algn="ctr">
              <a:spcBef>
                <a:spcPct val="20000"/>
              </a:spcBef>
              <a:defRPr/>
            </a:pPr>
            <a:endParaRPr lang="en-US" sz="1700" dirty="0">
              <a:solidFill>
                <a:schemeClr val="bg1"/>
              </a:solidFill>
              <a:latin typeface="Consolas" pitchFamily="49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700" dirty="0">
              <a:solidFill>
                <a:schemeClr val="bg1"/>
              </a:solidFill>
              <a:latin typeface="Consolas" pitchFamily="49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700" dirty="0">
              <a:solidFill>
                <a:schemeClr val="bg1"/>
              </a:solidFill>
              <a:latin typeface="Consolas" pitchFamily="49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700" dirty="0">
              <a:solidFill>
                <a:schemeClr val="bg1"/>
              </a:solidFill>
              <a:latin typeface="Consolas" pitchFamily="49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191" y="1931400"/>
            <a:ext cx="7635626" cy="302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828" y="4148778"/>
            <a:ext cx="1286518" cy="7003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7688" y="2950543"/>
            <a:ext cx="5688632" cy="3599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4538" y="0"/>
            <a:ext cx="10202924" cy="1143000"/>
          </a:xfrm>
        </p:spPr>
        <p:txBody>
          <a:bodyPr>
            <a:noAutofit/>
          </a:bodyPr>
          <a:lstStyle/>
          <a:p>
            <a:r>
              <a:rPr lang="en-US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Backbone torsion angles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18918" y="1340769"/>
            <a:ext cx="6657202" cy="5069159"/>
          </a:xfrm>
        </p:spPr>
        <p:txBody>
          <a:bodyPr>
            <a:normAutofit/>
          </a:bodyPr>
          <a:lstStyle/>
          <a:p>
            <a:pPr marL="265113" indent="-265113"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Peptides are flat</a:t>
            </a:r>
          </a:p>
          <a:p>
            <a:pPr marL="549276" lvl="1">
              <a:defRPr/>
            </a:pPr>
            <a:r>
              <a:rPr lang="el-G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ω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angle is ~180° (</a:t>
            </a:r>
            <a:r>
              <a:rPr lang="en-GB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or ~0° (</a:t>
            </a:r>
            <a:r>
              <a:rPr lang="en-GB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cis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549276" lvl="1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Fitting errors or the wrong restraints cause outliers</a:t>
            </a:r>
          </a:p>
          <a:p>
            <a:pPr marL="265113" indent="-265113"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Ramachandran-like validation for non-proteins</a:t>
            </a:r>
          </a:p>
          <a:p>
            <a:pPr marL="549276" lvl="1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RNA in </a:t>
            </a:r>
            <a:r>
              <a:rPr lang="en-GB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MolProbity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815976" lvl="2"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46+7 backbone conformers</a:t>
            </a:r>
          </a:p>
          <a:p>
            <a:pPr marL="549276" lvl="1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Sugars in CARP </a:t>
            </a:r>
          </a:p>
          <a:p>
            <a:pPr marL="815976" lvl="2"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sugar-sugar bond specific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84" y="1404907"/>
            <a:ext cx="4044537" cy="4765201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0962" y="1404481"/>
            <a:ext cx="4689585" cy="428636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771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2832" y="1417638"/>
            <a:ext cx="3369568" cy="51509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24329" y="1340769"/>
            <a:ext cx="7515887" cy="5069159"/>
          </a:xfrm>
        </p:spPr>
        <p:txBody>
          <a:bodyPr>
            <a:normAutofit/>
          </a:bodyPr>
          <a:lstStyle/>
          <a:p>
            <a:pPr marL="355600" indent="-355600"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Steric hindrance causes discrete rotamers</a:t>
            </a:r>
          </a:p>
          <a:p>
            <a:pPr marL="355600" indent="-355600"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Check against (backbone specific) distributions from the PDB</a:t>
            </a:r>
          </a:p>
          <a:p>
            <a:pPr marL="355600" indent="-355600"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Outliers are fitting errors or false positives</a:t>
            </a:r>
          </a:p>
        </p:txBody>
      </p:sp>
      <p:pic>
        <p:nvPicPr>
          <p:cNvPr id="3074" name="Picture 2" descr="http://www.cmbi.ru.nl/~hvensela/EGFR-verslag/rotam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9936" y="2520255"/>
            <a:ext cx="6056228" cy="3957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1336" y="1004"/>
            <a:ext cx="10972800" cy="1143000"/>
          </a:xfrm>
        </p:spPr>
        <p:txBody>
          <a:bodyPr>
            <a:noAutofit/>
          </a:bodyPr>
          <a:lstStyle/>
          <a:p>
            <a:r>
              <a:rPr lang="en-GB" altLang="nl-NL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Side chain torsion angles</a:t>
            </a:r>
            <a:endParaRPr lang="en-US" sz="4800" b="1" spc="2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3717032"/>
            <a:ext cx="6480720" cy="2918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6465" y="2678044"/>
            <a:ext cx="3949686" cy="388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470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Lemmus\AppData\Local\Temp\Rar$DR07.535\KM\Fig5.png"/>
          <p:cNvPicPr>
            <a:picLocks noChangeAspect="1" noChangeArrowheads="1"/>
          </p:cNvPicPr>
          <p:nvPr/>
        </p:nvPicPr>
        <p:blipFill rotWithShape="1">
          <a:blip r:embed="rId2" cstate="print"/>
          <a:srcRect l="19355" t="8786" r="19355" b="20645"/>
          <a:stretch/>
        </p:blipFill>
        <p:spPr bwMode="auto">
          <a:xfrm>
            <a:off x="6344240" y="2276872"/>
            <a:ext cx="5703698" cy="4104456"/>
          </a:xfrm>
          <a:prstGeom prst="rect">
            <a:avLst/>
          </a:prstGeom>
          <a:solidFill>
            <a:srgbClr val="FFFFFF"/>
          </a:solidFill>
          <a:ln w="25400"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109" y="0"/>
            <a:ext cx="10972800" cy="1143000"/>
          </a:xfrm>
        </p:spPr>
        <p:txBody>
          <a:bodyPr>
            <a:noAutofit/>
          </a:bodyPr>
          <a:lstStyle/>
          <a:p>
            <a:r>
              <a:rPr lang="en-GB" altLang="nl-NL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Bumps</a:t>
            </a:r>
            <a:endParaRPr lang="en-US" sz="4800" b="1" spc="2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24329" y="1340769"/>
            <a:ext cx="8372653" cy="5069159"/>
          </a:xfrm>
        </p:spPr>
        <p:txBody>
          <a:bodyPr>
            <a:normAutofit/>
          </a:bodyPr>
          <a:lstStyle/>
          <a:p>
            <a:pPr marL="265113" indent="-265113"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Two atoms cannot occupy the same space</a:t>
            </a:r>
          </a:p>
          <a:p>
            <a:pPr marL="265113" indent="-265113"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Average PDB file &gt; 100 bumps</a:t>
            </a:r>
          </a:p>
          <a:p>
            <a:pPr marL="265113" indent="-265113"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Bumps vary in severity</a:t>
            </a:r>
          </a:p>
          <a:p>
            <a:pPr marL="549276" lvl="1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Mild bumps can be fixed by refinement</a:t>
            </a:r>
          </a:p>
          <a:p>
            <a:pPr marL="542925" lvl="1" indent="-258763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Severe bumps typically require rebuilding</a:t>
            </a:r>
          </a:p>
          <a:p>
            <a:pPr marL="265113" indent="-265113"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Don’t forget about symmetry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59377" y="4273723"/>
            <a:ext cx="8318284" cy="1139595"/>
            <a:chOff x="251520" y="2564904"/>
            <a:chExt cx="8318284" cy="1139595"/>
          </a:xfrm>
        </p:grpSpPr>
        <p:grpSp>
          <p:nvGrpSpPr>
            <p:cNvPr id="6" name="Group 5"/>
            <p:cNvGrpSpPr/>
            <p:nvPr/>
          </p:nvGrpSpPr>
          <p:grpSpPr>
            <a:xfrm>
              <a:off x="643459" y="2564904"/>
              <a:ext cx="1264245" cy="648072"/>
              <a:chOff x="1259632" y="1484784"/>
              <a:chExt cx="1264245" cy="648072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259632" y="1484784"/>
                <a:ext cx="648072" cy="648072"/>
              </a:xfrm>
              <a:prstGeom prst="ellipse">
                <a:avLst/>
              </a:prstGeom>
              <a:solidFill>
                <a:srgbClr val="E30B5C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875805" y="1484784"/>
                <a:ext cx="648072" cy="648072"/>
              </a:xfrm>
              <a:prstGeom prst="ellipse">
                <a:avLst/>
              </a:prstGeom>
              <a:solidFill>
                <a:srgbClr val="50C878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758580" y="2564904"/>
              <a:ext cx="1152128" cy="648072"/>
              <a:chOff x="1403648" y="1484784"/>
              <a:chExt cx="1152128" cy="648072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403648" y="1484784"/>
                <a:ext cx="648072" cy="648072"/>
              </a:xfrm>
              <a:prstGeom prst="ellipse">
                <a:avLst/>
              </a:prstGeom>
              <a:solidFill>
                <a:srgbClr val="E30B5C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07704" y="1484784"/>
                <a:ext cx="648072" cy="648072"/>
              </a:xfrm>
              <a:prstGeom prst="ellipse">
                <a:avLst/>
              </a:prstGeom>
              <a:solidFill>
                <a:srgbClr val="50C878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164288" y="2564904"/>
              <a:ext cx="864096" cy="648072"/>
              <a:chOff x="6948264" y="1484784"/>
              <a:chExt cx="864096" cy="648072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6948264" y="1484784"/>
                <a:ext cx="648072" cy="648072"/>
              </a:xfrm>
              <a:prstGeom prst="ellipse">
                <a:avLst/>
              </a:prstGeom>
              <a:solidFill>
                <a:srgbClr val="E30B5C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164288" y="1484784"/>
                <a:ext cx="648072" cy="648072"/>
              </a:xfrm>
              <a:prstGeom prst="ellipse">
                <a:avLst/>
              </a:prstGeom>
              <a:solidFill>
                <a:srgbClr val="50C878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51520" y="3319778"/>
              <a:ext cx="8318284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Normal contact	                               Mild bump                                      Severe bump</a:t>
              </a:r>
              <a:endParaRPr lang="en-US" sz="19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00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Hydrogen bonds</a:t>
            </a:r>
            <a:endParaRPr lang="en-US" sz="4800" b="1" spc="2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29740" y="1340769"/>
            <a:ext cx="7870516" cy="5184575"/>
          </a:xfrm>
        </p:spPr>
        <p:txBody>
          <a:bodyPr>
            <a:noAutofit/>
          </a:bodyPr>
          <a:lstStyle/>
          <a:p>
            <a:pPr marL="355600" indent="-355600">
              <a:defRPr/>
            </a:pP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Asn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Gln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and His flips</a:t>
            </a:r>
          </a:p>
          <a:p>
            <a:pPr marL="639763" lvl="1" indent="-277813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Detected by WHAT_CHECK, </a:t>
            </a:r>
            <a:r>
              <a:rPr lang="en-GB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MolProbity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&amp; COOT</a:t>
            </a:r>
          </a:p>
          <a:p>
            <a:pPr marL="639763" lvl="1" indent="-277813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Also use common sense</a:t>
            </a:r>
          </a:p>
          <a:p>
            <a:pPr marL="355600" indent="-355600"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Buried unsatisfied H-bond donors and acceptors mark (subtle) errors</a:t>
            </a:r>
          </a:p>
          <a:p>
            <a:pPr marL="355600" indent="-355600"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Waters should also make H-bonds</a:t>
            </a:r>
          </a:p>
          <a:p>
            <a:pPr marL="628650" lvl="1" indent="-266700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3b3q has &gt; 250 waters without H-bonds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8742105" y="1333167"/>
            <a:ext cx="2920155" cy="5159455"/>
            <a:chOff x="5754309" y="1195323"/>
            <a:chExt cx="3217554" cy="584788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50352"/>
            <a:stretch/>
          </p:blipFill>
          <p:spPr bwMode="auto">
            <a:xfrm>
              <a:off x="5754310" y="1195323"/>
              <a:ext cx="3217553" cy="29239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50353" t="630" r="-1" b="-630"/>
            <a:stretch/>
          </p:blipFill>
          <p:spPr bwMode="auto">
            <a:xfrm>
              <a:off x="5754309" y="4119267"/>
              <a:ext cx="3217553" cy="29239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401305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Autofit/>
          </a:bodyPr>
          <a:lstStyle/>
          <a:p>
            <a:r>
              <a:rPr lang="en-GB" altLang="nl-NL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Metal ions</a:t>
            </a:r>
            <a:endParaRPr lang="en-US" sz="4800" b="1" spc="2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17253" y="1340768"/>
            <a:ext cx="7221893" cy="5256584"/>
          </a:xfrm>
        </p:spPr>
        <p:txBody>
          <a:bodyPr>
            <a:noAutofit/>
          </a:bodyPr>
          <a:lstStyle/>
          <a:p>
            <a:pPr marL="355600" indent="-355600"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Metal ions are easily overlooked</a:t>
            </a:r>
          </a:p>
          <a:p>
            <a:pPr marL="755650" lvl="1" indent="-355600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Water, Na+, and Mg++ have same number of electrons</a:t>
            </a:r>
          </a:p>
          <a:p>
            <a:pPr marL="355600" indent="-355600"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Detect with COOT,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Phenix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CheckMyMetal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and WHAT_CHECK</a:t>
            </a:r>
          </a:p>
          <a:p>
            <a:pPr marL="755650" lvl="1" indent="-355600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use the Bond Valence method</a:t>
            </a:r>
          </a:p>
          <a:p>
            <a:pPr marL="755650" lvl="1" indent="-355600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Depends on coordination distances</a:t>
            </a:r>
          </a:p>
          <a:p>
            <a:pPr marL="755650" lvl="1" indent="-355600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Very different results</a:t>
            </a:r>
          </a:p>
          <a:p>
            <a:pPr marL="755650" lvl="1" indent="-355600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Remember your crystallisation conditions</a:t>
            </a:r>
          </a:p>
          <a:p>
            <a:pPr marL="755650" lvl="1" indent="-355600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Anomalous signal may help as well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l="5217" t="3902" r="9565" b="2439"/>
          <a:stretch>
            <a:fillRect/>
          </a:stretch>
        </p:blipFill>
        <p:spPr bwMode="auto">
          <a:xfrm>
            <a:off x="7739146" y="1484784"/>
            <a:ext cx="404295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4341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84" y="1308666"/>
            <a:ext cx="4411216" cy="5118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6120" y="1308666"/>
            <a:ext cx="4414132" cy="512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Autofit/>
          </a:bodyPr>
          <a:lstStyle/>
          <a:p>
            <a:r>
              <a:rPr lang="en-GB" altLang="nl-NL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Metal ions</a:t>
            </a:r>
            <a:endParaRPr lang="en-US" sz="4800" b="1" spc="2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29740" y="1340768"/>
            <a:ext cx="6070316" cy="5256584"/>
          </a:xfrm>
        </p:spPr>
        <p:txBody>
          <a:bodyPr>
            <a:normAutofit/>
          </a:bodyPr>
          <a:lstStyle/>
          <a:p>
            <a:pPr marL="355600" indent="-355600"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Na, Mg, K, Ca prefer being coordinated by oxygen atoms</a:t>
            </a:r>
          </a:p>
          <a:p>
            <a:pPr marL="639763" lvl="1" indent="-355600"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Flip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or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side chains if needed</a:t>
            </a:r>
          </a:p>
          <a:p>
            <a:pPr marL="355600" indent="-355600"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Carbons usually do not coordinate metals</a:t>
            </a:r>
            <a:endParaRPr lang="en-GB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39763" lvl="1" indent="-355600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Flip His side chains id needed</a:t>
            </a:r>
          </a:p>
          <a:p>
            <a:pPr marL="639763" lvl="1" indent="-355600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Cyanide and carbon-monoxide are exceptions</a:t>
            </a:r>
          </a:p>
          <a:p>
            <a:pPr marL="284163" lvl="1" indent="0">
              <a:buNone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286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lpha-D-glucopyranose-2D-skeletal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375156"/>
            <a:ext cx="3230465" cy="220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12292"/>
            <a:ext cx="10972800" cy="1143000"/>
          </a:xfrm>
        </p:spPr>
        <p:txBody>
          <a:bodyPr>
            <a:noAutofit/>
          </a:bodyPr>
          <a:lstStyle/>
          <a:p>
            <a:r>
              <a:rPr lang="en-GB" altLang="nl-NL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Sugars are complicated</a:t>
            </a:r>
            <a:endParaRPr lang="en-US" sz="4800" b="1" spc="2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25186" y="1340768"/>
            <a:ext cx="7515030" cy="5328592"/>
          </a:xfrm>
        </p:spPr>
        <p:txBody>
          <a:bodyPr>
            <a:noAutofit/>
          </a:bodyPr>
          <a:lstStyle/>
          <a:p>
            <a:pPr marL="355600" indent="-355600"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Small differences matter for biology/biochemistry </a:t>
            </a:r>
          </a:p>
          <a:p>
            <a:pPr marL="355600" indent="-355600"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Maps are often difficult to interpret</a:t>
            </a:r>
          </a:p>
          <a:p>
            <a:pPr marL="355600" indent="-355600"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Coordinates and residue name must match sugar identity</a:t>
            </a:r>
          </a:p>
          <a:p>
            <a:pPr marL="639763" lvl="1" indent="-355600"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 your refinement will go wrong</a:t>
            </a:r>
          </a:p>
          <a:p>
            <a:pPr marL="355600" indent="-355600"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Bonds between sugars are common</a:t>
            </a:r>
          </a:p>
          <a:p>
            <a:pPr marL="639763" lvl="1" indent="-355600"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‘Always’ from C1 to an oxygen (O1 is lost)</a:t>
            </a:r>
          </a:p>
          <a:p>
            <a:pPr marL="639763" lvl="1" indent="-355600"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Original position of the O1 describes the linkage type (</a:t>
            </a:r>
            <a:r>
              <a:rPr lang="el-G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or </a:t>
            </a:r>
            <a:r>
              <a:rPr lang="el-G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β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pic>
        <p:nvPicPr>
          <p:cNvPr id="10" name="Picture 4" descr="Beta-D-glucopyranose-2D-skeletal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746" y="4005064"/>
            <a:ext cx="329739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30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4542" y="0"/>
            <a:ext cx="10972800" cy="1143000"/>
          </a:xfrm>
        </p:spPr>
        <p:txBody>
          <a:bodyPr>
            <a:noAutofit/>
          </a:bodyPr>
          <a:lstStyle/>
          <a:p>
            <a:r>
              <a:rPr lang="en-GB" altLang="nl-NL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Sugar validation</a:t>
            </a:r>
            <a:endParaRPr lang="en-US" sz="4800" b="1" spc="2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17253" y="1340769"/>
            <a:ext cx="11267379" cy="506915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PDB-care validates nomenclature and connectivity based on atom coordinates and biological pathway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Privateer-validate checks conformations</a:t>
            </a:r>
          </a:p>
        </p:txBody>
      </p:sp>
      <p:pic>
        <p:nvPicPr>
          <p:cNvPr id="8" name="Picture 2" descr="C:\Users\Lemmus\Desktop\imag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644" y="2852936"/>
            <a:ext cx="6408712" cy="373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056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Autofit/>
          </a:bodyPr>
          <a:lstStyle/>
          <a:p>
            <a:r>
              <a:rPr lang="en-GB" altLang="nl-NL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Ligands</a:t>
            </a:r>
            <a:endParaRPr lang="en-US" sz="4800" b="1" spc="2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51384" y="1137943"/>
            <a:ext cx="7005556" cy="525658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Building and validation steps:</a:t>
            </a:r>
          </a:p>
          <a:p>
            <a:pPr marL="447675" indent="-447675">
              <a:buFont typeface="+mj-lt"/>
              <a:buAutoNum type="arabicPeriod"/>
              <a:defRPr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something there?</a:t>
            </a:r>
          </a:p>
          <a:p>
            <a:pPr marL="628650" lvl="1" indent="-266700">
              <a:tabLst>
                <a:tab pos="714375" algn="l"/>
              </a:tabLst>
              <a:defRPr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Check the (difference) density</a:t>
            </a:r>
          </a:p>
          <a:p>
            <a:pPr marL="447675" indent="-447675">
              <a:buFont typeface="+mj-lt"/>
              <a:buAutoNum type="arabicPeriod"/>
              <a:tabLst>
                <a:tab pos="714375" algn="l"/>
              </a:tabLst>
              <a:defRPr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it my ligand?</a:t>
            </a:r>
          </a:p>
          <a:p>
            <a:pPr lvl="1">
              <a:tabLst>
                <a:tab pos="714375" algn="l"/>
              </a:tabLst>
              <a:defRPr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Check contacts</a:t>
            </a:r>
          </a:p>
          <a:p>
            <a:pPr lvl="1">
              <a:tabLst>
                <a:tab pos="714375" algn="l"/>
              </a:tabLst>
              <a:defRPr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Remember crystallisation conditions</a:t>
            </a:r>
          </a:p>
          <a:p>
            <a:pPr lvl="1">
              <a:tabLst>
                <a:tab pos="714375" algn="l"/>
              </a:tabLst>
              <a:defRPr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Check the density in detail</a:t>
            </a:r>
          </a:p>
          <a:p>
            <a:pPr marL="447675" indent="-447675">
              <a:buFont typeface="+mj-lt"/>
              <a:buAutoNum type="arabicPeriod"/>
              <a:tabLst>
                <a:tab pos="714375" algn="l"/>
              </a:tabLst>
              <a:defRPr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the geometry sensible?</a:t>
            </a:r>
          </a:p>
          <a:p>
            <a:pPr marL="628650" lvl="1" indent="-266700">
              <a:defRPr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Check against restraints</a:t>
            </a:r>
          </a:p>
          <a:p>
            <a:pPr marL="628650" lvl="1" indent="-266700">
              <a:defRPr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Check against small molecules</a:t>
            </a:r>
          </a:p>
          <a:p>
            <a:pPr marL="628650" lvl="1" indent="-266700">
              <a:defRPr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Check the restraints themselves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Afbeelding 3" descr="1lee_besttls23.png"/>
          <p:cNvPicPr>
            <a:picLocks noChangeAspect="1"/>
          </p:cNvPicPr>
          <p:nvPr/>
        </p:nvPicPr>
        <p:blipFill>
          <a:blip r:embed="rId2" cstate="print">
            <a:lum bright="46000" contrast="62000"/>
          </a:blip>
          <a:srcRect/>
          <a:stretch>
            <a:fillRect/>
          </a:stretch>
        </p:blipFill>
        <p:spPr bwMode="auto">
          <a:xfrm>
            <a:off x="7896200" y="1417638"/>
            <a:ext cx="3509814" cy="489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456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vak 13"/>
          <p:cNvSpPr txBox="1"/>
          <p:nvPr/>
        </p:nvSpPr>
        <p:spPr>
          <a:xfrm>
            <a:off x="1055440" y="1536174"/>
            <a:ext cx="10081120" cy="3785652"/>
          </a:xfrm>
          <a:prstGeom prst="rect">
            <a:avLst/>
          </a:prstGeom>
          <a:noFill/>
          <a:ln w="508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Validation is a lot of work, but it helps you make better models</a:t>
            </a:r>
          </a:p>
        </p:txBody>
      </p:sp>
    </p:spTree>
    <p:extLst>
      <p:ext uri="{BB962C8B-B14F-4D97-AF65-F5344CB8AC3E}">
        <p14:creationId xmlns:p14="http://schemas.microsoft.com/office/powerpoint/2010/main" val="337841920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7666" y="0"/>
            <a:ext cx="10972800" cy="1143000"/>
          </a:xfrm>
        </p:spPr>
        <p:txBody>
          <a:bodyPr>
            <a:noAutofit/>
          </a:bodyPr>
          <a:lstStyle/>
          <a:p>
            <a:r>
              <a:rPr 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want to know...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17253" y="1417638"/>
            <a:ext cx="8250865" cy="384502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are a protein’s function and mechanism?</a:t>
            </a: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can we manipulate them?</a:t>
            </a:r>
          </a:p>
        </p:txBody>
      </p:sp>
      <p:pic>
        <p:nvPicPr>
          <p:cNvPr id="6" name="Picture 11" descr="The structure of ATX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7876" y="1992842"/>
            <a:ext cx="4712380" cy="4630694"/>
          </a:xfrm>
          <a:prstGeom prst="rect">
            <a:avLst/>
          </a:prstGeom>
          <a:solidFill>
            <a:srgbClr val="FFFFFF"/>
          </a:solidFill>
          <a:ln w="25400">
            <a:noFill/>
          </a:ln>
          <a:ex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440" y="2560638"/>
            <a:ext cx="9861369" cy="3964706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  <a:extLst/>
        </p:spPr>
      </p:pic>
      <p:sp>
        <p:nvSpPr>
          <p:cNvPr id="9" name="Tekstvak 8"/>
          <p:cNvSpPr txBox="1"/>
          <p:nvPr/>
        </p:nvSpPr>
        <p:spPr>
          <a:xfrm>
            <a:off x="1587743" y="3429000"/>
            <a:ext cx="8796762" cy="1323439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need the best possible model to answer these questions</a:t>
            </a:r>
          </a:p>
        </p:txBody>
      </p:sp>
    </p:spTree>
    <p:extLst>
      <p:ext uri="{BB962C8B-B14F-4D97-AF65-F5344CB8AC3E}">
        <p14:creationId xmlns:p14="http://schemas.microsoft.com/office/powerpoint/2010/main" val="28605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-3629"/>
            <a:ext cx="10972800" cy="1143000"/>
          </a:xfrm>
        </p:spPr>
        <p:txBody>
          <a:bodyPr>
            <a:noAutofit/>
          </a:bodyPr>
          <a:lstStyle/>
          <a:p>
            <a:r>
              <a:rPr lang="en-US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 </a:t>
            </a:r>
            <a:r>
              <a:rPr lang="en-US" sz="4800" b="1" spc="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optimisation</a:t>
            </a:r>
            <a:r>
              <a:rPr lang="en-US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30604" y="1456186"/>
            <a:ext cx="10317924" cy="5285182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Refinement settings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Restraints and weights (geometry, B-factors, homology, jelly body)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Solvent model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 resolution cut-off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Special cases (NCS, twinning, occupancies)</a:t>
            </a: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Number of model parameters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B-factor model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Number of TLS models </a:t>
            </a: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Structure model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 chain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Side chains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Hetero compounds</a:t>
            </a:r>
          </a:p>
        </p:txBody>
      </p:sp>
      <p:sp>
        <p:nvSpPr>
          <p:cNvPr id="8" name="Tekstvak 8"/>
          <p:cNvSpPr txBox="1"/>
          <p:nvPr/>
        </p:nvSpPr>
        <p:spPr>
          <a:xfrm>
            <a:off x="5807968" y="4293096"/>
            <a:ext cx="5472608" cy="1569660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Automation speeds up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optimisation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0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el 1"/>
          <p:cNvSpPr>
            <a:spLocks noGrp="1"/>
          </p:cNvSpPr>
          <p:nvPr>
            <p:ph type="title"/>
          </p:nvPr>
        </p:nvSpPr>
        <p:spPr>
          <a:xfrm>
            <a:off x="601619" y="1004"/>
            <a:ext cx="10972800" cy="1143000"/>
          </a:xfrm>
        </p:spPr>
        <p:txBody>
          <a:bodyPr>
            <a:noAutofit/>
          </a:bodyPr>
          <a:lstStyle/>
          <a:p>
            <a:r>
              <a:rPr lang="en-US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PDB-REDO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79376" y="1097374"/>
            <a:ext cx="8064896" cy="549997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Pipeline for X-ray &amp; electron crystallography</a:t>
            </a:r>
          </a:p>
          <a:p>
            <a:pPr marL="722313" lvl="1" indent="-360363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Fully automated expert system</a:t>
            </a:r>
          </a:p>
          <a:p>
            <a:pPr marL="722313" lvl="1" indent="-360363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Refines, rebuilds, and validates your model</a:t>
            </a:r>
          </a:p>
          <a:p>
            <a:pPr marL="0" indent="0">
              <a:buNone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Well-tested and high-throughput</a:t>
            </a:r>
          </a:p>
          <a:p>
            <a:pPr marL="722313" lvl="1" indent="-360363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Run on the entire PDB </a:t>
            </a:r>
          </a:p>
          <a:p>
            <a:pPr marL="722313" lvl="1" indent="-360363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Databank with weekly updates (pdb-redo.eu)</a:t>
            </a:r>
          </a:p>
          <a:p>
            <a:pPr marL="361950" lvl="1" indent="0">
              <a:buNone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22263" indent="-360363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Available as webserver &amp; installable software </a:t>
            </a:r>
          </a:p>
          <a:p>
            <a:pPr lvl="1" indent="-381000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1800 registered users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147484" y="1592796"/>
            <a:ext cx="0" cy="4563874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8681944" y="1052736"/>
            <a:ext cx="3005970" cy="1080120"/>
            <a:chOff x="8490632" y="58159"/>
            <a:chExt cx="3005970" cy="1080120"/>
          </a:xfrm>
        </p:grpSpPr>
        <p:sp>
          <p:nvSpPr>
            <p:cNvPr id="5" name="Flowchart: Multidocument 4"/>
            <p:cNvSpPr/>
            <p:nvPr/>
          </p:nvSpPr>
          <p:spPr>
            <a:xfrm>
              <a:off x="8490632" y="58159"/>
              <a:ext cx="3005970" cy="1080120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612380" y="198695"/>
              <a:ext cx="22442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white"/>
                  </a:solidFill>
                </a:rPr>
                <a:t>Model, X-ray data, sequence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687353" y="5517232"/>
            <a:ext cx="3024335" cy="1080120"/>
            <a:chOff x="5868144" y="212538"/>
            <a:chExt cx="2592288" cy="1080120"/>
          </a:xfrm>
        </p:grpSpPr>
        <p:sp>
          <p:nvSpPr>
            <p:cNvPr id="11" name="Flowchart: Multidocument 10"/>
            <p:cNvSpPr/>
            <p:nvPr/>
          </p:nvSpPr>
          <p:spPr>
            <a:xfrm>
              <a:off x="5868144" y="212538"/>
              <a:ext cx="2592288" cy="1080120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88819" y="356553"/>
              <a:ext cx="2201286" cy="8309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white"/>
                  </a:solidFill>
                </a:rPr>
                <a:t>PDB-REDO model and data 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672761" y="2860169"/>
            <a:ext cx="3024335" cy="523220"/>
            <a:chOff x="5868144" y="3158886"/>
            <a:chExt cx="2520280" cy="523220"/>
          </a:xfrm>
        </p:grpSpPr>
        <p:sp>
          <p:nvSpPr>
            <p:cNvPr id="15" name="Flowchart: Process 14"/>
            <p:cNvSpPr/>
            <p:nvPr/>
          </p:nvSpPr>
          <p:spPr>
            <a:xfrm>
              <a:off x="5868144" y="3158886"/>
              <a:ext cx="2520280" cy="523220"/>
            </a:xfrm>
            <a:prstGeom prst="flowChartProcess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81083" y="3158936"/>
              <a:ext cx="24996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white"/>
                  </a:solidFill>
                </a:rPr>
                <a:t>REFMAC refinement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681945" y="4869160"/>
            <a:ext cx="3029744" cy="523220"/>
            <a:chOff x="5867292" y="3158886"/>
            <a:chExt cx="2521132" cy="523220"/>
          </a:xfrm>
        </p:grpSpPr>
        <p:sp>
          <p:nvSpPr>
            <p:cNvPr id="25" name="Flowchart: Process 24"/>
            <p:cNvSpPr/>
            <p:nvPr/>
          </p:nvSpPr>
          <p:spPr>
            <a:xfrm>
              <a:off x="5868144" y="3158886"/>
              <a:ext cx="2520280" cy="523220"/>
            </a:xfrm>
            <a:prstGeom prst="flowChartProcess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67292" y="3158936"/>
              <a:ext cx="2501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white"/>
                  </a:solidFill>
                </a:rPr>
                <a:t>Model validation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672761" y="3535789"/>
            <a:ext cx="3039863" cy="523220"/>
            <a:chOff x="5868144" y="3158886"/>
            <a:chExt cx="2520280" cy="523220"/>
          </a:xfrm>
        </p:grpSpPr>
        <p:sp>
          <p:nvSpPr>
            <p:cNvPr id="38" name="Flowchart: Process 37"/>
            <p:cNvSpPr/>
            <p:nvPr/>
          </p:nvSpPr>
          <p:spPr>
            <a:xfrm>
              <a:off x="5868144" y="3158886"/>
              <a:ext cx="2520280" cy="523220"/>
            </a:xfrm>
            <a:prstGeom prst="flowChartProcess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164399" y="3158936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white"/>
                  </a:solidFill>
                </a:rPr>
                <a:t>Rebuilding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72761" y="4221088"/>
            <a:ext cx="3024335" cy="523220"/>
            <a:chOff x="5868144" y="3158886"/>
            <a:chExt cx="2520280" cy="523220"/>
          </a:xfrm>
        </p:grpSpPr>
        <p:sp>
          <p:nvSpPr>
            <p:cNvPr id="44" name="Flowchart: Process 43"/>
            <p:cNvSpPr/>
            <p:nvPr/>
          </p:nvSpPr>
          <p:spPr>
            <a:xfrm>
              <a:off x="5868144" y="3158886"/>
              <a:ext cx="2520280" cy="523220"/>
            </a:xfrm>
            <a:prstGeom prst="flowChartProcess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881083" y="3158936"/>
              <a:ext cx="24996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white"/>
                  </a:solidFill>
                </a:rPr>
                <a:t>REFMAC refinement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676064" y="2204864"/>
            <a:ext cx="3024335" cy="523220"/>
            <a:chOff x="5868144" y="3158886"/>
            <a:chExt cx="2520280" cy="523220"/>
          </a:xfrm>
        </p:grpSpPr>
        <p:sp>
          <p:nvSpPr>
            <p:cNvPr id="53" name="Flowchart: Process 52"/>
            <p:cNvSpPr/>
            <p:nvPr/>
          </p:nvSpPr>
          <p:spPr>
            <a:xfrm>
              <a:off x="5868144" y="3158886"/>
              <a:ext cx="2520280" cy="523220"/>
            </a:xfrm>
            <a:prstGeom prst="flowChartProcess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81083" y="3158936"/>
              <a:ext cx="24996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</a:rPr>
                <a:t>Parametrisation</a:t>
              </a:r>
              <a:endParaRPr lang="en-GB" sz="20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223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5286"/>
            <a:ext cx="10972800" cy="1143000"/>
          </a:xfrm>
        </p:spPr>
        <p:txBody>
          <a:bodyPr>
            <a:noAutofit/>
          </a:bodyPr>
          <a:lstStyle/>
          <a:p>
            <a:r>
              <a:rPr lang="en-GB" altLang="nl-NL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Features and algorithms</a:t>
            </a:r>
            <a:endParaRPr lang="en-US" sz="4800" b="1" spc="2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68986" y="1052736"/>
            <a:ext cx="11254028" cy="5652864"/>
          </a:xfrm>
        </p:spPr>
        <p:txBody>
          <a:bodyPr>
            <a:noAutofit/>
          </a:bodyPr>
          <a:lstStyle/>
          <a:p>
            <a:pPr marL="265113" indent="-265113"/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Handling of (too) small R-free sets:</a:t>
            </a:r>
          </a:p>
          <a:p>
            <a:pPr marL="541338" lvl="1" indent="-269875"/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test set &lt; 1000 reflections: new set to up to 10% of all data</a:t>
            </a:r>
          </a:p>
          <a:p>
            <a:pPr marL="541338" lvl="1" indent="-269875"/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test set still &lt; 500 reflections: </a:t>
            </a:r>
            <a:r>
              <a:rPr lang="en-GB" altLang="nl-NL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-fold cross validation </a:t>
            </a:r>
          </a:p>
          <a:p>
            <a:pPr marL="801688" lvl="2" indent="-260350"/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Gives R-free average plus SD, also gives R-complete</a:t>
            </a:r>
            <a:endParaRPr lang="en-GB" altLang="nl-NL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65113" indent="-265113"/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Restraints: </a:t>
            </a:r>
          </a:p>
          <a:p>
            <a:pPr marL="538163" lvl="1" indent="-273050"/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Basic from user, from dictionary, or made on-the-fly</a:t>
            </a:r>
            <a:endParaRPr lang="en-GB" altLang="nl-N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38163" lvl="1" indent="-273050"/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Local NCS restraints and/or strict NCS</a:t>
            </a:r>
          </a:p>
          <a:p>
            <a:pPr marL="538163" lvl="1" indent="-273050"/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Jelly-body restraints (low resolution)</a:t>
            </a:r>
          </a:p>
          <a:p>
            <a:pPr marL="538163" lvl="1" indent="-273050"/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Harmonic position restraints (small datasets)</a:t>
            </a:r>
          </a:p>
          <a:p>
            <a:pPr marL="265113" indent="-265113"/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Twin refinement:</a:t>
            </a:r>
          </a:p>
          <a:p>
            <a:pPr marL="538163" lvl="1" indent="-273050"/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Only if SFCHECK and PHASER and REFMAC detect twinning</a:t>
            </a:r>
          </a:p>
          <a:p>
            <a:pPr marL="538163" lvl="1" indent="-273050"/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Warns if previous false positives or space group problems are detected</a:t>
            </a:r>
            <a:endParaRPr lang="en-GB" altLang="nl-NL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88" indent="-260350"/>
            <a:endParaRPr lang="en-GB" altLang="nl-NL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1463" lvl="1" indent="0">
              <a:buNone/>
            </a:pPr>
            <a:endParaRPr lang="en-GB" altLang="nl-NL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kstvak 3"/>
          <p:cNvSpPr txBox="1"/>
          <p:nvPr/>
        </p:nvSpPr>
        <p:spPr>
          <a:xfrm>
            <a:off x="7772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117022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68986" y="1052736"/>
            <a:ext cx="11531670" cy="5400600"/>
          </a:xfrm>
        </p:spPr>
        <p:txBody>
          <a:bodyPr>
            <a:noAutofit/>
          </a:bodyPr>
          <a:lstStyle/>
          <a:p>
            <a:pPr marL="265113" indent="-265113"/>
            <a:r>
              <a:rPr lang="en-GB" altLang="nl-NL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Establish high resolution cut-off through paired refinement</a:t>
            </a:r>
          </a:p>
          <a:p>
            <a:pPr marL="538163" lvl="1" indent="-273050"/>
            <a:r>
              <a:rPr lang="en-GB" alt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Can be forced to run</a:t>
            </a:r>
          </a:p>
          <a:p>
            <a:pPr marL="265113" indent="-265113"/>
            <a:endParaRPr lang="en-GB" altLang="nl-NL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65113" indent="-265113"/>
            <a:r>
              <a:rPr lang="en-GB" altLang="nl-NL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Hamilton test:</a:t>
            </a:r>
            <a:endParaRPr lang="en-GB" altLang="nl-N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42925" lvl="1" indent="-271463"/>
            <a:r>
              <a:rPr lang="en-GB" alt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whether R-factor drop comes from better model or adding parameters</a:t>
            </a:r>
          </a:p>
          <a:p>
            <a:pPr marL="542925" lvl="1" indent="-271463"/>
            <a:r>
              <a:rPr lang="en-GB" alt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Refine alternative models and select best one</a:t>
            </a:r>
          </a:p>
          <a:p>
            <a:pPr marL="719138" lvl="2" indent="-179388"/>
            <a:r>
              <a:rPr lang="en-GB" alt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Isotropic, anisotropic, or flat B-factors</a:t>
            </a:r>
          </a:p>
          <a:p>
            <a:pPr marL="719138" lvl="2" indent="-179388"/>
            <a:r>
              <a:rPr lang="en-GB" alt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 TLS group per chains or user-provided model</a:t>
            </a:r>
            <a:r>
              <a:rPr lang="en-GB" alt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542925" lvl="1" indent="-271463"/>
            <a:endParaRPr lang="en-GB" altLang="nl-N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65113" indent="-265113"/>
            <a:r>
              <a:rPr lang="en-GB" altLang="nl-NL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Grid searches:</a:t>
            </a:r>
          </a:p>
          <a:p>
            <a:pPr marL="541338" lvl="1" indent="-269875"/>
            <a:r>
              <a:rPr lang="en-GB" alt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Optimise solvent mask parameters</a:t>
            </a:r>
          </a:p>
          <a:p>
            <a:pPr marL="541338" lvl="1" indent="-269875"/>
            <a:r>
              <a:rPr lang="en-GB" alt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Select weights for geometric and B-factor restraints</a:t>
            </a:r>
          </a:p>
          <a:p>
            <a:pPr marL="541338" lvl="1" indent="-269875"/>
            <a:endParaRPr lang="en-GB" altLang="nl-N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1688" lvl="2" indent="-260350"/>
            <a:endParaRPr lang="en-GB" altLang="nl-NL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1463" lvl="1" indent="0">
              <a:buNone/>
            </a:pPr>
            <a:endParaRPr lang="en-GB" altLang="nl-NL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kstvak 3"/>
          <p:cNvSpPr txBox="1"/>
          <p:nvPr/>
        </p:nvSpPr>
        <p:spPr>
          <a:xfrm>
            <a:off x="7772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Methods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8C74590-9EA6-4F55-932D-2196E1B5C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86"/>
            <a:ext cx="10972800" cy="1143000"/>
          </a:xfrm>
        </p:spPr>
        <p:txBody>
          <a:bodyPr>
            <a:noAutofit/>
          </a:bodyPr>
          <a:lstStyle/>
          <a:p>
            <a:r>
              <a:rPr lang="en-GB" altLang="nl-NL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Features and algorithms</a:t>
            </a:r>
            <a:endParaRPr lang="en-US" sz="4800" b="1" spc="2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EB69E4-6533-4E8E-A6E9-008DABA79A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346" y="2348880"/>
            <a:ext cx="3890654" cy="3871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93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68986" y="1052736"/>
            <a:ext cx="11531670" cy="5400600"/>
          </a:xfrm>
        </p:spPr>
        <p:txBody>
          <a:bodyPr>
            <a:noAutofit/>
          </a:bodyPr>
          <a:lstStyle/>
          <a:p>
            <a:pPr marL="265113" indent="-265113"/>
            <a:r>
              <a:rPr lang="en-GB" altLang="nl-NL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Peptide flips:</a:t>
            </a:r>
          </a:p>
          <a:p>
            <a:pPr marL="539750" lvl="1" indent="-269875"/>
            <a:r>
              <a:rPr lang="en-GB" alt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If a flip improves density fit and Ramachandran plot: accept flip</a:t>
            </a:r>
            <a:endParaRPr lang="en-GB" altLang="nl-NL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42925" lvl="1" indent="-271463"/>
            <a:endParaRPr lang="en-GB" altLang="nl-N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1463" lvl="1" indent="0">
              <a:buNone/>
            </a:pPr>
            <a:endParaRPr lang="en-GB" altLang="nl-NL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kstvak 3"/>
          <p:cNvSpPr txBox="1"/>
          <p:nvPr/>
        </p:nvSpPr>
        <p:spPr>
          <a:xfrm>
            <a:off x="7772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itchFamily="49" charset="0"/>
                <a:ea typeface="+mn-ea"/>
                <a:cs typeface="Consolas" pitchFamily="49" charset="0"/>
              </a:rPr>
              <a:t>Methods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8C74590-9EA6-4F55-932D-2196E1B5C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86"/>
            <a:ext cx="10972800" cy="1143000"/>
          </a:xfrm>
        </p:spPr>
        <p:txBody>
          <a:bodyPr>
            <a:noAutofit/>
          </a:bodyPr>
          <a:lstStyle/>
          <a:p>
            <a:r>
              <a:rPr lang="en-GB" altLang="nl-NL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Features and algorithms</a:t>
            </a:r>
            <a:endParaRPr lang="en-US" sz="4800" b="1" spc="2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  <p:pic>
        <p:nvPicPr>
          <p:cNvPr id="6" name="Picture 6" descr="figure1.bmp">
            <a:extLst>
              <a:ext uri="{FF2B5EF4-FFF2-40B4-BE49-F238E27FC236}">
                <a16:creationId xmlns:a16="http://schemas.microsoft.com/office/drawing/2014/main" id="{899421D6-B730-44C1-B2EC-939D87B65A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391138" y="1013183"/>
            <a:ext cx="3240360" cy="6631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9">
            <a:extLst>
              <a:ext uri="{FF2B5EF4-FFF2-40B4-BE49-F238E27FC236}">
                <a16:creationId xmlns:a16="http://schemas.microsoft.com/office/drawing/2014/main" id="{AC1E521C-C586-4B98-9E26-8E0B0D19CA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80176" y="2710211"/>
            <a:ext cx="3240360" cy="3257624"/>
            <a:chOff x="6588101" y="1240972"/>
            <a:chExt cx="2523241" cy="2514600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86ACAD33-2C1C-4DA3-ABBD-1C74D0D0B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88101" y="1240972"/>
              <a:ext cx="2523241" cy="25146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cxnSp>
          <p:nvCxnSpPr>
            <p:cNvPr id="17" name="Straight Arrow Connector 13">
              <a:extLst>
                <a:ext uri="{FF2B5EF4-FFF2-40B4-BE49-F238E27FC236}">
                  <a16:creationId xmlns:a16="http://schemas.microsoft.com/office/drawing/2014/main" id="{174DC7CD-8971-4200-919E-10F8B098D1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7467600" y="2667000"/>
              <a:ext cx="1295400" cy="76200"/>
            </a:xfrm>
            <a:prstGeom prst="straightConnector1">
              <a:avLst/>
            </a:prstGeom>
            <a:noFill/>
            <a:ln w="25400" algn="ctr">
              <a:solidFill>
                <a:srgbClr val="2A2776"/>
              </a:solidFill>
              <a:round/>
              <a:headEnd type="none" w="sm" len="sm"/>
              <a:tailEnd type="arrow" w="med" len="med"/>
            </a:ln>
          </p:spPr>
        </p:cxnSp>
        <p:cxnSp>
          <p:nvCxnSpPr>
            <p:cNvPr id="18" name="Straight Arrow Connector 16">
              <a:extLst>
                <a:ext uri="{FF2B5EF4-FFF2-40B4-BE49-F238E27FC236}">
                  <a16:creationId xmlns:a16="http://schemas.microsoft.com/office/drawing/2014/main" id="{EF81F417-277C-499B-9744-F3B85EE737C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6629400" y="1676400"/>
              <a:ext cx="762000" cy="457200"/>
            </a:xfrm>
            <a:prstGeom prst="straightConnector1">
              <a:avLst/>
            </a:prstGeom>
            <a:noFill/>
            <a:ln w="25400" algn="ctr">
              <a:solidFill>
                <a:srgbClr val="2A2776"/>
              </a:solidFill>
              <a:round/>
              <a:headEnd type="none" w="sm" len="sm"/>
              <a:tailEnd type="arrow" w="med" len="med"/>
            </a:ln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A37C70-1DF4-4182-83B3-60AE37581E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6705600" y="2362200"/>
              <a:ext cx="685800" cy="533400"/>
            </a:xfrm>
            <a:prstGeom prst="line">
              <a:avLst/>
            </a:prstGeom>
            <a:noFill/>
            <a:ln w="25400" algn="ctr">
              <a:solidFill>
                <a:srgbClr val="2A2776"/>
              </a:solidFill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794741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68986" y="1052736"/>
            <a:ext cx="11531670" cy="5400600"/>
          </a:xfrm>
        </p:spPr>
        <p:txBody>
          <a:bodyPr>
            <a:noAutofit/>
          </a:bodyPr>
          <a:lstStyle/>
          <a:p>
            <a:pPr marL="265113" indent="-265113"/>
            <a:r>
              <a:rPr lang="en-GB" altLang="nl-NL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Side chain (re)building:</a:t>
            </a:r>
          </a:p>
          <a:p>
            <a:pPr marL="539750" lvl="1" indent="-269875"/>
            <a:r>
              <a:rPr lang="en-GB" alt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If side-chain missing: add sidechains</a:t>
            </a:r>
          </a:p>
          <a:p>
            <a:pPr marL="539750" lvl="1" indent="-269875"/>
            <a:r>
              <a:rPr lang="en-GB" alt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If a </a:t>
            </a:r>
            <a:r>
              <a:rPr lang="en-GB" altLang="nl-NL" sz="28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rotameric</a:t>
            </a:r>
            <a:r>
              <a:rPr lang="en-GB" alt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conformation improves density fit: keep new conformation</a:t>
            </a:r>
          </a:p>
          <a:p>
            <a:pPr marL="539750" lvl="1" indent="-269875"/>
            <a:r>
              <a:rPr lang="en-GB" alt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If flipping His/</a:t>
            </a:r>
            <a:r>
              <a:rPr lang="en-GB" altLang="nl-NL" sz="28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Asn</a:t>
            </a:r>
            <a:r>
              <a:rPr lang="en-GB" alt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/</a:t>
            </a:r>
            <a:r>
              <a:rPr lang="en-GB" altLang="nl-NL" sz="28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Gln</a:t>
            </a:r>
            <a:r>
              <a:rPr lang="en-GB" alt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side chain improves H-bonding: flip</a:t>
            </a:r>
            <a:endParaRPr lang="en-GB" altLang="nl-NL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42925" lvl="1" indent="-271463"/>
            <a:endParaRPr lang="en-GB" altLang="nl-N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1463" lvl="1" indent="0">
              <a:buNone/>
            </a:pPr>
            <a:endParaRPr lang="en-GB" altLang="nl-NL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kstvak 3"/>
          <p:cNvSpPr txBox="1"/>
          <p:nvPr/>
        </p:nvSpPr>
        <p:spPr>
          <a:xfrm>
            <a:off x="7772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itchFamily="49" charset="0"/>
                <a:ea typeface="+mn-ea"/>
                <a:cs typeface="Consolas" pitchFamily="49" charset="0"/>
              </a:rPr>
              <a:t>Methods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8C74590-9EA6-4F55-932D-2196E1B5C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86"/>
            <a:ext cx="10972800" cy="1143000"/>
          </a:xfrm>
        </p:spPr>
        <p:txBody>
          <a:bodyPr>
            <a:noAutofit/>
          </a:bodyPr>
          <a:lstStyle/>
          <a:p>
            <a:r>
              <a:rPr lang="en-GB" altLang="nl-NL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Features and algorithms</a:t>
            </a:r>
            <a:endParaRPr lang="en-US" sz="4800" b="1" spc="2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  <p:pic>
        <p:nvPicPr>
          <p:cNvPr id="11" name="Picture 5" descr="figure2.bmp">
            <a:extLst>
              <a:ext uri="{FF2B5EF4-FFF2-40B4-BE49-F238E27FC236}">
                <a16:creationId xmlns:a16="http://schemas.microsoft.com/office/drawing/2014/main" id="{BEBA3767-4898-4C77-A95E-98CDC76E1F1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9161"/>
          <a:stretch>
            <a:fillRect/>
          </a:stretch>
        </p:blipFill>
        <p:spPr bwMode="auto">
          <a:xfrm rot="16200000">
            <a:off x="4431770" y="1413259"/>
            <a:ext cx="3606101" cy="7272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2855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68986" y="1052736"/>
            <a:ext cx="11531670" cy="5400600"/>
          </a:xfrm>
        </p:spPr>
        <p:txBody>
          <a:bodyPr>
            <a:noAutofit/>
          </a:bodyPr>
          <a:lstStyle/>
          <a:p>
            <a:pPr marL="265113" indent="-265113"/>
            <a:r>
              <a:rPr lang="en-GB" altLang="nl-NL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Validation:</a:t>
            </a:r>
          </a:p>
          <a:p>
            <a:pPr marL="539750" lvl="1" indent="-269875"/>
            <a:r>
              <a:rPr lang="en-GB" alt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Geometry: packing, rotamers, Ramachandran plot, H-bonds, bumps</a:t>
            </a:r>
          </a:p>
          <a:p>
            <a:pPr marL="539750" lvl="1" indent="-269875"/>
            <a:r>
              <a:rPr lang="en-GB" alt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Density fit: per-residue RSR, RSCC, </a:t>
            </a:r>
            <a:r>
              <a:rPr lang="en-GB" altLang="nl-NL" sz="28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EDIAm</a:t>
            </a:r>
            <a:r>
              <a:rPr lang="en-GB" alt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and OPIA</a:t>
            </a:r>
          </a:p>
          <a:p>
            <a:pPr marL="539750" lvl="1" indent="-269875"/>
            <a:r>
              <a:rPr lang="en-GB" alt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Ligands: compare scores for density fit, interactions and Heat-of</a:t>
            </a:r>
            <a:r>
              <a:rPr lang="en-US" altLang="nl-NL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-Formation</a:t>
            </a:r>
            <a:endParaRPr lang="en-GB" altLang="nl-N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1463" lvl="1" indent="0">
              <a:buNone/>
            </a:pPr>
            <a:endParaRPr lang="en-GB" altLang="nl-NL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kstvak 3"/>
          <p:cNvSpPr txBox="1"/>
          <p:nvPr/>
        </p:nvSpPr>
        <p:spPr>
          <a:xfrm>
            <a:off x="7772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itchFamily="49" charset="0"/>
                <a:ea typeface="+mn-ea"/>
                <a:cs typeface="Consolas" pitchFamily="49" charset="0"/>
              </a:rPr>
              <a:t>Methods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8C74590-9EA6-4F55-932D-2196E1B5C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86"/>
            <a:ext cx="10972800" cy="1143000"/>
          </a:xfrm>
        </p:spPr>
        <p:txBody>
          <a:bodyPr>
            <a:noAutofit/>
          </a:bodyPr>
          <a:lstStyle/>
          <a:p>
            <a:r>
              <a:rPr lang="en-GB" altLang="nl-NL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Features and algorithms</a:t>
            </a:r>
            <a:endParaRPr lang="en-US" sz="4800" b="1" spc="2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DBBB48-75FE-4121-A952-CDAE243BA5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352" y="3339692"/>
            <a:ext cx="4136285" cy="3202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9DB3FE-A994-4CC9-BAE4-B115E0B65F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2365" y="3339692"/>
            <a:ext cx="4136285" cy="320228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CCC826-392C-4829-ADF6-499D1FBB5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355890"/>
              </p:ext>
            </p:extLst>
          </p:nvPr>
        </p:nvGraphicFramePr>
        <p:xfrm>
          <a:off x="4637742" y="3645434"/>
          <a:ext cx="2916517" cy="25908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16317">
                  <a:extLst>
                    <a:ext uri="{9D8B030D-6E8A-4147-A177-3AD203B41FA5}">
                      <a16:colId xmlns:a16="http://schemas.microsoft.com/office/drawing/2014/main" val="706469741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382702115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1539973065"/>
                    </a:ext>
                  </a:extLst>
                </a:gridCol>
              </a:tblGrid>
              <a:tr h="383449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PDB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REDO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512575"/>
                  </a:ext>
                </a:extLst>
              </a:tr>
              <a:tr h="383449">
                <a:tc>
                  <a:txBody>
                    <a:bodyPr/>
                    <a:lstStyle/>
                    <a:p>
                      <a:r>
                        <a:rPr lang="en-GB" sz="2000" dirty="0"/>
                        <a:t>RSCC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0.91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0.96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196185"/>
                  </a:ext>
                </a:extLst>
              </a:tr>
              <a:tr h="383449">
                <a:tc>
                  <a:txBody>
                    <a:bodyPr/>
                    <a:lstStyle/>
                    <a:p>
                      <a:r>
                        <a:rPr lang="en-GB" sz="2000" dirty="0"/>
                        <a:t>Bumps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214510"/>
                  </a:ext>
                </a:extLst>
              </a:tr>
              <a:tr h="383449">
                <a:tc>
                  <a:txBody>
                    <a:bodyPr/>
                    <a:lstStyle/>
                    <a:p>
                      <a:r>
                        <a:rPr lang="en-GB" sz="2000" dirty="0"/>
                        <a:t>H-bonds (kJ/mol)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-70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-95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10630"/>
                  </a:ext>
                </a:extLst>
              </a:tr>
              <a:tr h="3834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nl-NL" sz="2000" dirty="0" err="1"/>
                        <a:t>HoF</a:t>
                      </a:r>
                      <a:endParaRPr lang="en-GB" altLang="nl-NL" sz="9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nl-NL" sz="2000" dirty="0"/>
                        <a:t>(kJ/mol)</a:t>
                      </a:r>
                      <a:endParaRPr lang="en-US" altLang="nl-NL" sz="2000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11817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322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625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446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69820" y="1064644"/>
            <a:ext cx="8145114" cy="5640956"/>
          </a:xfrm>
        </p:spPr>
        <p:txBody>
          <a:bodyPr>
            <a:normAutofit/>
          </a:bodyPr>
          <a:lstStyle/>
          <a:p>
            <a:pPr marL="228600" indent="-269875"/>
            <a:r>
              <a:rPr lang="en-GB" altLang="nl-NL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Metal site treatment</a:t>
            </a:r>
          </a:p>
          <a:p>
            <a:pPr marL="625475" lvl="1" indent="-266700"/>
            <a:r>
              <a:rPr lang="en-GB" alt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GB" altLang="nl-NL" sz="2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en-GB" alt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Mg</a:t>
            </a:r>
            <a:r>
              <a:rPr lang="en-GB" altLang="nl-NL" sz="2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2+</a:t>
            </a:r>
            <a:r>
              <a:rPr lang="en-GB" alt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K</a:t>
            </a:r>
            <a:r>
              <a:rPr lang="en-GB" altLang="nl-NL" sz="2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en-GB" alt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Ca</a:t>
            </a:r>
            <a:r>
              <a:rPr lang="en-GB" altLang="nl-NL" sz="2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2+</a:t>
            </a:r>
            <a:r>
              <a:rPr lang="en-GB" alt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sites</a:t>
            </a:r>
          </a:p>
          <a:p>
            <a:pPr marL="898525" lvl="2" indent="-273050"/>
            <a:r>
              <a:rPr lang="en-GB" altLang="nl-NL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Asn</a:t>
            </a:r>
            <a:r>
              <a:rPr lang="en-GB" alt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GB" altLang="nl-NL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Gln</a:t>
            </a:r>
            <a:r>
              <a:rPr lang="en-GB" alt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flips</a:t>
            </a:r>
          </a:p>
          <a:p>
            <a:pPr marL="625475" lvl="1" indent="-266700"/>
            <a:r>
              <a:rPr lang="en-GB" alt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Octahedral Na and Mg sites (experimental)</a:t>
            </a:r>
          </a:p>
          <a:p>
            <a:pPr marL="898525" lvl="2" indent="-273050"/>
            <a:r>
              <a:rPr lang="en-GB" alt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Octahedral angle restraints, no distance restraints</a:t>
            </a:r>
          </a:p>
          <a:p>
            <a:pPr marL="898525" lvl="2" indent="-273050"/>
            <a:r>
              <a:rPr lang="en-GB" alt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Try to </a:t>
            </a:r>
            <a:r>
              <a:rPr lang="en-GB" altLang="nl-NL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unbias</a:t>
            </a:r>
            <a:r>
              <a:rPr lang="en-GB" alt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coordination distances to allow atom identification</a:t>
            </a:r>
          </a:p>
          <a:p>
            <a:pPr marL="628650" lvl="1" indent="-269875"/>
            <a:r>
              <a:rPr lang="en-GB" alt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Tetrahedral, structural zinc sites</a:t>
            </a:r>
          </a:p>
          <a:p>
            <a:pPr marL="898525" lvl="2" indent="-273050"/>
            <a:r>
              <a:rPr lang="en-GB" alt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Break SS-bonds, His flips, Distance and angle restraints</a:t>
            </a:r>
          </a:p>
          <a:p>
            <a:pPr marL="628650" lvl="1" indent="-269875"/>
            <a:endParaRPr lang="en-GB" altLang="nl-NL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8650" lvl="1" indent="-269875"/>
            <a:endParaRPr lang="en-GB" altLang="nl-N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kstvak 3"/>
          <p:cNvSpPr txBox="1"/>
          <p:nvPr/>
        </p:nvSpPr>
        <p:spPr>
          <a:xfrm>
            <a:off x="7772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Methods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832BB0-6284-4044-B620-E5DBE8975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1073772"/>
            <a:ext cx="2757528" cy="2757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FF84FB7-D6E9-42A2-8369-C882E2545E14}"/>
              </a:ext>
            </a:extLst>
          </p:cNvPr>
          <p:cNvGrpSpPr/>
          <p:nvPr/>
        </p:nvGrpSpPr>
        <p:grpSpPr>
          <a:xfrm>
            <a:off x="8877300" y="4079124"/>
            <a:ext cx="2757528" cy="2589934"/>
            <a:chOff x="8757200" y="4007418"/>
            <a:chExt cx="2757528" cy="258993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C422232-FBEE-45DC-A1B7-8D2A48636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05" t="7405" r="9183" b="9183"/>
            <a:stretch/>
          </p:blipFill>
          <p:spPr>
            <a:xfrm>
              <a:off x="8757200" y="4007418"/>
              <a:ext cx="2757528" cy="25899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3" name="Left-Right Arrow 17">
              <a:extLst>
                <a:ext uri="{FF2B5EF4-FFF2-40B4-BE49-F238E27FC236}">
                  <a16:creationId xmlns:a16="http://schemas.microsoft.com/office/drawing/2014/main" id="{0B340D01-BF30-4CEA-9007-1ACB81254696}"/>
                </a:ext>
              </a:extLst>
            </p:cNvPr>
            <p:cNvSpPr/>
            <p:nvPr/>
          </p:nvSpPr>
          <p:spPr>
            <a:xfrm rot="18960455" flipV="1">
              <a:off x="9969770" y="4806480"/>
              <a:ext cx="673262" cy="143323"/>
            </a:xfrm>
            <a:prstGeom prst="leftRightArrow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Block Arc 23">
              <a:extLst>
                <a:ext uri="{FF2B5EF4-FFF2-40B4-BE49-F238E27FC236}">
                  <a16:creationId xmlns:a16="http://schemas.microsoft.com/office/drawing/2014/main" id="{3F911443-4964-4583-9B23-06D36790AE6F}"/>
                </a:ext>
              </a:extLst>
            </p:cNvPr>
            <p:cNvSpPr/>
            <p:nvPr/>
          </p:nvSpPr>
          <p:spPr>
            <a:xfrm rot="15781434">
              <a:off x="9549193" y="5248840"/>
              <a:ext cx="438262" cy="366853"/>
            </a:xfrm>
            <a:prstGeom prst="blockArc">
              <a:avLst>
                <a:gd name="adj1" fmla="val 11698347"/>
                <a:gd name="adj2" fmla="val 0"/>
                <a:gd name="adj3" fmla="val 25000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DBC7623-4CDC-416C-BE5F-C708DBF77450}"/>
                </a:ext>
              </a:extLst>
            </p:cNvPr>
            <p:cNvGrpSpPr/>
            <p:nvPr/>
          </p:nvGrpSpPr>
          <p:grpSpPr>
            <a:xfrm>
              <a:off x="9620624" y="5831994"/>
              <a:ext cx="948144" cy="359738"/>
              <a:chOff x="6555440" y="3807344"/>
              <a:chExt cx="1040896" cy="413744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DB6CCBD-E1B1-4773-AF3F-3694E7AE0635}"/>
                  </a:ext>
                </a:extLst>
              </p:cNvPr>
              <p:cNvCxnSpPr/>
              <p:nvPr/>
            </p:nvCxnSpPr>
            <p:spPr>
              <a:xfrm>
                <a:off x="6555440" y="4005064"/>
                <a:ext cx="104089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&quot;No&quot; Symbol 21">
                <a:extLst>
                  <a:ext uri="{FF2B5EF4-FFF2-40B4-BE49-F238E27FC236}">
                    <a16:creationId xmlns:a16="http://schemas.microsoft.com/office/drawing/2014/main" id="{8E96FAF2-4A6D-491C-BC0E-CC7313750247}"/>
                  </a:ext>
                </a:extLst>
              </p:cNvPr>
              <p:cNvSpPr/>
              <p:nvPr/>
            </p:nvSpPr>
            <p:spPr>
              <a:xfrm>
                <a:off x="6882039" y="3807344"/>
                <a:ext cx="426265" cy="413744"/>
              </a:xfrm>
              <a:prstGeom prst="noSmoking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" name="Titel 1">
            <a:extLst>
              <a:ext uri="{FF2B5EF4-FFF2-40B4-BE49-F238E27FC236}">
                <a16:creationId xmlns:a16="http://schemas.microsoft.com/office/drawing/2014/main" id="{FE403F23-265E-4306-B3BA-EDF521FC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86"/>
            <a:ext cx="10972800" cy="1143000"/>
          </a:xfrm>
        </p:spPr>
        <p:txBody>
          <a:bodyPr>
            <a:noAutofit/>
          </a:bodyPr>
          <a:lstStyle/>
          <a:p>
            <a:r>
              <a:rPr lang="en-GB" altLang="nl-NL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Features and algorithms</a:t>
            </a:r>
            <a:endParaRPr lang="en-US" sz="4800" b="1" spc="2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  <p:pic>
        <p:nvPicPr>
          <p:cNvPr id="1026" name="Picture 2" descr="https://lh3.googleusercontent.com/QRjMz-UlkG0WijN-g2yMvA3zjEamLexQXie46tUwbFvaUadOG2k-OSsICNfdGR2ZM0t9gfx7OmLEvms4-6DLPB63jQI-JTviwQvrZTC_saHMliz_j8Xm1sxrXRmZGaRljGWReLLM">
            <a:extLst>
              <a:ext uri="{FF2B5EF4-FFF2-40B4-BE49-F238E27FC236}">
                <a16:creationId xmlns:a16="http://schemas.microsoft.com/office/drawing/2014/main" id="{6B5AEDC1-1DF3-43E1-B804-A414F625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342" y="1128102"/>
            <a:ext cx="3606404" cy="360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7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3"/>
          <p:cNvSpPr txBox="1"/>
          <p:nvPr/>
        </p:nvSpPr>
        <p:spPr>
          <a:xfrm>
            <a:off x="7772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Theory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839416" y="6347"/>
            <a:ext cx="10513168" cy="1143000"/>
          </a:xfrm>
        </p:spPr>
        <p:txBody>
          <a:bodyPr>
            <a:noAutofit/>
          </a:bodyPr>
          <a:lstStyle/>
          <a:p>
            <a:r>
              <a:rPr 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Added value of Zinc restraints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2495600" y="1196752"/>
            <a:ext cx="7632848" cy="5479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405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69819" y="1064644"/>
            <a:ext cx="9532111" cy="5400600"/>
          </a:xfrm>
        </p:spPr>
        <p:txBody>
          <a:bodyPr>
            <a:normAutofit/>
          </a:bodyPr>
          <a:lstStyle/>
          <a:p>
            <a:pPr marL="358775" indent="-358775"/>
            <a:r>
              <a:rPr lang="en-GB" altLang="nl-NL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Carbohydrate handling:</a:t>
            </a:r>
          </a:p>
          <a:p>
            <a:pPr marL="628650" lvl="1" indent="-269875"/>
            <a:r>
              <a:rPr lang="en-GB" alt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Rename residues to match expected type</a:t>
            </a:r>
          </a:p>
          <a:p>
            <a:pPr marL="628650" lvl="1" indent="-269875"/>
            <a:r>
              <a:rPr lang="en-GB" alt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and annotate glycosidic linkages</a:t>
            </a:r>
          </a:p>
          <a:p>
            <a:pPr marL="628650" lvl="1" indent="-269875"/>
            <a:r>
              <a:rPr lang="en-GB" alt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Delete superfluous oxygens</a:t>
            </a:r>
          </a:p>
          <a:p>
            <a:pPr marL="628650" lvl="1" indent="-269875"/>
            <a:endParaRPr lang="en-GB" altLang="nl-NL" sz="1800" dirty="0"/>
          </a:p>
          <a:p>
            <a:pPr marL="628650" lvl="1" indent="-269875"/>
            <a:endParaRPr lang="en-GB" altLang="nl-N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kstvak 3"/>
          <p:cNvSpPr txBox="1"/>
          <p:nvPr/>
        </p:nvSpPr>
        <p:spPr>
          <a:xfrm>
            <a:off x="7772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itchFamily="49" charset="0"/>
                <a:ea typeface="+mn-ea"/>
                <a:cs typeface="Consolas" pitchFamily="49" charset="0"/>
              </a:rPr>
              <a:t>Methods</a:t>
            </a:r>
          </a:p>
        </p:txBody>
      </p:sp>
      <p:pic>
        <p:nvPicPr>
          <p:cNvPr id="28" name="Afbeelding 4" descr="figure4.PNG">
            <a:extLst>
              <a:ext uri="{FF2B5EF4-FFF2-40B4-BE49-F238E27FC236}">
                <a16:creationId xmlns:a16="http://schemas.microsoft.com/office/drawing/2014/main" id="{A39644FA-BBCF-4C75-BE0D-BBE731B2E3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3247797"/>
            <a:ext cx="8640960" cy="3637646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30" name="Titel 1">
            <a:extLst>
              <a:ext uri="{FF2B5EF4-FFF2-40B4-BE49-F238E27FC236}">
                <a16:creationId xmlns:a16="http://schemas.microsoft.com/office/drawing/2014/main" id="{FE403F23-265E-4306-B3BA-EDF521FC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86"/>
            <a:ext cx="10972800" cy="1143000"/>
          </a:xfrm>
        </p:spPr>
        <p:txBody>
          <a:bodyPr>
            <a:noAutofit/>
          </a:bodyPr>
          <a:lstStyle/>
          <a:p>
            <a:r>
              <a:rPr lang="en-GB" altLang="nl-NL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Features and algorithms</a:t>
            </a:r>
            <a:endParaRPr lang="en-US" sz="4800" b="1" spc="2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75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</p:spPr>
        <p:txBody>
          <a:bodyPr>
            <a:noAutofit/>
          </a:bodyPr>
          <a:lstStyle/>
          <a:p>
            <a:r>
              <a:rPr lang="en-US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my model as good as it can be?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17253" y="1456186"/>
            <a:ext cx="8263767" cy="5069159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validation when making the model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Check model vs. data and vs. prior knowledge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Focus on outliers (fix or explain them)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Know the things that can go wrong</a:t>
            </a:r>
          </a:p>
          <a:p>
            <a:pPr lvl="1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Optimise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model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Focus on what can be improved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Choose best refinement parameters and restraints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Rebuild parts of the model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PDB-REDO automates this</a:t>
            </a:r>
          </a:p>
          <a:p>
            <a:endParaRPr lang="en-US" dirty="0">
              <a:solidFill>
                <a:schemeClr val="bg1"/>
              </a:solidFill>
              <a:latin typeface="Consolas" pitchFamily="49" charset="0"/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0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2550372-B4FB-4CE8-AEFD-49136ECCCF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946" y="1052736"/>
            <a:ext cx="5473382" cy="56920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F67D3F-33D1-4C49-92E3-54915EE09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098" y="-15722"/>
            <a:ext cx="5852171" cy="35405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A4D638-3101-4C30-9802-BEEF94A719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3284984"/>
            <a:ext cx="5852171" cy="354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8E8820-6FA4-40D6-9DBE-F2D8DCD9F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44624"/>
            <a:ext cx="5852171" cy="3540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40BDF5-A184-495B-8941-3086AE791B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3299732"/>
            <a:ext cx="5852171" cy="3540565"/>
          </a:xfrm>
          <a:prstGeom prst="rect">
            <a:avLst/>
          </a:prstGeom>
        </p:spPr>
      </p:pic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69819" y="1064644"/>
            <a:ext cx="6562285" cy="54006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GB" altLang="nl-NL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Courier New" pitchFamily="49" charset="0"/>
              </a:rPr>
              <a:t>Carbivore</a:t>
            </a:r>
            <a:r>
              <a:rPr lang="en-GB" altLang="nl-NL" sz="3200" dirty="0">
                <a:solidFill>
                  <a:schemeClr val="tx1">
                    <a:lumMod val="75000"/>
                    <a:lumOff val="25000"/>
                  </a:schemeClr>
                </a:solidFill>
                <a:cs typeface="Courier New" pitchFamily="49" charset="0"/>
              </a:rPr>
              <a:t> and </a:t>
            </a:r>
            <a:r>
              <a:rPr lang="en-GB" altLang="nl-NL" sz="3200" i="1" dirty="0">
                <a:solidFill>
                  <a:schemeClr val="tx1">
                    <a:lumMod val="75000"/>
                    <a:lumOff val="25000"/>
                  </a:schemeClr>
                </a:solidFill>
                <a:cs typeface="Courier New" pitchFamily="49" charset="0"/>
              </a:rPr>
              <a:t>COOT</a:t>
            </a:r>
            <a:r>
              <a:rPr lang="en-GB" altLang="nl-NL" sz="3200" dirty="0">
                <a:solidFill>
                  <a:schemeClr val="tx1">
                    <a:lumMod val="75000"/>
                    <a:lumOff val="25000"/>
                  </a:schemeClr>
                </a:solidFill>
                <a:cs typeface="Courier New" pitchFamily="49" charset="0"/>
              </a:rPr>
              <a:t> N-glycan building</a:t>
            </a:r>
            <a:endParaRPr lang="en-GB" altLang="nl-NL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1950" indent="-361950">
              <a:buFont typeface="+mj-lt"/>
              <a:buAutoNum type="arabicPeriod"/>
              <a:defRPr/>
            </a:pP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Rebuild glycan trees with poor geometry</a:t>
            </a:r>
          </a:p>
          <a:p>
            <a:pPr marL="625475" lvl="1" indent="-266700">
              <a:defRPr/>
            </a:pP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Either biologically wrong sugars or residues marked by Privateer</a:t>
            </a:r>
          </a:p>
          <a:p>
            <a:pPr marL="361950" indent="-361950">
              <a:buFont typeface="+mj-lt"/>
              <a:buAutoNum type="arabicPeriod"/>
              <a:defRPr/>
            </a:pP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Extend existing trees</a:t>
            </a:r>
          </a:p>
          <a:p>
            <a:pPr marL="762000" lvl="1" indent="-361950">
              <a:defRPr/>
            </a:pP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Delete waters that are in the way</a:t>
            </a:r>
          </a:p>
          <a:p>
            <a:pPr marL="361950" indent="-361950">
              <a:buFont typeface="+mj-lt"/>
              <a:buAutoNum type="arabicPeriod"/>
              <a:defRPr/>
            </a:pP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Build trees from scratch</a:t>
            </a:r>
          </a:p>
          <a:p>
            <a:pPr marL="631825" lvl="1" indent="-269875">
              <a:defRPr/>
            </a:pP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Detect possible glycosylation sites from sequence (N-x-[TS])</a:t>
            </a:r>
          </a:p>
          <a:p>
            <a:pPr marL="358775" indent="-358775">
              <a:buFont typeface="+mj-lt"/>
              <a:buAutoNum type="arabicPeriod"/>
              <a:defRPr/>
            </a:pP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Validate on density and geometry</a:t>
            </a:r>
          </a:p>
          <a:p>
            <a:pPr marL="628650" lvl="1" indent="-269875"/>
            <a:endParaRPr lang="en-GB" altLang="nl-NL" sz="1800" dirty="0"/>
          </a:p>
          <a:p>
            <a:pPr marL="628650" lvl="1" indent="-269875"/>
            <a:endParaRPr lang="en-GB" altLang="nl-N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kstvak 3"/>
          <p:cNvSpPr txBox="1"/>
          <p:nvPr/>
        </p:nvSpPr>
        <p:spPr>
          <a:xfrm>
            <a:off x="7772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itchFamily="49" charset="0"/>
                <a:ea typeface="+mn-ea"/>
                <a:cs typeface="Consolas" pitchFamily="49" charset="0"/>
              </a:rPr>
              <a:t>Methods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FE403F23-265E-4306-B3BA-EDF521FC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86"/>
            <a:ext cx="10972800" cy="1143000"/>
          </a:xfrm>
        </p:spPr>
        <p:txBody>
          <a:bodyPr>
            <a:noAutofit/>
          </a:bodyPr>
          <a:lstStyle/>
          <a:p>
            <a:r>
              <a:rPr lang="en-GB" altLang="nl-NL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Features and algorithms</a:t>
            </a:r>
            <a:endParaRPr lang="en-US" sz="4800" b="1" spc="2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6E70B-83D9-4BD7-BB60-80CCE69131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6960096" y="548680"/>
            <a:ext cx="5852171" cy="3072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D9E535-121A-4402-BBEB-B2AAEAE364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6100" y="3647983"/>
            <a:ext cx="5852171" cy="306917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26AEE361-B539-44AE-A883-6354A07304AC}"/>
              </a:ext>
            </a:extLst>
          </p:cNvPr>
          <p:cNvSpPr/>
          <p:nvPr/>
        </p:nvSpPr>
        <p:spPr>
          <a:xfrm rot="5400000">
            <a:off x="9306049" y="3387303"/>
            <a:ext cx="634454" cy="4298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67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4168BF-2187-437A-8160-D7A3918EE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592" y="3653715"/>
            <a:ext cx="4619789" cy="30230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A0D40DA-C87E-480D-9887-4E9A424C7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216" y="793853"/>
            <a:ext cx="2887323" cy="4726907"/>
          </a:xfrm>
          <a:prstGeom prst="rect">
            <a:avLst/>
          </a:prstGeom>
        </p:spPr>
      </p:pic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89223" y="1235395"/>
            <a:ext cx="8696641" cy="5256584"/>
          </a:xfrm>
        </p:spPr>
        <p:txBody>
          <a:bodyPr>
            <a:normAutofit fontScale="92500" lnSpcReduction="10000"/>
          </a:bodyPr>
          <a:lstStyle/>
          <a:p>
            <a:pPr marL="358775" indent="-358775"/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Homology: extra knowledge for model improvement</a:t>
            </a:r>
          </a:p>
          <a:p>
            <a:pPr marL="720725" lvl="1" indent="-360363"/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Average PDB entry has &gt; 10 homologs</a:t>
            </a:r>
          </a:p>
          <a:p>
            <a:pPr marL="357188" indent="-357188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Combine knowledge from all homologs </a:t>
            </a:r>
          </a:p>
          <a:p>
            <a:pPr marL="720725" lvl="1" indent="-360363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Alternative to using single ‘reference structure’</a:t>
            </a:r>
          </a:p>
          <a:p>
            <a:pPr marL="720725" lvl="1" indent="-360363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Highlights true structural differences in models</a:t>
            </a:r>
          </a:p>
          <a:p>
            <a:pPr marL="1120775" lvl="2" indent="-360363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Important for drug development</a:t>
            </a:r>
          </a:p>
          <a:p>
            <a:pPr marL="357188" indent="-357188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Hydrogen bond restraints in refinement</a:t>
            </a:r>
          </a:p>
          <a:p>
            <a:pPr marL="720725" lvl="1" indent="-360363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Many restraints that can be filtered reliably</a:t>
            </a:r>
          </a:p>
          <a:p>
            <a:pPr marL="720725" lvl="1" indent="-360363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local structural variability for weighting</a:t>
            </a:r>
          </a:p>
          <a:p>
            <a:pPr marL="358775" indent="-358775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Homology-based loop fitting</a:t>
            </a:r>
          </a:p>
          <a:p>
            <a:pPr marL="720725" lvl="1" indent="-360363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Protein-specific structure templates</a:t>
            </a:r>
          </a:p>
        </p:txBody>
      </p:sp>
      <p:sp>
        <p:nvSpPr>
          <p:cNvPr id="5" name="Tekstvak 3"/>
          <p:cNvSpPr txBox="1"/>
          <p:nvPr/>
        </p:nvSpPr>
        <p:spPr>
          <a:xfrm>
            <a:off x="8331200" y="152400"/>
            <a:ext cx="2946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itchFamily="49" charset="0"/>
                <a:ea typeface="+mn-ea"/>
                <a:cs typeface="Consolas" pitchFamily="49" charset="0"/>
              </a:rPr>
              <a:t>Theory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60320" y="0"/>
            <a:ext cx="10972800" cy="1143000"/>
          </a:xfrm>
        </p:spPr>
        <p:txBody>
          <a:bodyPr>
            <a:noAutofit/>
          </a:bodyPr>
          <a:lstStyle/>
          <a:p>
            <a:r>
              <a:rPr 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Homology in PDB-REDO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6441" y="908907"/>
            <a:ext cx="1858450" cy="1888716"/>
          </a:xfrm>
          <a:prstGeom prst="rect">
            <a:avLst/>
          </a:prstGeom>
          <a:ln w="635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113" y="3157307"/>
            <a:ext cx="1084284" cy="11019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5235" y="3157307"/>
            <a:ext cx="1084284" cy="110194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658" y="3145639"/>
            <a:ext cx="1084284" cy="11019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062" y="4259249"/>
            <a:ext cx="1084284" cy="110194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032" y="4221864"/>
            <a:ext cx="1084284" cy="110194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5485" y="4270917"/>
            <a:ext cx="1084284" cy="11019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374" y="5373180"/>
            <a:ext cx="1084284" cy="11019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327" y="5372859"/>
            <a:ext cx="1084284" cy="110194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2288" y="5372859"/>
            <a:ext cx="1084284" cy="110194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031" y="5390037"/>
            <a:ext cx="1084284" cy="1101942"/>
          </a:xfrm>
          <a:prstGeom prst="rect">
            <a:avLst/>
          </a:prstGeom>
        </p:spPr>
      </p:pic>
      <p:cxnSp>
        <p:nvCxnSpPr>
          <p:cNvPr id="62" name="Straight Arrow Connector 61"/>
          <p:cNvCxnSpPr/>
          <p:nvPr/>
        </p:nvCxnSpPr>
        <p:spPr>
          <a:xfrm flipH="1" flipV="1">
            <a:off x="10667811" y="1772816"/>
            <a:ext cx="389990" cy="41956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10667811" y="1772817"/>
            <a:ext cx="449817" cy="30000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 flipV="1">
            <a:off x="10667811" y="1844824"/>
            <a:ext cx="389989" cy="18517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9978661" y="1844824"/>
            <a:ext cx="687925" cy="18634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8917174" y="1772817"/>
            <a:ext cx="1750637" cy="30000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</p:cNvCxnSpPr>
          <p:nvPr/>
        </p:nvCxnSpPr>
        <p:spPr>
          <a:xfrm flipV="1">
            <a:off x="8823294" y="1844824"/>
            <a:ext cx="1844517" cy="18088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7821516" y="1844824"/>
            <a:ext cx="2845070" cy="40790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7744" y="4259249"/>
            <a:ext cx="1084284" cy="1101942"/>
          </a:xfrm>
          <a:prstGeom prst="rect">
            <a:avLst/>
          </a:prstGeom>
        </p:spPr>
      </p:pic>
      <p:cxnSp>
        <p:nvCxnSpPr>
          <p:cNvPr id="80" name="Straight Arrow Connector 79"/>
          <p:cNvCxnSpPr/>
          <p:nvPr/>
        </p:nvCxnSpPr>
        <p:spPr>
          <a:xfrm flipV="1">
            <a:off x="7840204" y="1816373"/>
            <a:ext cx="2846295" cy="2977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48E8801F-7B0F-4983-A221-6665F3D72C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009" y="5390037"/>
            <a:ext cx="2846295" cy="1346820"/>
          </a:xfrm>
          <a:prstGeom prst="rect">
            <a:avLst/>
          </a:prstGeom>
        </p:spPr>
      </p:pic>
      <p:cxnSp>
        <p:nvCxnSpPr>
          <p:cNvPr id="63" name="Straight Arrow Connector 62"/>
          <p:cNvCxnSpPr/>
          <p:nvPr/>
        </p:nvCxnSpPr>
        <p:spPr>
          <a:xfrm flipV="1">
            <a:off x="9979886" y="1772816"/>
            <a:ext cx="687925" cy="30374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9979886" y="1844824"/>
            <a:ext cx="687925" cy="40793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8917174" y="1844824"/>
            <a:ext cx="1749412" cy="40793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25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21" y="1469147"/>
            <a:ext cx="4680377" cy="4658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427"/>
          <a:stretch/>
        </p:blipFill>
        <p:spPr>
          <a:xfrm>
            <a:off x="7772400" y="1412779"/>
            <a:ext cx="3985229" cy="1965093"/>
          </a:xfrm>
          <a:prstGeom prst="rect">
            <a:avLst/>
          </a:prstGeom>
        </p:spPr>
      </p:pic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24330" y="1412777"/>
            <a:ext cx="7443879" cy="5256584"/>
          </a:xfrm>
        </p:spPr>
        <p:txBody>
          <a:bodyPr>
            <a:normAutofit fontScale="92500" lnSpcReduction="20000"/>
          </a:bodyPr>
          <a:lstStyle/>
          <a:p>
            <a:pPr marL="358775" indent="-358775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Get homologs from PDB-REDO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8650" lvl="1" indent="-269875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Sequence identity &gt; 70% </a:t>
            </a:r>
          </a:p>
          <a:p>
            <a:pPr marL="628650" lvl="1" indent="-269875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Resolution ≤ model</a:t>
            </a:r>
          </a:p>
          <a:p>
            <a:pPr marL="358775" indent="-358775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 equivalent H-bonds in homologs</a:t>
            </a:r>
          </a:p>
          <a:p>
            <a:pPr marL="628650" lvl="1" indent="-269875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Filter: same secondary structure</a:t>
            </a:r>
          </a:p>
          <a:p>
            <a:pPr marL="628650" lvl="1" indent="-269875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Filter: same side-chain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rotamer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8775" indent="-358775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If: #distances &gt; 5 , fit target and SD </a:t>
            </a:r>
          </a:p>
          <a:p>
            <a:pPr marL="628650" lvl="1" indent="-269875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Higher SD, lower relative restraint weight</a:t>
            </a:r>
          </a:p>
          <a:p>
            <a:pPr marL="357188" indent="-357188">
              <a:tabLst>
                <a:tab pos="628650" algn="l"/>
              </a:tabLst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Else: fallback to atom and secondary               structure specific H-bond restraints</a:t>
            </a:r>
          </a:p>
          <a:p>
            <a:pPr marL="628650" lvl="1" indent="-269875">
              <a:tabLst>
                <a:tab pos="628650" algn="l"/>
              </a:tabLst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97 types available</a:t>
            </a:r>
          </a:p>
          <a:p>
            <a:pPr marL="1028700" lvl="2" indent="-269875">
              <a:tabLst>
                <a:tab pos="628650" algn="l"/>
              </a:tabLst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3.7 million observations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264" y="4077072"/>
            <a:ext cx="2026037" cy="238241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968208" y="3430371"/>
            <a:ext cx="3528392" cy="1952623"/>
            <a:chOff x="7968208" y="3430369"/>
            <a:chExt cx="3528392" cy="1952623"/>
          </a:xfrm>
        </p:grpSpPr>
        <p:sp>
          <p:nvSpPr>
            <p:cNvPr id="3" name="Bent Arrow 2"/>
            <p:cNvSpPr/>
            <p:nvPr/>
          </p:nvSpPr>
          <p:spPr>
            <a:xfrm rot="10800000">
              <a:off x="9982200" y="3789040"/>
              <a:ext cx="1126512" cy="1593952"/>
            </a:xfrm>
            <a:prstGeom prst="bentArrow">
              <a:avLst>
                <a:gd name="adj1" fmla="val 25000"/>
                <a:gd name="adj2" fmla="val 10109"/>
                <a:gd name="adj3" fmla="val 25000"/>
                <a:gd name="adj4" fmla="val 1922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ight Brace 4"/>
            <p:cNvSpPr/>
            <p:nvPr/>
          </p:nvSpPr>
          <p:spPr>
            <a:xfrm rot="5400000">
              <a:off x="9418807" y="1979770"/>
              <a:ext cx="627194" cy="3528392"/>
            </a:xfrm>
            <a:prstGeom prst="rightBrace">
              <a:avLst>
                <a:gd name="adj1" fmla="val 8333"/>
                <a:gd name="adj2" fmla="val 13657"/>
              </a:avLst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79377" y="0"/>
            <a:ext cx="11192849" cy="1143000"/>
          </a:xfrm>
        </p:spPr>
        <p:txBody>
          <a:bodyPr>
            <a:noAutofit/>
          </a:bodyPr>
          <a:lstStyle/>
          <a:p>
            <a:r>
              <a:rPr 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HODER: </a:t>
            </a:r>
            <a:r>
              <a:rPr lang="en-US" sz="4800" b="1" spc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HOmology-DErived</a:t>
            </a:r>
            <a:r>
              <a:rPr 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Restraints</a:t>
            </a:r>
          </a:p>
        </p:txBody>
      </p:sp>
    </p:spTree>
    <p:extLst>
      <p:ext uri="{BB962C8B-B14F-4D97-AF65-F5344CB8AC3E}">
        <p14:creationId xmlns:p14="http://schemas.microsoft.com/office/powerpoint/2010/main" val="262366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49" y="1704979"/>
            <a:ext cx="5207151" cy="452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49" y="1712262"/>
            <a:ext cx="5207151" cy="452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600056" y="6217635"/>
            <a:ext cx="3797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onsolas" pitchFamily="49" charset="0"/>
              </a:rPr>
              <a:t>        PDB-REDO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00056" y="6217635"/>
            <a:ext cx="4735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onsolas" pitchFamily="49" charset="0"/>
              </a:rPr>
              <a:t>        PDB-REDO new</a:t>
            </a:r>
          </a:p>
        </p:txBody>
      </p:sp>
      <p:sp>
        <p:nvSpPr>
          <p:cNvPr id="5" name="Tekstvak 3"/>
          <p:cNvSpPr txBox="1"/>
          <p:nvPr/>
        </p:nvSpPr>
        <p:spPr>
          <a:xfrm>
            <a:off x="7772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itchFamily="49" charset="0"/>
                <a:ea typeface="+mn-ea"/>
                <a:cs typeface="Consolas" pitchFamily="49" charset="0"/>
              </a:rPr>
              <a:t>Theory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15380" y="-4474"/>
            <a:ext cx="11161240" cy="1143000"/>
          </a:xfrm>
        </p:spPr>
        <p:txBody>
          <a:bodyPr>
            <a:noAutofit/>
          </a:bodyPr>
          <a:lstStyle/>
          <a:p>
            <a:r>
              <a:rPr 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Added effect of homology restraints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10" y="1707413"/>
            <a:ext cx="4911426" cy="4537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89417" y="6196331"/>
            <a:ext cx="25404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onsolas" pitchFamily="49" charset="0"/>
              </a:rPr>
              <a:t>PDB	</a:t>
            </a:r>
          </a:p>
        </p:txBody>
      </p:sp>
      <p:sp>
        <p:nvSpPr>
          <p:cNvPr id="10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1991544" y="980728"/>
            <a:ext cx="8312529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E. Coli maltose transporter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(3fh6, 4.5Å)</a:t>
            </a:r>
            <a:endParaRPr lang="en-GB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7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76" y="2077200"/>
            <a:ext cx="6154624" cy="3858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76" y="2077200"/>
            <a:ext cx="6154624" cy="38581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76" y="2077200"/>
            <a:ext cx="6154624" cy="3858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76" y="2077200"/>
            <a:ext cx="6154624" cy="3858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76" y="2077200"/>
            <a:ext cx="6154624" cy="3858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76" y="2077200"/>
            <a:ext cx="6154624" cy="3858123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550976" y="3071"/>
            <a:ext cx="10972800" cy="1143000"/>
          </a:xfrm>
        </p:spPr>
        <p:txBody>
          <a:bodyPr>
            <a:noAutofit/>
          </a:bodyPr>
          <a:lstStyle/>
          <a:p>
            <a:r>
              <a:rPr lang="en-GB" altLang="nl-NL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Homology-based loop building</a:t>
            </a:r>
            <a:endParaRPr lang="en-US" b="1" spc="2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  <p:sp>
        <p:nvSpPr>
          <p:cNvPr id="8" name="Tijdelijke aanduiding voor inhoud 10"/>
          <p:cNvSpPr>
            <a:spLocks noGrp="1"/>
          </p:cNvSpPr>
          <p:nvPr>
            <p:ph sz="half" idx="1"/>
          </p:nvPr>
        </p:nvSpPr>
        <p:spPr>
          <a:xfrm>
            <a:off x="608124" y="1315345"/>
            <a:ext cx="8506564" cy="523684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GB" altLang="nl-NL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Courier New" pitchFamily="49" charset="0"/>
              </a:rPr>
              <a:t>Loopwhole</a:t>
            </a:r>
            <a:r>
              <a:rPr lang="en-GB" altLang="nl-NL" sz="3200" dirty="0">
                <a:solidFill>
                  <a:schemeClr val="tx1">
                    <a:lumMod val="75000"/>
                    <a:lumOff val="25000"/>
                  </a:schemeClr>
                </a:solidFill>
                <a:cs typeface="Courier New" pitchFamily="49" charset="0"/>
              </a:rPr>
              <a:t> adds missing loops by homology</a:t>
            </a:r>
            <a:endParaRPr lang="en-GB" altLang="nl-NL" sz="3200" b="1" dirty="0">
              <a:solidFill>
                <a:schemeClr val="tx1">
                  <a:lumMod val="75000"/>
                  <a:lumOff val="25000"/>
                </a:schemeClr>
              </a:solidFill>
              <a:cs typeface="Courier New" pitchFamily="49" charset="0"/>
            </a:endParaRPr>
          </a:p>
          <a:p>
            <a:pPr marL="446088" indent="-369888">
              <a:buFont typeface="+mj-lt"/>
              <a:buAutoNum type="arabicPeriod"/>
              <a:defRPr/>
            </a:pP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 missing loop based on sequence</a:t>
            </a:r>
          </a:p>
          <a:p>
            <a:pPr marL="446088" indent="-369888">
              <a:buFont typeface="+mj-lt"/>
              <a:buAutoNum type="arabicPeriod"/>
              <a:defRPr/>
            </a:pP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 homologous structures with the loop present</a:t>
            </a:r>
          </a:p>
          <a:p>
            <a:pPr marL="446088" indent="-369888">
              <a:buFont typeface="+mj-lt"/>
              <a:buAutoNum type="arabicPeriod"/>
              <a:defRPr/>
            </a:pP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Prepare for loop transfer</a:t>
            </a:r>
          </a:p>
          <a:p>
            <a:pPr marL="446088" indent="-369888">
              <a:buFont typeface="+mj-lt"/>
              <a:buAutoNum type="arabicPeriod"/>
              <a:defRPr/>
            </a:pP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all homologous loops:</a:t>
            </a:r>
          </a:p>
          <a:p>
            <a:pPr marL="811213" lvl="1" indent="-334963">
              <a:defRPr/>
            </a:pP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Align loop borders using quaternions </a:t>
            </a:r>
          </a:p>
          <a:p>
            <a:pPr marL="811213" lvl="1" indent="-334963">
              <a:defRPr/>
            </a:pP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Copy over loop</a:t>
            </a:r>
          </a:p>
          <a:p>
            <a:pPr marL="811213" lvl="1" indent="-334963">
              <a:defRPr/>
            </a:pP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Refine with coot-mini-</a:t>
            </a:r>
            <a:r>
              <a:rPr lang="en-GB" altLang="nl-N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rsr</a:t>
            </a:r>
            <a:endParaRPr lang="en-GB" altLang="nl-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6088" indent="-369888">
              <a:buFont typeface="+mj-lt"/>
              <a:buAutoNum type="arabicPeriod"/>
              <a:defRPr/>
            </a:pP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Keep the best loop if it is good enough</a:t>
            </a:r>
          </a:p>
          <a:p>
            <a:pPr marL="846138" lvl="1" indent="-369888">
              <a:defRPr/>
            </a:pP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Filter on geometry and map fit</a:t>
            </a:r>
          </a:p>
        </p:txBody>
      </p:sp>
    </p:spTree>
    <p:extLst>
      <p:ext uri="{BB962C8B-B14F-4D97-AF65-F5344CB8AC3E}">
        <p14:creationId xmlns:p14="http://schemas.microsoft.com/office/powerpoint/2010/main" val="395983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3212976"/>
            <a:ext cx="5586009" cy="3503395"/>
          </a:xfrm>
          <a:prstGeom prst="rect">
            <a:avLst/>
          </a:prstGeom>
        </p:spPr>
      </p:pic>
      <p:pic>
        <p:nvPicPr>
          <p:cNvPr id="11" name="Picture 2" descr="https://lh6.googleusercontent.com/d0-QgidZWf8QFvAFDXBfbysmxINVP9Obz5AUmIiUZDwFVUkA12MYV1gF2iqMHPajDEswdsA-BO9bMi4TATwzdQjurzEdb2Dvd4YsBvGgrNQxaMIPuttbSZb5-TOD8dGPJLkPshn3">
            <a:extLst>
              <a:ext uri="{FF2B5EF4-FFF2-40B4-BE49-F238E27FC236}">
                <a16:creationId xmlns:a16="http://schemas.microsoft.com/office/drawing/2014/main" id="{F96A4081-6DE6-4BD2-9026-AA3421722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45659" y="398285"/>
            <a:ext cx="4007768" cy="645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inhoud 10"/>
          <p:cNvSpPr>
            <a:spLocks noGrp="1"/>
          </p:cNvSpPr>
          <p:nvPr>
            <p:ph sz="half" idx="1"/>
          </p:nvPr>
        </p:nvSpPr>
        <p:spPr>
          <a:xfrm>
            <a:off x="527433" y="1052736"/>
            <a:ext cx="6864711" cy="523684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GB" altLang="nl-NL" sz="3200" dirty="0">
                <a:solidFill>
                  <a:schemeClr val="tx1">
                    <a:lumMod val="75000"/>
                    <a:lumOff val="25000"/>
                  </a:schemeClr>
                </a:solidFill>
                <a:cs typeface="Courier New" pitchFamily="49" charset="0"/>
              </a:rPr>
              <a:t>When is a loop ‘good enough’?</a:t>
            </a:r>
            <a:endParaRPr lang="en-GB" altLang="nl-NL" sz="3200" b="1" dirty="0">
              <a:solidFill>
                <a:schemeClr val="tx1">
                  <a:lumMod val="75000"/>
                  <a:lumOff val="25000"/>
                </a:schemeClr>
              </a:solidFill>
              <a:cs typeface="Courier New" pitchFamily="49" charset="0"/>
            </a:endParaRPr>
          </a:p>
          <a:p>
            <a:pPr marL="358775" indent="-282575">
              <a:defRPr/>
            </a:pPr>
            <a:r>
              <a:rPr lang="en-GB" altLang="nl-NL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has good geometry</a:t>
            </a:r>
          </a:p>
          <a:p>
            <a:pPr marL="625475" lvl="1" indent="-266700">
              <a:defRPr/>
            </a:pP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Bonds, angles, clashes and Ramachandran plot</a:t>
            </a:r>
          </a:p>
          <a:p>
            <a:pPr marL="358775" indent="-268288">
              <a:defRPr/>
            </a:pPr>
            <a:r>
              <a:rPr lang="en-GB" altLang="nl-NL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has good density</a:t>
            </a:r>
          </a:p>
          <a:p>
            <a:pPr marL="625475" lvl="1" indent="-266700">
              <a:defRPr/>
            </a:pPr>
            <a:r>
              <a:rPr lang="en-GB" alt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Uses density ratio                                         between loop and                                                       rest of model</a:t>
            </a:r>
          </a:p>
          <a:p>
            <a:pPr marL="358775" indent="-268288">
              <a:defRPr/>
            </a:pPr>
            <a:r>
              <a:rPr lang="en-GB" altLang="nl-NL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25k loops built in PDB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E01F28-8769-4CFF-B795-A9C802E7064F}"/>
              </a:ext>
            </a:extLst>
          </p:cNvPr>
          <p:cNvSpPr/>
          <p:nvPr/>
        </p:nvSpPr>
        <p:spPr>
          <a:xfrm>
            <a:off x="8040216" y="450295"/>
            <a:ext cx="567593" cy="562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4DFDB6C-7D78-4F32-B861-D6CA34C5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976" y="3071"/>
            <a:ext cx="10972800" cy="1143000"/>
          </a:xfrm>
        </p:spPr>
        <p:txBody>
          <a:bodyPr>
            <a:noAutofit/>
          </a:bodyPr>
          <a:lstStyle/>
          <a:p>
            <a:r>
              <a:rPr lang="en-GB" altLang="nl-NL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Loop building</a:t>
            </a:r>
            <a:endParaRPr lang="en-US" b="1" spc="2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8585DE8-0410-4725-A990-6EA7421E9078}"/>
              </a:ext>
            </a:extLst>
          </p:cNvPr>
          <p:cNvSpPr/>
          <p:nvPr/>
        </p:nvSpPr>
        <p:spPr>
          <a:xfrm rot="5400000">
            <a:off x="10110331" y="3456248"/>
            <a:ext cx="634454" cy="4298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30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5" y="1075336"/>
            <a:ext cx="9859467" cy="55940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5" y="1075337"/>
            <a:ext cx="9859467" cy="55940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16970" y="0"/>
            <a:ext cx="7358063" cy="946150"/>
          </a:xfrm>
        </p:spPr>
        <p:txBody>
          <a:bodyPr>
            <a:noAutofit/>
          </a:bodyPr>
          <a:lstStyle/>
          <a:p>
            <a:r>
              <a: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PDB-REDO redone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(n=100k)</a:t>
            </a:r>
            <a:endParaRPr lang="en-GB" sz="4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2348882"/>
            <a:ext cx="2020117" cy="135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6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>
            <a:noAutofit/>
          </a:bodyPr>
          <a:lstStyle/>
          <a:p>
            <a:r>
              <a:rPr 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to use PDB-REDO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51384" y="1183867"/>
            <a:ext cx="7135562" cy="52131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Web server: pdb-redo.eu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Create password protected account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Or use ARIA or West-Life SSO login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1800 existing accounts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Submit PDB, MTZ, sequence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Restraints are optional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5500 jobs submitted in 2017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Wait ~1 hour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Check results</a:t>
            </a:r>
          </a:p>
          <a:p>
            <a:pPr marL="400050" lvl="1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755650" lvl="1" indent="-355600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755650" lvl="1" indent="-355600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onsolas" pitchFamily="49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FEA9E6-22EF-4AAF-B8DC-10581455C9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1" y="3429000"/>
            <a:ext cx="6379194" cy="32440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866609-5B23-4EE4-B20D-CB6C4ED17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6" r="2356"/>
          <a:stretch/>
        </p:blipFill>
        <p:spPr>
          <a:xfrm>
            <a:off x="6603012" y="876124"/>
            <a:ext cx="5408911" cy="5951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10DFE8-3202-4D75-ABA1-2B7A38F74E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00" r="2297"/>
          <a:stretch/>
        </p:blipFill>
        <p:spPr>
          <a:xfrm>
            <a:off x="6607191" y="876124"/>
            <a:ext cx="5482678" cy="598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6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Autofit/>
          </a:bodyPr>
          <a:lstStyle/>
          <a:p>
            <a:r>
              <a:rPr 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PDB-REDO output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24328" y="1379524"/>
            <a:ext cx="10828255" cy="5001804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model + new map coefficients</a:t>
            </a:r>
          </a:p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Tools to continue working on the structure model</a:t>
            </a:r>
          </a:p>
          <a:p>
            <a:pPr marL="717550" lvl="1" indent="-358775"/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Optimised settings for refinement in REFMAC</a:t>
            </a:r>
          </a:p>
          <a:p>
            <a:pPr marL="712788" lvl="1" indent="-350838"/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Already refined TLS model</a:t>
            </a:r>
          </a:p>
          <a:p>
            <a:pPr marL="712788" lvl="1" indent="-350838"/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Ready-made extra restraints</a:t>
            </a:r>
          </a:p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Description of model changes</a:t>
            </a:r>
          </a:p>
          <a:p>
            <a:pPr marL="712788" lvl="1" indent="-350838"/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the local and the global level</a:t>
            </a:r>
          </a:p>
          <a:p>
            <a:pPr marL="712788" lvl="1" indent="-350838"/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Visually oriented: colour coding, plots, visualisation script for COOT  </a:t>
            </a:r>
          </a:p>
          <a:p>
            <a:pPr marL="712788" lvl="1" indent="-350838"/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kstvak 3"/>
          <p:cNvSpPr txBox="1"/>
          <p:nvPr/>
        </p:nvSpPr>
        <p:spPr>
          <a:xfrm>
            <a:off x="7772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183203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3"/>
          <p:cNvSpPr txBox="1"/>
          <p:nvPr/>
        </p:nvSpPr>
        <p:spPr>
          <a:xfrm>
            <a:off x="7772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Output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D2652E-271D-41AF-902A-D9D61506D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41" y="112670"/>
            <a:ext cx="4959123" cy="3964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4D2F0-D18E-4AEC-A57E-A38E28100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85" y="4189704"/>
            <a:ext cx="5262579" cy="2567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246EE-9FB5-4EB7-9465-D7B5BC55BF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706455"/>
            <a:ext cx="4104456" cy="3038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3FDB2F-1965-44BD-874F-8C1DCC27A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77074"/>
            <a:ext cx="4687612" cy="347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93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03612" y="2780928"/>
            <a:ext cx="6984776" cy="1296144"/>
          </a:xfrm>
          <a:ln w="508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115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Validation</a:t>
            </a:r>
          </a:p>
        </p:txBody>
      </p:sp>
    </p:spTree>
    <p:extLst>
      <p:ext uri="{BB962C8B-B14F-4D97-AF65-F5344CB8AC3E}">
        <p14:creationId xmlns:p14="http://schemas.microsoft.com/office/powerpoint/2010/main" val="32072720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8048" y="476672"/>
            <a:ext cx="5256584" cy="6306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24329" y="1412777"/>
            <a:ext cx="6867815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After PDB-REDO:</a:t>
            </a:r>
          </a:p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R-free from 31.6% to 26.7%</a:t>
            </a:r>
          </a:p>
          <a:p>
            <a:pPr lvl="1"/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el-G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improvement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Moved from 34</a:t>
            </a:r>
            <a:r>
              <a:rPr lang="en-US" sz="3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the 99</a:t>
            </a:r>
            <a:r>
              <a:rPr lang="en-US" sz="3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quality percentile in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MolProbity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802160" y="0"/>
            <a:ext cx="85876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Herceptin – HER2 interface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8904312" y="5445224"/>
            <a:ext cx="843880" cy="864096"/>
          </a:xfrm>
          <a:prstGeom prst="rect">
            <a:avLst/>
          </a:prstGeom>
          <a:noFill/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156385"/>
            <a:ext cx="4412588" cy="471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423533" y="5733256"/>
            <a:ext cx="25404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Consolas" pitchFamily="49" charset="0"/>
              </a:rPr>
              <a:t>PDB	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395" y="1162899"/>
            <a:ext cx="4412589" cy="471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6540881" y="5805264"/>
            <a:ext cx="3797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Consolas" pitchFamily="49" charset="0"/>
              </a:rPr>
              <a:t>    PDB-REDO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904D0A5-2410-4E5D-99EB-8FB530C22C15}"/>
              </a:ext>
            </a:extLst>
          </p:cNvPr>
          <p:cNvSpPr txBox="1">
            <a:spLocks/>
          </p:cNvSpPr>
          <p:nvPr/>
        </p:nvSpPr>
        <p:spPr>
          <a:xfrm>
            <a:off x="1802160" y="0"/>
            <a:ext cx="85876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Herceptin – HER2 interface</a:t>
            </a:r>
          </a:p>
        </p:txBody>
      </p:sp>
    </p:spTree>
    <p:extLst>
      <p:ext uri="{BB962C8B-B14F-4D97-AF65-F5344CB8AC3E}">
        <p14:creationId xmlns:p14="http://schemas.microsoft.com/office/powerpoint/2010/main" val="23945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vak 13"/>
          <p:cNvSpPr txBox="1"/>
          <p:nvPr/>
        </p:nvSpPr>
        <p:spPr>
          <a:xfrm>
            <a:off x="1091444" y="920621"/>
            <a:ext cx="10009112" cy="5016758"/>
          </a:xfrm>
          <a:prstGeom prst="rect">
            <a:avLst/>
          </a:prstGeom>
          <a:noFill/>
          <a:ln w="508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Using PDB-REDO is little work, but it helps you make better models</a:t>
            </a:r>
          </a:p>
        </p:txBody>
      </p:sp>
    </p:spTree>
    <p:extLst>
      <p:ext uri="{BB962C8B-B14F-4D97-AF65-F5344CB8AC3E}">
        <p14:creationId xmlns:p14="http://schemas.microsoft.com/office/powerpoint/2010/main" val="81328411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</p:spPr>
        <p:txBody>
          <a:bodyPr>
            <a:noAutofit/>
          </a:bodyPr>
          <a:lstStyle/>
          <a:p>
            <a:r>
              <a:rPr 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Acknowledgements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2" y="5631834"/>
            <a:ext cx="2851815" cy="88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26865" y="2204864"/>
            <a:ext cx="4129571" cy="411755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Bart van Beusekom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Maarten Hekkelman</a:t>
            </a:r>
          </a:p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Natasja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Wezel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Krista Joosten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Thomas Lütteke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Anastassis Perrakis</a:t>
            </a:r>
          </a:p>
          <a:p>
            <a:pPr marL="361950" lvl="1" indent="0">
              <a:buNone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Consolas" pitchFamily="49" charset="0"/>
            </a:endParaRPr>
          </a:p>
          <a:p>
            <a:pPr marL="361950" lvl="1" indent="0">
              <a:buNone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Consolas" pitchFamily="49" charset="0"/>
            </a:endParaRPr>
          </a:p>
        </p:txBody>
      </p:sp>
      <p:sp>
        <p:nvSpPr>
          <p:cNvPr id="9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523621" y="2204865"/>
            <a:ext cx="3419251" cy="2701105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Gert Vriend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Coos Baakman</a:t>
            </a:r>
          </a:p>
          <a:p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CCP4 developers</a:t>
            </a:r>
          </a:p>
        </p:txBody>
      </p:sp>
      <p:sp>
        <p:nvSpPr>
          <p:cNvPr id="10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8030636" y="2204864"/>
            <a:ext cx="3225725" cy="342902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Garib Murshudov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Paul Emsley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Fei Long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onsolas" pitchFamily="49" charset="0"/>
            </a:endParaRPr>
          </a:p>
          <a:p>
            <a:pPr marL="0" indent="0">
              <a:buNone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onsolas" pitchFamily="49" charset="0"/>
            </a:endParaRPr>
          </a:p>
        </p:txBody>
      </p:sp>
      <p:pic>
        <p:nvPicPr>
          <p:cNvPr id="11" name="Picture 2" descr="http://www2.mrc-lmb.cam.ac.uk/groups/murshudov/content/images/WG10-RGB-L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145" y="1258825"/>
            <a:ext cx="2524707" cy="749913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adboudum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03" y="1313481"/>
            <a:ext cx="2479843" cy="707509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6" descr="logo_NKI_ENG_trnsprn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83" y="1052736"/>
            <a:ext cx="1880212" cy="103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07" y="5916418"/>
            <a:ext cx="1845269" cy="536918"/>
          </a:xfrm>
          <a:prstGeom prst="rect">
            <a:avLst/>
          </a:prstGeom>
        </p:spPr>
      </p:pic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2" y="5721902"/>
            <a:ext cx="3154171" cy="68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53" y="5715633"/>
            <a:ext cx="1929673" cy="717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03" y="3501008"/>
            <a:ext cx="193357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5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8689" y="0"/>
            <a:ext cx="10972800" cy="1143000"/>
          </a:xfrm>
        </p:spPr>
        <p:txBody>
          <a:bodyPr>
            <a:noAutofit/>
          </a:bodyPr>
          <a:lstStyle/>
          <a:p>
            <a:r>
              <a:rPr lang="en-US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Need to know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22248" y="1456186"/>
            <a:ext cx="9606200" cy="5069159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Check the validity and value of a model</a:t>
            </a:r>
          </a:p>
          <a:p>
            <a:pPr lvl="1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Accuracy and precision</a:t>
            </a: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Many different software tools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General: WHAT_CHECK,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MolProbity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PDB validation server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Special purpose: PDB-care,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CheckMyMetal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Privateer etc.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Tools may check the same things differently</a:t>
            </a: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 a substitute for common sense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False positives do occur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Conflicting results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 all problems are detected (explicitly)</a:t>
            </a:r>
          </a:p>
          <a:p>
            <a:endParaRPr lang="en-US" dirty="0">
              <a:solidFill>
                <a:schemeClr val="bg1"/>
              </a:solidFill>
              <a:latin typeface="Consolas" pitchFamily="49" charset="0"/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Consolas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58" y="1246128"/>
            <a:ext cx="1726225" cy="863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730" y="3864138"/>
            <a:ext cx="1009632" cy="1009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795" y="2109242"/>
            <a:ext cx="1631504" cy="837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784" y="4941168"/>
            <a:ext cx="1699463" cy="1497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59" y="3151286"/>
            <a:ext cx="178117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9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</p:spPr>
        <p:txBody>
          <a:bodyPr>
            <a:noAutofit/>
          </a:bodyPr>
          <a:lstStyle/>
          <a:p>
            <a:r>
              <a:rPr lang="en-US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Bonds and angles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23183" y="1340769"/>
            <a:ext cx="8263767" cy="5069159"/>
          </a:xfrm>
        </p:spPr>
        <p:txBody>
          <a:bodyPr>
            <a:normAutofit/>
          </a:bodyPr>
          <a:lstStyle/>
          <a:p>
            <a:pPr marL="355600" indent="-355600"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Individual outliers </a:t>
            </a:r>
          </a:p>
          <a:p>
            <a:pPr lvl="1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Usually fitting errors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Express deviation in terms of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/>
              </a:rPr>
              <a:t>SD (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Z-scores)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Example: Z = 105</a:t>
            </a: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Large overall deviations                                   from ideal values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Express as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rmsZ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not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rmsd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Should be &lt; 1.000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tighter restraints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Consolas" pitchFamily="49" charset="0"/>
            </a:endParaRPr>
          </a:p>
        </p:txBody>
      </p:sp>
      <p:pic>
        <p:nvPicPr>
          <p:cNvPr id="6" name="Picture 2" descr="G:\Teaching\CCP4_APS_2011\figure2.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2224" y="1427570"/>
            <a:ext cx="3240360" cy="4644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453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51584" y="0"/>
            <a:ext cx="8001000" cy="1143000"/>
          </a:xfrm>
        </p:spPr>
        <p:txBody>
          <a:bodyPr>
            <a:normAutofit/>
          </a:bodyPr>
          <a:lstStyle/>
          <a:p>
            <a:r>
              <a:rPr lang="en-GB" altLang="nl-NL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Planar groups</a:t>
            </a:r>
          </a:p>
        </p:txBody>
      </p:sp>
      <p:sp>
        <p:nvSpPr>
          <p:cNvPr id="4099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529740" y="1268760"/>
            <a:ext cx="10966860" cy="4572000"/>
          </a:xfrm>
        </p:spPr>
        <p:txBody>
          <a:bodyPr>
            <a:normAutofit/>
          </a:bodyPr>
          <a:lstStyle/>
          <a:p>
            <a:pPr marL="355600" indent="-355600"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 side chains have planar groups</a:t>
            </a:r>
          </a:p>
          <a:p>
            <a:pPr marL="355600" indent="-355600"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Outliers indicate fitting errors or too loose restraints</a:t>
            </a:r>
          </a:p>
          <a:p>
            <a:pPr lvl="1">
              <a:buNone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3" descr="C:\WINNT\Profiles\vriend\Desktop\planar.gif"/>
          <p:cNvPicPr>
            <a:picLocks noChangeAspect="1" noChangeArrowheads="1"/>
          </p:cNvPicPr>
          <p:nvPr/>
        </p:nvPicPr>
        <p:blipFill>
          <a:blip r:embed="rId3" cstate="print"/>
          <a:srcRect t="-1562"/>
          <a:stretch>
            <a:fillRect/>
          </a:stretch>
        </p:blipFill>
        <p:spPr bwMode="auto">
          <a:xfrm>
            <a:off x="4191000" y="1916832"/>
            <a:ext cx="3849216" cy="4685740"/>
          </a:xfrm>
          <a:prstGeom prst="rect">
            <a:avLst/>
          </a:prstGeom>
          <a:solidFill>
            <a:srgbClr val="FFFFFF"/>
          </a:solidFill>
          <a:ln w="25400"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4119" y="2621266"/>
            <a:ext cx="8038101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778529" y="6074132"/>
            <a:ext cx="272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37</a:t>
            </a:r>
            <a:r>
              <a:rPr lang="el-GR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σ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deviation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2671" y="6074132"/>
            <a:ext cx="283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64</a:t>
            </a:r>
            <a:r>
              <a:rPr lang="el-G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σ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deviation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5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28" y="2561553"/>
            <a:ext cx="7429143" cy="3963791"/>
          </a:xfrm>
          <a:prstGeom prst="rect">
            <a:avLst/>
          </a:prstGeom>
          <a:noFill/>
          <a:ln w="25400"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>
            <a:noAutofit/>
          </a:bodyPr>
          <a:lstStyle/>
          <a:p>
            <a:r>
              <a:rPr lang="en-GB" altLang="nl-NL" sz="4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Chirality</a:t>
            </a:r>
            <a:endParaRPr lang="en-US" sz="4800" b="1" spc="300" dirty="0">
              <a:solidFill>
                <a:schemeClr val="tx1">
                  <a:lumMod val="75000"/>
                  <a:lumOff val="25000"/>
                </a:schemeClr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24329" y="1340768"/>
            <a:ext cx="8600561" cy="5069159"/>
          </a:xfrm>
        </p:spPr>
        <p:txBody>
          <a:bodyPr>
            <a:normAutofit/>
          </a:bodyPr>
          <a:lstStyle/>
          <a:p>
            <a:pPr marL="355600" indent="-355600"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Different chirality, different compounds</a:t>
            </a:r>
          </a:p>
          <a:p>
            <a:pPr marL="639763" lvl="1" indent="-277813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Know what to expect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0276" y="2383596"/>
            <a:ext cx="4626003" cy="434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972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4528" y="0"/>
            <a:ext cx="10382944" cy="1143000"/>
          </a:xfrm>
        </p:spPr>
        <p:txBody>
          <a:bodyPr>
            <a:noAutofit/>
          </a:bodyPr>
          <a:lstStyle/>
          <a:p>
            <a:r>
              <a:rPr lang="en-US" sz="4800" b="1" spc="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Backbone torsion angles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529740" y="1340769"/>
            <a:ext cx="8590596" cy="5069159"/>
          </a:xfrm>
        </p:spPr>
        <p:txBody>
          <a:bodyPr>
            <a:noAutofit/>
          </a:bodyPr>
          <a:lstStyle/>
          <a:p>
            <a:pPr marL="265113" indent="-265113"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Ramachandran plot </a:t>
            </a:r>
          </a:p>
          <a:p>
            <a:pPr marL="542925" lvl="1" indent="-277813">
              <a:defRPr/>
            </a:pPr>
            <a:r>
              <a:rPr lang="el-GR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φ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and </a:t>
            </a:r>
            <a:r>
              <a:rPr lang="el-GR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ψ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angles</a:t>
            </a:r>
          </a:p>
          <a:p>
            <a:pPr marL="542925" lvl="1" indent="-277813"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Compare to the whole PDB or a subset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142875" indent="-277813">
              <a:defRPr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Different implementations</a:t>
            </a:r>
          </a:p>
          <a:p>
            <a:pPr marL="542925" lvl="1" indent="-277813">
              <a:defRPr/>
            </a:pPr>
            <a:r>
              <a:rPr lang="en-GB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MolProbity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COOT: preferred, okay, outlier </a:t>
            </a:r>
          </a:p>
          <a:p>
            <a:pPr marL="808038" lvl="2" indent="-265113"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Good for finding specific problems</a:t>
            </a:r>
          </a:p>
          <a:p>
            <a:pPr marL="542925" lvl="1" indent="-277813"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WHAT_CHECK: overall Z-score</a:t>
            </a:r>
          </a:p>
          <a:p>
            <a:pPr marL="808038" lvl="2" indent="-265113"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Good for checking building and refinement progress</a:t>
            </a:r>
          </a:p>
        </p:txBody>
      </p:sp>
      <p:pic>
        <p:nvPicPr>
          <p:cNvPr id="8" name="Picture 3" descr="F2ab_ProCh_vs_New_distr"/>
          <p:cNvPicPr>
            <a:picLocks noChangeAspect="1" noChangeArrowheads="1"/>
          </p:cNvPicPr>
          <p:nvPr/>
        </p:nvPicPr>
        <p:blipFill>
          <a:blip r:embed="rId2" cstate="print"/>
          <a:srcRect l="50672"/>
          <a:stretch>
            <a:fillRect/>
          </a:stretch>
        </p:blipFill>
        <p:spPr bwMode="auto">
          <a:xfrm>
            <a:off x="7882795" y="1340769"/>
            <a:ext cx="3828666" cy="381642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9" name="Picture 7" descr="&#10;Ramcha.bmp                                                     00000002Robbie's UNIX Home area        7C2879F0: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-10000" contrast="6000"/>
          </a:blip>
          <a:stretch>
            <a:fillRect/>
          </a:stretch>
        </p:blipFill>
        <p:spPr>
          <a:xfrm>
            <a:off x="7814921" y="1340769"/>
            <a:ext cx="3896539" cy="3816423"/>
          </a:xfrm>
          <a:ln w="25400">
            <a:noFill/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C6276FC-740A-43A2-9C4E-B4BB826F6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9242" y="908720"/>
            <a:ext cx="300789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0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95CC4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18384</TotalTime>
  <Words>1742</Words>
  <Application>Microsoft Office PowerPoint</Application>
  <PresentationFormat>Widescreen</PresentationFormat>
  <Paragraphs>365</Paragraphs>
  <Slides>43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Calibri</vt:lpstr>
      <vt:lpstr>Courier New</vt:lpstr>
      <vt:lpstr>Helvetica Light</vt:lpstr>
      <vt:lpstr>Consolas</vt:lpstr>
      <vt:lpstr>Bauhaus 93</vt:lpstr>
      <vt:lpstr>Arial</vt:lpstr>
      <vt:lpstr>Times New Roman</vt:lpstr>
      <vt:lpstr>Office-thema</vt:lpstr>
      <vt:lpstr>White</vt:lpstr>
      <vt:lpstr>How good is my model?</vt:lpstr>
      <vt:lpstr>We want to know...</vt:lpstr>
      <vt:lpstr>Is my model as good as it can be?</vt:lpstr>
      <vt:lpstr>Validation</vt:lpstr>
      <vt:lpstr>Need to know</vt:lpstr>
      <vt:lpstr>Bonds and angles</vt:lpstr>
      <vt:lpstr>Planar groups</vt:lpstr>
      <vt:lpstr>Chirality</vt:lpstr>
      <vt:lpstr>Backbone torsion angles</vt:lpstr>
      <vt:lpstr>Backbone torsion angles</vt:lpstr>
      <vt:lpstr>Side chain torsion angles</vt:lpstr>
      <vt:lpstr>Bumps</vt:lpstr>
      <vt:lpstr>Hydrogen bonds</vt:lpstr>
      <vt:lpstr>Metal ions</vt:lpstr>
      <vt:lpstr>Metal ions</vt:lpstr>
      <vt:lpstr>Sugars are complicated</vt:lpstr>
      <vt:lpstr>Sugar validation</vt:lpstr>
      <vt:lpstr>Ligands</vt:lpstr>
      <vt:lpstr>PowerPoint Presentation</vt:lpstr>
      <vt:lpstr>Model optimisation </vt:lpstr>
      <vt:lpstr>PDB-REDO</vt:lpstr>
      <vt:lpstr>Features and algorithms</vt:lpstr>
      <vt:lpstr>Features and algorithms</vt:lpstr>
      <vt:lpstr>Features and algorithms</vt:lpstr>
      <vt:lpstr>Features and algorithms</vt:lpstr>
      <vt:lpstr>Features and algorithms</vt:lpstr>
      <vt:lpstr>Features and algorithms</vt:lpstr>
      <vt:lpstr>Added value of Zinc restraints</vt:lpstr>
      <vt:lpstr>Features and algorithms</vt:lpstr>
      <vt:lpstr>Features and algorithms</vt:lpstr>
      <vt:lpstr>Homology in PDB-REDO </vt:lpstr>
      <vt:lpstr>HODER: HOmology-DErived Restraints</vt:lpstr>
      <vt:lpstr>Added effect of homology restraints</vt:lpstr>
      <vt:lpstr>Homology-based loop building</vt:lpstr>
      <vt:lpstr>Loop building</vt:lpstr>
      <vt:lpstr>PDB-REDO redone (n=100k)</vt:lpstr>
      <vt:lpstr>How to use PDB-REDO</vt:lpstr>
      <vt:lpstr>PDB-REDO output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PDB_REDO</dc:title>
  <dc:creator>Robbie P. Joosten</dc:creator>
  <cp:lastModifiedBy>Robbie Joosten</cp:lastModifiedBy>
  <cp:revision>457</cp:revision>
  <dcterms:created xsi:type="dcterms:W3CDTF">2012-05-22T07:00:55Z</dcterms:created>
  <dcterms:modified xsi:type="dcterms:W3CDTF">2018-12-08T14:16:20Z</dcterms:modified>
</cp:coreProperties>
</file>