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1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51"/>
  </p:notesMasterIdLst>
  <p:sldIdLst>
    <p:sldId id="309" r:id="rId3"/>
    <p:sldId id="408" r:id="rId4"/>
    <p:sldId id="409" r:id="rId5"/>
    <p:sldId id="444" r:id="rId6"/>
    <p:sldId id="432" r:id="rId7"/>
    <p:sldId id="431" r:id="rId8"/>
    <p:sldId id="433" r:id="rId9"/>
    <p:sldId id="434" r:id="rId10"/>
    <p:sldId id="435" r:id="rId11"/>
    <p:sldId id="438" r:id="rId12"/>
    <p:sldId id="439" r:id="rId13"/>
    <p:sldId id="437" r:id="rId14"/>
    <p:sldId id="445" r:id="rId15"/>
    <p:sldId id="440" r:id="rId16"/>
    <p:sldId id="413" r:id="rId17"/>
    <p:sldId id="457" r:id="rId18"/>
    <p:sldId id="458" r:id="rId19"/>
    <p:sldId id="459" r:id="rId20"/>
    <p:sldId id="461" r:id="rId21"/>
    <p:sldId id="460" r:id="rId22"/>
    <p:sldId id="446" r:id="rId23"/>
    <p:sldId id="442" r:id="rId24"/>
    <p:sldId id="443" r:id="rId25"/>
    <p:sldId id="414" r:id="rId26"/>
    <p:sldId id="416" r:id="rId27"/>
    <p:sldId id="441" r:id="rId28"/>
    <p:sldId id="407" r:id="rId29"/>
    <p:sldId id="411" r:id="rId30"/>
    <p:sldId id="419" r:id="rId31"/>
    <p:sldId id="420" r:id="rId32"/>
    <p:sldId id="447" r:id="rId33"/>
    <p:sldId id="448" r:id="rId34"/>
    <p:sldId id="449" r:id="rId35"/>
    <p:sldId id="450" r:id="rId36"/>
    <p:sldId id="451" r:id="rId37"/>
    <p:sldId id="452" r:id="rId38"/>
    <p:sldId id="453" r:id="rId39"/>
    <p:sldId id="454" r:id="rId40"/>
    <p:sldId id="455" r:id="rId41"/>
    <p:sldId id="456" r:id="rId42"/>
    <p:sldId id="425" r:id="rId43"/>
    <p:sldId id="426" r:id="rId44"/>
    <p:sldId id="430" r:id="rId45"/>
    <p:sldId id="427" r:id="rId46"/>
    <p:sldId id="428" r:id="rId47"/>
    <p:sldId id="462" r:id="rId48"/>
    <p:sldId id="417" r:id="rId49"/>
    <p:sldId id="418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1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8174A-98D2-41A3-B75D-28C44ECD1A18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5BF0F-D4C9-4EAC-8B8E-5D3C17AA8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218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web address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FA5EB-8C47-3B41-8231-2967036D931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97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to </a:t>
            </a:r>
            <a:r>
              <a:rPr lang="en-US" baseline="0" dirty="0"/>
              <a:t>Martin Beck for standing in at the last minute for </a:t>
            </a:r>
            <a:r>
              <a:rPr lang="en-US" baseline="0" dirty="0" err="1"/>
              <a:t>Yannik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FA5EB-8C47-3B41-8231-2967036D931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27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4FEF8-BB10-4FF7-8153-F9DA95D38C14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1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4FEF8-BB10-4FF7-8153-F9DA95D38C14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65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PDBe.org</a:t>
            </a:r>
          </a:p>
        </p:txBody>
      </p:sp>
    </p:spTree>
    <p:extLst>
      <p:ext uri="{BB962C8B-B14F-4D97-AF65-F5344CB8AC3E}">
        <p14:creationId xmlns:p14="http://schemas.microsoft.com/office/powerpoint/2010/main" val="2926904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FA5EB-8C47-3B41-8231-2967036D931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03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MBL_EBI_DNA_dark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MBL_EBI_RGB_InversedUpda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735861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17" y="1219200"/>
            <a:ext cx="4151883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6299" y="1219200"/>
            <a:ext cx="4137063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66027" y="6283214"/>
            <a:ext cx="4639960" cy="481408"/>
          </a:xfrm>
        </p:spPr>
        <p:txBody>
          <a:bodyPr anchor="ctr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876862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rich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266027" y="6283214"/>
            <a:ext cx="4639960" cy="481408"/>
          </a:xfrm>
        </p:spPr>
        <p:txBody>
          <a:bodyPr anchor="ctr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122863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10836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507122"/>
      </p:ext>
    </p:extLst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38989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6300" y="1219200"/>
            <a:ext cx="40005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33556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MBL_EBI_DNA_dark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MBL_EBI_RGB_InversedUpda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298275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owerpont-slide-title_cell_dark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MBL_EBI_RGB_InversedUpda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5261996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MBL_EBI_Chemistry-slide2-background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MBL_EBI_RGB_InversedUpda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609740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MBL_EBI_PDBE-slide-background6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"/>
          <a:stretch>
            <a:fillRect/>
          </a:stretch>
        </p:blipFill>
        <p:spPr bwMode="auto">
          <a:xfrm>
            <a:off x="0" y="-149225"/>
            <a:ext cx="915670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MBL_EBI_RGB_InversedUpda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986537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4613593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755046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38989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6300" y="1219200"/>
            <a:ext cx="40005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845523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266027" y="6283214"/>
            <a:ext cx="4639960" cy="481408"/>
          </a:xfrm>
        </p:spPr>
        <p:txBody>
          <a:bodyPr anchor="ctr"/>
          <a:lstStyle>
            <a:lvl1pPr marL="354013" marR="0" indent="-354013" algn="ctr" defTabSz="952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354013" marR="0" lvl="0" indent="-354013" algn="ctr" defTabSz="952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/>
            </a:pPr>
            <a:r>
              <a:rPr lang="en-GB" dirty="0"/>
              <a:t>Click to add short URL or reference</a:t>
            </a:r>
          </a:p>
        </p:txBody>
      </p:sp>
    </p:spTree>
    <p:extLst>
      <p:ext uri="{BB962C8B-B14F-4D97-AF65-F5344CB8AC3E}">
        <p14:creationId xmlns:p14="http://schemas.microsoft.com/office/powerpoint/2010/main" val="4092791986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 flipH="1">
            <a:off x="0" y="6210300"/>
            <a:ext cx="9144000" cy="647700"/>
          </a:xfrm>
          <a:prstGeom prst="rect">
            <a:avLst/>
          </a:prstGeom>
          <a:solidFill>
            <a:srgbClr val="00434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4115" tIns="22065" rIns="44115" bIns="22065" anchor="ctr"/>
          <a:lstStyle/>
          <a:p>
            <a:pPr eaLnBrk="0" hangingPunct="0"/>
            <a:endParaRPr lang="en-GB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pic>
        <p:nvPicPr>
          <p:cNvPr id="1029" name="Picture 2" descr="EMBL_EBI_RGB_InversedUpdate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691" r:id="rId6"/>
    <p:sldLayoutId id="2147483692" r:id="rId7"/>
    <p:sldLayoutId id="2147483693" r:id="rId8"/>
    <p:sldLayoutId id="2147483702" r:id="rId9"/>
    <p:sldLayoutId id="2147483704" r:id="rId10"/>
    <p:sldLayoutId id="2147483705" r:id="rId11"/>
  </p:sldLayoutIdLst>
  <p:transition>
    <p:cut/>
  </p:transition>
  <p:hf hdr="0" ftr="0"/>
  <p:txStyles>
    <p:titleStyle>
      <a:lvl1pPr algn="l" defTabSz="952500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/>
          <a:ea typeface="ＭＳ Ｐゴシック" charset="0"/>
          <a:cs typeface="HelveticaNeueLT Pro 45 Lt"/>
        </a:defRPr>
      </a:lvl1pPr>
      <a:lvl2pPr algn="l" defTabSz="952500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2pPr>
      <a:lvl3pPr algn="l" defTabSz="952500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3pPr>
      <a:lvl4pPr algn="l" defTabSz="952500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4pPr>
      <a:lvl5pPr algn="l" defTabSz="952500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5pPr>
      <a:lvl6pPr marL="220599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6pPr>
      <a:lvl7pPr marL="441176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7pPr>
      <a:lvl8pPr marL="661770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8pPr>
      <a:lvl9pPr marL="882370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9pPr>
    </p:titleStyle>
    <p:bodyStyle>
      <a:lvl1pPr marL="354013" indent="-354013" algn="l" defTabSz="952500" rtl="0" eaLnBrk="1" fontAlgn="base" hangingPunct="1">
        <a:spcBef>
          <a:spcPct val="20000"/>
        </a:spcBef>
        <a:spcAft>
          <a:spcPts val="575"/>
        </a:spcAft>
        <a:buClr>
          <a:schemeClr val="accent1"/>
        </a:buClr>
        <a:buSzPct val="120000"/>
        <a:buFont typeface="Arial" charset="0"/>
        <a:buChar char="•"/>
        <a:defRPr sz="24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1pPr>
      <a:lvl2pPr marL="631825" indent="-276225" algn="l" defTabSz="952500" rtl="0" eaLnBrk="1" fontAlgn="base" hangingPunct="1">
        <a:spcBef>
          <a:spcPct val="20000"/>
        </a:spcBef>
        <a:spcAft>
          <a:spcPts val="575"/>
        </a:spcAft>
        <a:buClr>
          <a:srgbClr val="FF8C9A"/>
        </a:buClr>
        <a:buSzPct val="100000"/>
        <a:buFont typeface="Arial" charset="0"/>
        <a:buChar char="•"/>
        <a:defRPr sz="22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2pPr>
      <a:lvl3pPr marL="895350" indent="-234950" algn="l" defTabSz="952500" rtl="0" eaLnBrk="1" fontAlgn="base" hangingPunct="1">
        <a:spcBef>
          <a:spcPct val="20000"/>
        </a:spcBef>
        <a:spcAft>
          <a:spcPts val="575"/>
        </a:spcAft>
        <a:buClr>
          <a:srgbClr val="FF8C9A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3pPr>
      <a:lvl4pPr marL="1147763" indent="-234950" algn="l" defTabSz="952500" rtl="0" eaLnBrk="1" fontAlgn="base" hangingPunct="1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4pPr>
      <a:lvl5pPr marL="1400175" indent="-234950" algn="l" defTabSz="952500" rtl="0" eaLnBrk="1" fontAlgn="base" hangingPunct="1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5pPr>
      <a:lvl6pPr marL="2371346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6pPr>
      <a:lvl7pPr marL="2591945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7pPr>
      <a:lvl8pPr marL="2812522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8pPr>
      <a:lvl9pPr marL="3033117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20599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41176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617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823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10294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323541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54414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76473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ransition>
    <p:cut/>
  </p:transition>
  <p:hf hdr="0" ftr="0"/>
  <p:txStyles>
    <p:titleStyle>
      <a:lvl1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/>
          <a:ea typeface="ＭＳ Ｐゴシック" charset="0"/>
          <a:cs typeface="HelveticaNeueLT Pro 45 Lt"/>
        </a:defRPr>
      </a:lvl1pPr>
      <a:lvl2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2pPr>
      <a:lvl3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3pPr>
      <a:lvl4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4pPr>
      <a:lvl5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5pPr>
      <a:lvl6pPr marL="220599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6pPr>
      <a:lvl7pPr marL="441176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7pPr>
      <a:lvl8pPr marL="661770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8pPr>
      <a:lvl9pPr marL="882370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9pPr>
    </p:titleStyle>
    <p:bodyStyle>
      <a:lvl1pPr marL="354013" indent="-354013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SzPct val="120000"/>
        <a:buFont typeface="Arial" charset="0"/>
        <a:buChar char="•"/>
        <a:defRPr sz="24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1pPr>
      <a:lvl2pPr marL="631825" indent="-276225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SzPct val="100000"/>
        <a:buFont typeface="Arial" charset="0"/>
        <a:buChar char="•"/>
        <a:defRPr sz="22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2pPr>
      <a:lvl3pPr marL="895350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3pPr>
      <a:lvl4pPr marL="1147763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4pPr>
      <a:lvl5pPr marL="1400175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5pPr>
      <a:lvl6pPr marL="2371346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6pPr>
      <a:lvl7pPr marL="2591945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7pPr>
      <a:lvl8pPr marL="2812522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8pPr>
      <a:lvl9pPr marL="3033117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20599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41176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617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823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10294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323541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54414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76473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wwwdev.ebi.ac.uk/pdbe/widgets/advance-search-test/search" TargetMode="Externa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dev.ebi.ac.uk/pdbe/pdbe-kb/proteins/P00698" TargetMode="Externa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3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41.jp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43.png"/><Relationship Id="rId10" Type="http://schemas.openxmlformats.org/officeDocument/2006/relationships/image" Target="../media/image8.png"/><Relationship Id="rId4" Type="http://schemas.openxmlformats.org/officeDocument/2006/relationships/image" Target="../media/image42.png"/><Relationship Id="rId9" Type="http://schemas.openxmlformats.org/officeDocument/2006/relationships/image" Target="../media/image7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wpdb.org/deposition/PDBxDeposit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735624" y="354701"/>
            <a:ext cx="7772400" cy="685718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Protein Data Bank in Europe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Depositing your data to the PDB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7" y="4169482"/>
            <a:ext cx="2857141" cy="15150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5777" y="3239017"/>
            <a:ext cx="2960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John Berrisford</a:t>
            </a:r>
          </a:p>
        </p:txBody>
      </p:sp>
    </p:spTree>
    <p:extLst>
      <p:ext uri="{BB962C8B-B14F-4D97-AF65-F5344CB8AC3E}">
        <p14:creationId xmlns:p14="http://schemas.microsoft.com/office/powerpoint/2010/main" val="1485228554"/>
      </p:ext>
    </p:extLst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wwPDB validation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525518" y="2284624"/>
            <a:ext cx="8126412" cy="1134375"/>
            <a:chOff x="525518" y="2284624"/>
            <a:chExt cx="8126412" cy="1134375"/>
          </a:xfrm>
        </p:grpSpPr>
        <p:sp>
          <p:nvSpPr>
            <p:cNvPr id="6" name="Rectangle 82"/>
            <p:cNvSpPr>
              <a:spLocks noChangeArrowheads="1"/>
            </p:cNvSpPr>
            <p:nvPr/>
          </p:nvSpPr>
          <p:spPr bwMode="auto">
            <a:xfrm>
              <a:off x="525518" y="2284624"/>
              <a:ext cx="8126412" cy="11343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GB">
                <a:solidFill>
                  <a:schemeClr val="lt1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2170708" y="2368705"/>
              <a:ext cx="4713562" cy="439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2400" dirty="0" err="1">
                  <a:latin typeface="HelveticaNeueLT Pro 45 Lt" pitchFamily="34" charset="0"/>
                  <a:cs typeface="Arial" charset="0"/>
                </a:rPr>
                <a:t>wwPDB</a:t>
              </a:r>
              <a:r>
                <a:rPr lang="en-GB" sz="2400" dirty="0">
                  <a:latin typeface="HelveticaNeueLT Pro 45 Lt" pitchFamily="34" charset="0"/>
                  <a:cs typeface="Arial" charset="0"/>
                </a:rPr>
                <a:t> validation pipeline 1.0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715688" y="2970195"/>
              <a:ext cx="1368425" cy="36368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800" dirty="0" err="1">
                  <a:solidFill>
                    <a:srgbClr val="FFFFFF"/>
                  </a:solidFill>
                  <a:latin typeface="HelveticaNeueLT Pro 45 Lt" pitchFamily="34" charset="0"/>
                  <a:cs typeface="Arial"/>
                </a:rPr>
                <a:t>MolProbity</a:t>
              </a:r>
              <a:endParaRPr lang="en-GB" sz="1800" dirty="0">
                <a:solidFill>
                  <a:srgbClr val="FFFFFF"/>
                </a:solidFill>
                <a:latin typeface="HelveticaNeueLT Pro 45 Lt" pitchFamily="34" charset="0"/>
                <a:cs typeface="Arial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450951" y="2970195"/>
              <a:ext cx="785812" cy="36368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800" dirty="0">
                  <a:solidFill>
                    <a:srgbClr val="FFFFFF"/>
                  </a:solidFill>
                  <a:latin typeface="HelveticaNeueLT Pro 45 Lt" pitchFamily="34" charset="0"/>
                  <a:cs typeface="Arial"/>
                </a:rPr>
                <a:t>EDS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226988" y="2970195"/>
              <a:ext cx="1081088" cy="36368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800" dirty="0" err="1">
                  <a:solidFill>
                    <a:srgbClr val="FFFFFF"/>
                  </a:solidFill>
                  <a:latin typeface="HelveticaNeueLT Pro 45 Lt" pitchFamily="34" charset="0"/>
                  <a:cs typeface="Arial"/>
                </a:rPr>
                <a:t>Xtriage</a:t>
              </a:r>
              <a:endParaRPr lang="en-GB" sz="1800" dirty="0">
                <a:solidFill>
                  <a:srgbClr val="FFFFFF"/>
                </a:solidFill>
                <a:latin typeface="HelveticaNeueLT Pro 45 Lt" pitchFamily="34" charset="0"/>
                <a:cs typeface="Arial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387576" y="2970368"/>
              <a:ext cx="919162" cy="35398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en-US" sz="1800" dirty="0">
                  <a:solidFill>
                    <a:srgbClr val="FFFFFF"/>
                  </a:solidFill>
                  <a:latin typeface="HelveticaNeueLT Pro 45 Lt" pitchFamily="34" charset="0"/>
                  <a:cs typeface="Arial" charset="0"/>
                </a:rPr>
                <a:t>Mogul</a:t>
              </a:r>
              <a:endParaRPr lang="en-GB" sz="1800" dirty="0">
                <a:solidFill>
                  <a:srgbClr val="FFFFFF"/>
                </a:solidFill>
                <a:latin typeface="HelveticaNeueLT Pro 45 Lt" pitchFamily="34" charset="0"/>
                <a:cs typeface="Arial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421038" y="2967193"/>
              <a:ext cx="1371600" cy="35398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en-US" sz="1800" dirty="0">
                  <a:solidFill>
                    <a:srgbClr val="FFFFFF"/>
                  </a:solidFill>
                  <a:latin typeface="HelveticaNeueLT Pro 45 Lt" pitchFamily="34" charset="0"/>
                  <a:cs typeface="Arial" charset="0"/>
                </a:rPr>
                <a:t>Percentiles</a:t>
              </a:r>
              <a:endParaRPr lang="en-GB" sz="1800" dirty="0">
                <a:solidFill>
                  <a:srgbClr val="FFFFFF"/>
                </a:solidFill>
                <a:latin typeface="HelveticaNeueLT Pro 45 Lt" pitchFamily="34" charset="0"/>
                <a:cs typeface="Arial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6868838" y="2967193"/>
              <a:ext cx="1600200" cy="35398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en-US" sz="1800" dirty="0">
                  <a:solidFill>
                    <a:srgbClr val="FFFFFF"/>
                  </a:solidFill>
                  <a:latin typeface="HelveticaNeueLT Pro 45 Lt" pitchFamily="34" charset="0"/>
                  <a:cs typeface="Arial" charset="0"/>
                </a:rPr>
                <a:t>PDF maker</a:t>
              </a:r>
              <a:endParaRPr lang="en-GB" sz="1800" dirty="0">
                <a:solidFill>
                  <a:srgbClr val="FFFFFF"/>
                </a:solidFill>
                <a:latin typeface="HelveticaNeueLT Pro 45 Lt" pitchFamily="34" charset="0"/>
                <a:cs typeface="Arial" charset="0"/>
              </a:endParaRPr>
            </a:p>
          </p:txBody>
        </p:sp>
      </p:grpSp>
      <p:sp>
        <p:nvSpPr>
          <p:cNvPr id="16" name="Rectangle 82"/>
          <p:cNvSpPr>
            <a:spLocks noChangeArrowheads="1"/>
          </p:cNvSpPr>
          <p:nvPr/>
        </p:nvSpPr>
        <p:spPr bwMode="auto">
          <a:xfrm>
            <a:off x="525518" y="3571399"/>
            <a:ext cx="8126412" cy="113437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solidFill>
                <a:schemeClr val="lt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15688" y="3698240"/>
            <a:ext cx="1368425" cy="92241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GB" sz="1800" dirty="0">
                <a:solidFill>
                  <a:srgbClr val="FFFFFF"/>
                </a:solidFill>
                <a:latin typeface="HelveticaNeueLT Pro 45 Lt" pitchFamily="34" charset="0"/>
                <a:cs typeface="Arial"/>
              </a:rPr>
              <a:t>Geometry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450951" y="3698240"/>
            <a:ext cx="785812" cy="92241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GB" sz="1800" dirty="0">
                <a:solidFill>
                  <a:srgbClr val="FFFFFF"/>
                </a:solidFill>
                <a:latin typeface="HelveticaNeueLT Pro 45 Lt" pitchFamily="34" charset="0"/>
                <a:cs typeface="Arial"/>
              </a:rPr>
              <a:t>Fit to data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226988" y="3698240"/>
            <a:ext cx="1081088" cy="92241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GB" sz="1800" dirty="0">
                <a:solidFill>
                  <a:srgbClr val="FFFFFF"/>
                </a:solidFill>
                <a:latin typeface="HelveticaNeueLT Pro 45 Lt" pitchFamily="34" charset="0"/>
                <a:cs typeface="Arial"/>
              </a:rPr>
              <a:t>Data quality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302034" y="3698241"/>
            <a:ext cx="1119004" cy="90971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HelveticaNeueLT Pro 45 Lt" pitchFamily="34" charset="0"/>
                <a:cs typeface="Arial" charset="0"/>
              </a:rPr>
              <a:t>Ligand geometry</a:t>
            </a:r>
            <a:endParaRPr lang="en-GB" sz="1600" dirty="0">
              <a:solidFill>
                <a:srgbClr val="FFFFFF"/>
              </a:solidFill>
              <a:latin typeface="HelveticaNeueLT Pro 45 Lt" pitchFamily="34" charset="0"/>
              <a:cs typeface="Arial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482001" y="3698242"/>
            <a:ext cx="1447800" cy="90971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HelveticaNeueLT Pro 45 Lt" pitchFamily="34" charset="0"/>
                <a:cs typeface="Arial" charset="0"/>
              </a:rPr>
              <a:t>Comparison to other PDB entries</a:t>
            </a:r>
            <a:endParaRPr lang="en-GB" sz="1800" dirty="0">
              <a:solidFill>
                <a:srgbClr val="FFFFFF"/>
              </a:solidFill>
              <a:latin typeface="HelveticaNeueLT Pro 45 Lt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46112"/>
      </p:ext>
    </p:extLst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90" y="1925096"/>
            <a:ext cx="6376445" cy="242304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3228" y="953311"/>
            <a:ext cx="3963802" cy="1231392"/>
            <a:chOff x="153228" y="1202493"/>
            <a:chExt cx="3963802" cy="1231392"/>
          </a:xfrm>
        </p:grpSpPr>
        <p:sp>
          <p:nvSpPr>
            <p:cNvPr id="5" name="TextBox 4"/>
            <p:cNvSpPr txBox="1"/>
            <p:nvPr/>
          </p:nvSpPr>
          <p:spPr>
            <a:xfrm>
              <a:off x="153228" y="1202493"/>
              <a:ext cx="3016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How well does the model back-predict the data?</a:t>
              </a:r>
            </a:p>
          </p:txBody>
        </p:sp>
        <p:sp>
          <p:nvSpPr>
            <p:cNvPr id="9" name="Right Arrow 8"/>
            <p:cNvSpPr/>
            <p:nvPr/>
          </p:nvSpPr>
          <p:spPr bwMode="auto">
            <a:xfrm rot="1840033">
              <a:off x="2452901" y="1837775"/>
              <a:ext cx="1664129" cy="5961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713" y="2178259"/>
            <a:ext cx="3440523" cy="791211"/>
            <a:chOff x="83713" y="2138065"/>
            <a:chExt cx="3440523" cy="791211"/>
          </a:xfrm>
        </p:grpSpPr>
        <p:sp>
          <p:nvSpPr>
            <p:cNvPr id="6" name="Rectangle 5"/>
            <p:cNvSpPr/>
            <p:nvPr/>
          </p:nvSpPr>
          <p:spPr>
            <a:xfrm>
              <a:off x="83713" y="2138065"/>
              <a:ext cx="22660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Atoms bumping into each other</a:t>
              </a:r>
            </a:p>
          </p:txBody>
        </p:sp>
        <p:sp>
          <p:nvSpPr>
            <p:cNvPr id="14" name="Right Arrow 13"/>
            <p:cNvSpPr/>
            <p:nvPr/>
          </p:nvSpPr>
          <p:spPr bwMode="auto">
            <a:xfrm>
              <a:off x="1708887" y="2333166"/>
              <a:ext cx="1815349" cy="5961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2275" y="3216528"/>
            <a:ext cx="2988255" cy="843925"/>
            <a:chOff x="72275" y="3236632"/>
            <a:chExt cx="2988255" cy="843925"/>
          </a:xfrm>
        </p:grpSpPr>
        <p:sp>
          <p:nvSpPr>
            <p:cNvPr id="7" name="Rectangle 6"/>
            <p:cNvSpPr/>
            <p:nvPr/>
          </p:nvSpPr>
          <p:spPr>
            <a:xfrm>
              <a:off x="72275" y="3434226"/>
              <a:ext cx="19202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Surprising bond angles</a:t>
              </a:r>
            </a:p>
          </p:txBody>
        </p:sp>
        <p:sp>
          <p:nvSpPr>
            <p:cNvPr id="16" name="Right Arrow 15"/>
            <p:cNvSpPr/>
            <p:nvPr/>
          </p:nvSpPr>
          <p:spPr bwMode="auto">
            <a:xfrm rot="20046894">
              <a:off x="1813792" y="3236632"/>
              <a:ext cx="1246738" cy="5961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7221" y="3726177"/>
            <a:ext cx="3439573" cy="1322954"/>
            <a:chOff x="377221" y="3786473"/>
            <a:chExt cx="3439573" cy="1322954"/>
          </a:xfrm>
        </p:grpSpPr>
        <p:sp>
          <p:nvSpPr>
            <p:cNvPr id="8" name="Rectangle 7"/>
            <p:cNvSpPr/>
            <p:nvPr/>
          </p:nvSpPr>
          <p:spPr>
            <a:xfrm>
              <a:off x="377221" y="4740095"/>
              <a:ext cx="31470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Atoms not in electron density</a:t>
              </a:r>
            </a:p>
          </p:txBody>
        </p:sp>
        <p:sp>
          <p:nvSpPr>
            <p:cNvPr id="18" name="Right Arrow 17"/>
            <p:cNvSpPr/>
            <p:nvPr/>
          </p:nvSpPr>
          <p:spPr bwMode="auto">
            <a:xfrm rot="18561148">
              <a:off x="3040135" y="3967022"/>
              <a:ext cx="957208" cy="5961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wwPDB validation</a:t>
            </a:r>
          </a:p>
        </p:txBody>
      </p:sp>
    </p:spTree>
    <p:extLst>
      <p:ext uri="{BB962C8B-B14F-4D97-AF65-F5344CB8AC3E}">
        <p14:creationId xmlns:p14="http://schemas.microsoft.com/office/powerpoint/2010/main" val="204149955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95083"/>
            <a:ext cx="57150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27" y="2804179"/>
            <a:ext cx="4377237" cy="14782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906973" y="164218"/>
            <a:ext cx="928048" cy="23196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dirty="0"/>
              <a:t>Interesting geometry</a:t>
            </a:r>
            <a:br>
              <a:rPr lang="en-GB" dirty="0"/>
            </a:br>
            <a:r>
              <a:rPr lang="en-GB" sz="2800" dirty="0">
                <a:solidFill>
                  <a:schemeClr val="tx1"/>
                </a:solidFill>
              </a:rPr>
              <a:t>7GPB 2.9Å</a:t>
            </a:r>
          </a:p>
        </p:txBody>
      </p:sp>
    </p:spTree>
    <p:extLst>
      <p:ext uri="{BB962C8B-B14F-4D97-AF65-F5344CB8AC3E}">
        <p14:creationId xmlns:p14="http://schemas.microsoft.com/office/powerpoint/2010/main" val="19048567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0" y="2686893"/>
            <a:ext cx="4210050" cy="3390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7" y="46622"/>
            <a:ext cx="8542946" cy="762000"/>
          </a:xfrm>
        </p:spPr>
        <p:txBody>
          <a:bodyPr/>
          <a:lstStyle/>
          <a:p>
            <a:pPr algn="ctr"/>
            <a:r>
              <a:rPr lang="en-GB" dirty="0"/>
              <a:t>Validation for small molecules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PDBe.org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056" y="735682"/>
            <a:ext cx="837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Geometry							Fit to density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4" y="1080256"/>
            <a:ext cx="1714500" cy="1714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6027" y="1545465"/>
            <a:ext cx="177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Using Mogul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2152" y="1185508"/>
            <a:ext cx="44818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b="1" dirty="0">
                <a:cs typeface="Geneva" pitchFamily="-110" charset="0"/>
              </a:rPr>
              <a:t>RSR</a:t>
            </a:r>
            <a:r>
              <a:rPr lang="en-US" dirty="0">
                <a:cs typeface="Geneva" pitchFamily="-110" charset="0"/>
              </a:rPr>
              <a:t>: Measure of how well a residue fits its local density (Jones </a:t>
            </a:r>
            <a:r>
              <a:rPr lang="en-US" i="1" dirty="0">
                <a:cs typeface="Geneva" pitchFamily="-110" charset="0"/>
              </a:rPr>
              <a:t>et al.</a:t>
            </a:r>
            <a:r>
              <a:rPr lang="en-US" dirty="0">
                <a:cs typeface="Geneva" pitchFamily="-110" charset="0"/>
              </a:rPr>
              <a:t>, 1991)</a:t>
            </a:r>
          </a:p>
          <a:p>
            <a:pPr eaLnBrk="1" hangingPunct="1"/>
            <a:endParaRPr lang="en-US" dirty="0">
              <a:cs typeface="Geneva" pitchFamily="-110" charset="0"/>
            </a:endParaRPr>
          </a:p>
          <a:p>
            <a:pPr eaLnBrk="1" hangingPunct="1"/>
            <a:endParaRPr lang="en-US" dirty="0">
              <a:cs typeface="Geneva" pitchFamily="-110" charset="0"/>
            </a:endParaRPr>
          </a:p>
          <a:p>
            <a:pPr eaLnBrk="1" hangingPunct="1"/>
            <a:endParaRPr lang="en-US" dirty="0">
              <a:cs typeface="Geneva" pitchFamily="-110" charset="0"/>
            </a:endParaRPr>
          </a:p>
          <a:p>
            <a:pPr eaLnBrk="1" hangingPunct="1"/>
            <a:endParaRPr lang="en-US" dirty="0">
              <a:cs typeface="Geneva" pitchFamily="-110" charset="0"/>
            </a:endParaRPr>
          </a:p>
          <a:p>
            <a:pPr eaLnBrk="1" hangingPunct="1"/>
            <a:endParaRPr lang="en-US" dirty="0">
              <a:cs typeface="Geneva" pitchFamily="-110" charset="0"/>
            </a:endParaRPr>
          </a:p>
          <a:p>
            <a:pPr eaLnBrk="1" hangingPunct="1"/>
            <a:endParaRPr lang="en-US" dirty="0">
              <a:cs typeface="Geneva" pitchFamily="-110" charset="0"/>
            </a:endParaRPr>
          </a:p>
          <a:p>
            <a:pPr eaLnBrk="1" hangingPunct="1"/>
            <a:endParaRPr lang="en-US" dirty="0">
              <a:cs typeface="Geneva" pitchFamily="-110" charset="0"/>
            </a:endParaRPr>
          </a:p>
          <a:p>
            <a:pPr eaLnBrk="1" hangingPunct="1"/>
            <a:endParaRPr lang="en-US" dirty="0">
              <a:cs typeface="Geneva" pitchFamily="-110" charset="0"/>
            </a:endParaRPr>
          </a:p>
          <a:p>
            <a:pPr eaLnBrk="1" hangingPunct="1"/>
            <a:endParaRPr lang="en-US" dirty="0">
              <a:cs typeface="Geneva" pitchFamily="-110" charset="0"/>
            </a:endParaRPr>
          </a:p>
          <a:p>
            <a:pPr eaLnBrk="1" hangingPunct="1"/>
            <a:endParaRPr lang="en-US" dirty="0">
              <a:cs typeface="Geneva" pitchFamily="-110" charset="0"/>
            </a:endParaRPr>
          </a:p>
          <a:p>
            <a:pPr eaLnBrk="1" hangingPunct="1"/>
            <a:endParaRPr lang="en-US" dirty="0">
              <a:cs typeface="Geneva" pitchFamily="-110" charset="0"/>
            </a:endParaRPr>
          </a:p>
          <a:p>
            <a:pPr eaLnBrk="1" hangingPunct="1"/>
            <a:endParaRPr lang="en-US" dirty="0">
              <a:cs typeface="Geneva" pitchFamily="-110" charset="0"/>
            </a:endParaRPr>
          </a:p>
        </p:txBody>
      </p:sp>
      <p:pic>
        <p:nvPicPr>
          <p:cNvPr id="13" name="Picture 12" descr="4BPA_MODIFIED2.png"/>
          <p:cNvPicPr>
            <a:picLocks noChangeAspect="1"/>
          </p:cNvPicPr>
          <p:nvPr/>
        </p:nvPicPr>
        <p:blipFill>
          <a:blip r:embed="rId4"/>
          <a:srcRect l="11087" t="11111" r="11102"/>
          <a:stretch>
            <a:fillRect/>
          </a:stretch>
        </p:blipFill>
        <p:spPr>
          <a:xfrm>
            <a:off x="4774468" y="2109716"/>
            <a:ext cx="4048895" cy="260175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5" name="Up Arrow 14"/>
          <p:cNvSpPr/>
          <p:nvPr/>
        </p:nvSpPr>
        <p:spPr bwMode="auto">
          <a:xfrm>
            <a:off x="669701" y="5203067"/>
            <a:ext cx="218941" cy="676098"/>
          </a:xfrm>
          <a:prstGeom prst="up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930181"/>
      </p:ext>
    </p:extLst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Poor density for ligand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i="1" dirty="0" err="1"/>
              <a:t>Acta</a:t>
            </a:r>
            <a:r>
              <a:rPr lang="en-GB" i="1" dirty="0"/>
              <a:t> </a:t>
            </a:r>
            <a:r>
              <a:rPr lang="en-GB" i="1" dirty="0" err="1"/>
              <a:t>Cryst</a:t>
            </a:r>
            <a:r>
              <a:rPr lang="en-GB" dirty="0"/>
              <a:t>. </a:t>
            </a:r>
            <a:r>
              <a:rPr lang="en-GB" b="1" dirty="0"/>
              <a:t>D69</a:t>
            </a:r>
            <a:r>
              <a:rPr lang="en-GB" dirty="0"/>
              <a:t>, 150-167 (2013)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3687" y="131482"/>
            <a:ext cx="2977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PDB: 3IB0 (1.4Å)</a:t>
            </a:r>
          </a:p>
          <a:p>
            <a:endParaRPr lang="en-GB" dirty="0"/>
          </a:p>
          <a:p>
            <a:r>
              <a:rPr lang="en-GB" dirty="0"/>
              <a:t>DIF A701</a:t>
            </a:r>
          </a:p>
          <a:p>
            <a:endParaRPr lang="en-GB" dirty="0"/>
          </a:p>
          <a:p>
            <a:r>
              <a:rPr lang="en-GB" dirty="0"/>
              <a:t>Ligand diclofenac not supported by electron density</a:t>
            </a:r>
          </a:p>
          <a:p>
            <a:endParaRPr lang="en-GB" dirty="0"/>
          </a:p>
          <a:p>
            <a:r>
              <a:rPr lang="en-GB" dirty="0"/>
              <a:t>https://www.ebi.ac.uk/pdbe/entry/pdb/3ib0/bound/DIF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56" y="930553"/>
            <a:ext cx="5909231" cy="444578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717" y="4804039"/>
            <a:ext cx="1770394" cy="124812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Entry percentile sco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17" y="3225387"/>
            <a:ext cx="2997020" cy="11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299846"/>
      </p:ext>
    </p:extLst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442820" cy="762000"/>
          </a:xfrm>
        </p:spPr>
        <p:txBody>
          <a:bodyPr/>
          <a:lstStyle/>
          <a:p>
            <a:r>
              <a:rPr lang="en-GB" dirty="0" err="1"/>
              <a:t>OneDep</a:t>
            </a:r>
            <a:r>
              <a:rPr lang="en-GB" dirty="0"/>
              <a:t> - highlighting outliers – current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2720101" cy="4953000"/>
          </a:xfrm>
        </p:spPr>
        <p:txBody>
          <a:bodyPr/>
          <a:lstStyle/>
          <a:p>
            <a:r>
              <a:rPr lang="en-GB" dirty="0"/>
              <a:t>Geometry</a:t>
            </a:r>
          </a:p>
          <a:p>
            <a:pPr lvl="1"/>
            <a:r>
              <a:rPr lang="en-GB" dirty="0"/>
              <a:t>Clashes</a:t>
            </a:r>
          </a:p>
          <a:p>
            <a:pPr lvl="1"/>
            <a:r>
              <a:rPr lang="en-GB" dirty="0"/>
              <a:t>Bond lengths</a:t>
            </a:r>
          </a:p>
          <a:p>
            <a:pPr lvl="1"/>
            <a:r>
              <a:rPr lang="en-GB" dirty="0"/>
              <a:t>Bond angles</a:t>
            </a:r>
          </a:p>
          <a:p>
            <a:pPr lvl="1"/>
            <a:r>
              <a:rPr lang="en-GB" dirty="0"/>
              <a:t>Bonds between amino acids / nucleotides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484" y="1024664"/>
            <a:ext cx="6459427" cy="408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45281"/>
      </p:ext>
    </p:extLst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749BC5-41AB-44C2-B323-5004144B9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943"/>
          <a:stretch/>
        </p:blipFill>
        <p:spPr>
          <a:xfrm>
            <a:off x="533400" y="1066800"/>
            <a:ext cx="6837028" cy="5929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77C725-DD65-4416-B6FC-43057241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good are depositions?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7ADA6-0DC9-49E6-AFF7-CB4CEC656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77% of depositors only upload one coordinate file and press submit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D4F83-4EB1-41B5-9FD7-20A14568D571}"/>
              </a:ext>
            </a:extLst>
          </p:cNvPr>
          <p:cNvSpPr txBox="1"/>
          <p:nvPr/>
        </p:nvSpPr>
        <p:spPr>
          <a:xfrm>
            <a:off x="1805553" y="2256094"/>
            <a:ext cx="1157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Close contacts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75753-72E0-4049-8C21-DC8CDC771599}"/>
              </a:ext>
            </a:extLst>
          </p:cNvPr>
          <p:cNvSpPr txBox="1"/>
          <p:nvPr/>
        </p:nvSpPr>
        <p:spPr>
          <a:xfrm>
            <a:off x="4345497" y="3510538"/>
            <a:ext cx="125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Polymer linkage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FB8E0-BAD8-4E50-89E1-24FAE8217E3C}"/>
              </a:ext>
            </a:extLst>
          </p:cNvPr>
          <p:cNvSpPr txBox="1"/>
          <p:nvPr/>
        </p:nvSpPr>
        <p:spPr>
          <a:xfrm>
            <a:off x="5325958" y="3268655"/>
            <a:ext cx="1157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Bond angles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BDE9ED-6D2C-4631-A2FF-F3A3AF39197C}"/>
              </a:ext>
            </a:extLst>
          </p:cNvPr>
          <p:cNvSpPr/>
          <p:nvPr/>
        </p:nvSpPr>
        <p:spPr>
          <a:xfrm>
            <a:off x="6837029" y="2009874"/>
            <a:ext cx="230697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red - First upload</a:t>
            </a:r>
            <a:endParaRPr lang="en-GB" sz="1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green - Final annotated</a:t>
            </a:r>
            <a:endParaRPr lang="en-GB" sz="1600" dirty="0"/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581802"/>
      </p:ext>
    </p:extLst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D51CDBB-2F8F-496D-946E-67D4FCBBF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04"/>
          <a:stretch/>
        </p:blipFill>
        <p:spPr>
          <a:xfrm>
            <a:off x="293137" y="765932"/>
            <a:ext cx="7466679" cy="6498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E68152-B1CA-441C-9693-0C5F10DB1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good are depositions?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21FC8-1567-484D-9433-D5E14FCBC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23% of depositors upload multiple times before pressing submit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B4F7B-41A6-45C1-8448-418D680F61BE}"/>
              </a:ext>
            </a:extLst>
          </p:cNvPr>
          <p:cNvSpPr txBox="1"/>
          <p:nvPr/>
        </p:nvSpPr>
        <p:spPr>
          <a:xfrm>
            <a:off x="1647739" y="1824257"/>
            <a:ext cx="1157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Close contacts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AA17C-B9BC-46DE-99F8-BCBE496C6CEA}"/>
              </a:ext>
            </a:extLst>
          </p:cNvPr>
          <p:cNvSpPr txBox="1"/>
          <p:nvPr/>
        </p:nvSpPr>
        <p:spPr>
          <a:xfrm>
            <a:off x="4273491" y="2782669"/>
            <a:ext cx="125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Polymer linkage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2AF7B-429D-4E95-A943-F8C7B2756F6C}"/>
              </a:ext>
            </a:extLst>
          </p:cNvPr>
          <p:cNvSpPr txBox="1"/>
          <p:nvPr/>
        </p:nvSpPr>
        <p:spPr>
          <a:xfrm>
            <a:off x="5414394" y="2782669"/>
            <a:ext cx="1157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Bond angles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B49137-F2BA-4878-86A2-9DE08770A7D2}"/>
              </a:ext>
            </a:extLst>
          </p:cNvPr>
          <p:cNvSpPr txBox="1"/>
          <p:nvPr/>
        </p:nvSpPr>
        <p:spPr>
          <a:xfrm>
            <a:off x="6920219" y="3169105"/>
            <a:ext cx="1251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Symmetry close contacts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8FE0F2-5C59-4EA5-AAEF-4763F81D2B87}"/>
              </a:ext>
            </a:extLst>
          </p:cNvPr>
          <p:cNvSpPr/>
          <p:nvPr/>
        </p:nvSpPr>
        <p:spPr>
          <a:xfrm>
            <a:off x="6920219" y="1657702"/>
            <a:ext cx="23069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red - First upload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blue - First deposited</a:t>
            </a:r>
            <a:endParaRPr lang="en-GB" sz="1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green - Final annotated</a:t>
            </a:r>
            <a:endParaRPr lang="en-GB" sz="1600" dirty="0"/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4499522"/>
      </p:ext>
    </p:extLst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027CF1-B3E3-414D-A9E7-0798A5183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60"/>
          <a:stretch/>
        </p:blipFill>
        <p:spPr>
          <a:xfrm>
            <a:off x="1384620" y="2044152"/>
            <a:ext cx="4772899" cy="4156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BD0B6E-C29C-4537-8DDD-456407509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good are depositions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DB3FA-8D33-4E2F-951D-6186AA657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Around 25% of entries have replacements after annotation</a:t>
            </a:r>
          </a:p>
          <a:p>
            <a:r>
              <a:rPr lang="en-GB" dirty="0"/>
              <a:t>What issues do depositors fix?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83406-2E9E-4051-9AD1-E6D3CFB5D858}"/>
              </a:ext>
            </a:extLst>
          </p:cNvPr>
          <p:cNvSpPr txBox="1"/>
          <p:nvPr/>
        </p:nvSpPr>
        <p:spPr>
          <a:xfrm>
            <a:off x="2155970" y="2638296"/>
            <a:ext cx="1157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Close contacts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DA2D0D-888A-4C1A-9C3C-934A43A751E9}"/>
              </a:ext>
            </a:extLst>
          </p:cNvPr>
          <p:cNvSpPr txBox="1"/>
          <p:nvPr/>
        </p:nvSpPr>
        <p:spPr>
          <a:xfrm>
            <a:off x="3799882" y="3007628"/>
            <a:ext cx="125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Polymer linkage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8C0F8-C13B-43DA-8218-F485CB98BA7B}"/>
              </a:ext>
            </a:extLst>
          </p:cNvPr>
          <p:cNvSpPr txBox="1"/>
          <p:nvPr/>
        </p:nvSpPr>
        <p:spPr>
          <a:xfrm>
            <a:off x="4651631" y="3146127"/>
            <a:ext cx="1157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Bond angles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564D9E-CDA5-4F10-80A7-19740753E2A6}"/>
              </a:ext>
            </a:extLst>
          </p:cNvPr>
          <p:cNvSpPr txBox="1"/>
          <p:nvPr/>
        </p:nvSpPr>
        <p:spPr>
          <a:xfrm>
            <a:off x="5560580" y="3199358"/>
            <a:ext cx="1251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Symmetry close contacts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E15FF8-96DC-4D83-8D75-B5C80587155E}"/>
              </a:ext>
            </a:extLst>
          </p:cNvPr>
          <p:cNvSpPr txBox="1"/>
          <p:nvPr/>
        </p:nvSpPr>
        <p:spPr>
          <a:xfrm>
            <a:off x="1253899" y="4122688"/>
            <a:ext cx="104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chirality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D108AB-CCF0-4307-BAA3-FDBF5B7E0F77}"/>
              </a:ext>
            </a:extLst>
          </p:cNvPr>
          <p:cNvSpPr/>
          <p:nvPr/>
        </p:nvSpPr>
        <p:spPr>
          <a:xfrm>
            <a:off x="7744186" y="2084298"/>
            <a:ext cx="14519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green - First submission</a:t>
            </a:r>
            <a:endParaRPr lang="en-GB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blue </a:t>
            </a:r>
            <a:r>
              <a:rPr lang="en-GB" dirty="0"/>
              <a:t>-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Final annotation</a:t>
            </a:r>
            <a:endParaRPr lang="en-GB" dirty="0"/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874079"/>
      </p:ext>
    </p:extLst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65F-1775-4AF3-8CA4-0CEF0B3E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70" y="304800"/>
            <a:ext cx="8791662" cy="762000"/>
          </a:xfrm>
        </p:spPr>
        <p:txBody>
          <a:bodyPr/>
          <a:lstStyle/>
          <a:p>
            <a:r>
              <a:rPr lang="en-GB" dirty="0" err="1"/>
              <a:t>OneDep</a:t>
            </a:r>
            <a:r>
              <a:rPr lang="en-GB" dirty="0"/>
              <a:t> – highlighting issues earlier in deposition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DEE8D-61C4-4BCF-8929-F6424DAEE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Decrease the number of pages viewed before seeing outliers</a:t>
            </a:r>
          </a:p>
          <a:p>
            <a:endParaRPr lang="en-GB" dirty="0"/>
          </a:p>
          <a:p>
            <a:r>
              <a:rPr lang="en-GB" dirty="0"/>
              <a:t>Current 			vs 		proposed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2D964-9438-43C1-ADC4-8FF7F5D26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81" y="2990675"/>
            <a:ext cx="4114104" cy="3112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DE5D6F-44F9-46BA-9882-13614BC29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20" y="3225567"/>
            <a:ext cx="4144854" cy="2642532"/>
          </a:xfrm>
          <a:prstGeom prst="rect">
            <a:avLst/>
          </a:prstGeom>
        </p:spPr>
      </p:pic>
      <p:sp>
        <p:nvSpPr>
          <p:cNvPr id="32" name="Arrow: Curved Right 31">
            <a:extLst>
              <a:ext uri="{FF2B5EF4-FFF2-40B4-BE49-F238E27FC236}">
                <a16:creationId xmlns:a16="http://schemas.microsoft.com/office/drawing/2014/main" id="{C1DB31C3-4D45-4FE5-BBAB-27D3B1728960}"/>
              </a:ext>
            </a:extLst>
          </p:cNvPr>
          <p:cNvSpPr/>
          <p:nvPr/>
        </p:nvSpPr>
        <p:spPr bwMode="auto">
          <a:xfrm flipH="1">
            <a:off x="864066" y="3735260"/>
            <a:ext cx="721453" cy="1558193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Arrow: Curved Right 32">
            <a:extLst>
              <a:ext uri="{FF2B5EF4-FFF2-40B4-BE49-F238E27FC236}">
                <a16:creationId xmlns:a16="http://schemas.microsoft.com/office/drawing/2014/main" id="{EA6CEE34-86E9-495A-941B-04930A204B82}"/>
              </a:ext>
            </a:extLst>
          </p:cNvPr>
          <p:cNvSpPr/>
          <p:nvPr/>
        </p:nvSpPr>
        <p:spPr bwMode="auto">
          <a:xfrm>
            <a:off x="4378996" y="3892492"/>
            <a:ext cx="545324" cy="201336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09586"/>
      </p:ext>
    </p:extLst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wwPDB.org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74" y="671945"/>
            <a:ext cx="9314373" cy="4973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83" y="131439"/>
            <a:ext cx="4765244" cy="14756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7" y="2967896"/>
            <a:ext cx="784422" cy="7764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3481" y="2721027"/>
            <a:ext cx="6882244" cy="3486093"/>
            <a:chOff x="823481" y="2721027"/>
            <a:chExt cx="6882244" cy="3486093"/>
          </a:xfrm>
        </p:grpSpPr>
        <p:grpSp>
          <p:nvGrpSpPr>
            <p:cNvPr id="7" name="Group 6"/>
            <p:cNvGrpSpPr/>
            <p:nvPr/>
          </p:nvGrpSpPr>
          <p:grpSpPr>
            <a:xfrm>
              <a:off x="823481" y="3172532"/>
              <a:ext cx="6882244" cy="3034588"/>
              <a:chOff x="823481" y="3172532"/>
              <a:chExt cx="6882244" cy="303458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61309" y="3172532"/>
                <a:ext cx="5544416" cy="3034588"/>
                <a:chOff x="2161309" y="3172532"/>
                <a:chExt cx="5544416" cy="3034588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0251" y="4826759"/>
                  <a:ext cx="1344965" cy="1344965"/>
                </a:xfrm>
                <a:prstGeom prst="rect">
                  <a:avLst/>
                </a:prstGeom>
              </p:spPr>
            </p:pic>
            <p:cxnSp>
              <p:nvCxnSpPr>
                <p:cNvPr id="9" name="Straight Arrow Connector 8"/>
                <p:cNvCxnSpPr/>
                <p:nvPr/>
              </p:nvCxnSpPr>
              <p:spPr bwMode="auto">
                <a:xfrm>
                  <a:off x="2161309" y="3172532"/>
                  <a:ext cx="1339562" cy="1891582"/>
                </a:xfrm>
                <a:prstGeom prst="straightConnector1">
                  <a:avLst/>
                </a:prstGeom>
                <a:solidFill>
                  <a:schemeClr val="accent1"/>
                </a:solidFill>
                <a:ln w="6667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</p:spPr>
            </p:cxnSp>
            <p:cxnSp>
              <p:nvCxnSpPr>
                <p:cNvPr id="21" name="Straight Arrow Connector 20"/>
                <p:cNvCxnSpPr/>
                <p:nvPr/>
              </p:nvCxnSpPr>
              <p:spPr bwMode="auto">
                <a:xfrm flipH="1">
                  <a:off x="3653271" y="3261354"/>
                  <a:ext cx="4052454" cy="1802760"/>
                </a:xfrm>
                <a:prstGeom prst="straightConnector1">
                  <a:avLst/>
                </a:prstGeom>
                <a:solidFill>
                  <a:schemeClr val="accent1"/>
                </a:solidFill>
                <a:ln w="6667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</p:spPr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4193165" y="4945236"/>
                  <a:ext cx="2943225" cy="12618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dirty="0"/>
                    <a:t>‘The PDB’</a:t>
                  </a:r>
                </a:p>
                <a:p>
                  <a:r>
                    <a:rPr lang="en-GB" sz="3600" dirty="0"/>
                    <a:t> FTP Archive</a:t>
                  </a:r>
                </a:p>
              </p:txBody>
            </p:sp>
          </p:grpSp>
          <p:cxnSp>
            <p:nvCxnSpPr>
              <p:cNvPr id="27" name="Straight Arrow Connector 26"/>
              <p:cNvCxnSpPr/>
              <p:nvPr/>
            </p:nvCxnSpPr>
            <p:spPr bwMode="auto">
              <a:xfrm>
                <a:off x="823481" y="3744314"/>
                <a:ext cx="2260455" cy="1319800"/>
              </a:xfrm>
              <a:prstGeom prst="straightConnector1">
                <a:avLst/>
              </a:prstGeom>
              <a:solidFill>
                <a:schemeClr val="accent1"/>
              </a:solidFill>
              <a:ln w="666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</p:grpSp>
        <p:cxnSp>
          <p:nvCxnSpPr>
            <p:cNvPr id="18" name="Straight Arrow Connector 17"/>
            <p:cNvCxnSpPr/>
            <p:nvPr/>
          </p:nvCxnSpPr>
          <p:spPr bwMode="auto">
            <a:xfrm>
              <a:off x="3500871" y="2721027"/>
              <a:ext cx="113762" cy="2343087"/>
            </a:xfrm>
            <a:prstGeom prst="straightConnector1">
              <a:avLst/>
            </a:prstGeom>
            <a:solidFill>
              <a:schemeClr val="accent1"/>
            </a:solidFill>
            <a:ln w="666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48516" y="262620"/>
            <a:ext cx="8153400" cy="762000"/>
          </a:xfrm>
        </p:spPr>
        <p:txBody>
          <a:bodyPr/>
          <a:lstStyle/>
          <a:p>
            <a:r>
              <a:rPr lang="en-GB" dirty="0"/>
              <a:t>Who are the PDB?</a:t>
            </a:r>
          </a:p>
        </p:txBody>
      </p:sp>
    </p:spTree>
    <p:extLst>
      <p:ext uri="{BB962C8B-B14F-4D97-AF65-F5344CB8AC3E}">
        <p14:creationId xmlns:p14="http://schemas.microsoft.com/office/powerpoint/2010/main" val="363011557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DA395-7F7B-4108-A935-538C354CD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2" y="304800"/>
            <a:ext cx="8657438" cy="762000"/>
          </a:xfrm>
        </p:spPr>
        <p:txBody>
          <a:bodyPr/>
          <a:lstStyle/>
          <a:p>
            <a:r>
              <a:rPr lang="en-GB" dirty="0" err="1"/>
              <a:t>OneDep</a:t>
            </a:r>
            <a:r>
              <a:rPr lang="en-GB" dirty="0"/>
              <a:t> – highlighting issues earlier in deposition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27631F-47F6-47D7-8521-A067639E9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3E357B-4C3F-49C7-BEF1-F76AB05FB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7944374" cy="50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03850"/>
      </p:ext>
    </p:extLst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8" y="841578"/>
            <a:ext cx="5512254" cy="2238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give you all this validation upfront?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3854" y="3242916"/>
            <a:ext cx="8542946" cy="4351338"/>
          </a:xfrm>
        </p:spPr>
        <p:txBody>
          <a:bodyPr/>
          <a:lstStyle/>
          <a:p>
            <a:r>
              <a:rPr lang="en-GB" dirty="0"/>
              <a:t>PDF available on wwPDB websites </a:t>
            </a:r>
          </a:p>
          <a:p>
            <a:r>
              <a:rPr lang="en-GB" dirty="0"/>
              <a:t>XML available</a:t>
            </a:r>
          </a:p>
          <a:p>
            <a:pPr lvl="1"/>
            <a:r>
              <a:rPr lang="en-GB" dirty="0"/>
              <a:t>Viewers use this to display validation</a:t>
            </a:r>
          </a:p>
          <a:p>
            <a:pPr lvl="2"/>
            <a:r>
              <a:rPr lang="en-GB" dirty="0"/>
              <a:t>COOT</a:t>
            </a:r>
          </a:p>
          <a:p>
            <a:pPr lvl="2"/>
            <a:r>
              <a:rPr lang="en-GB" dirty="0" err="1"/>
              <a:t>LiteMOL</a:t>
            </a:r>
            <a:r>
              <a:rPr lang="en-GB" dirty="0"/>
              <a:t> @</a:t>
            </a:r>
            <a:r>
              <a:rPr lang="en-GB" dirty="0" err="1"/>
              <a:t>PDBe</a:t>
            </a:r>
            <a:endParaRPr lang="en-GB" dirty="0"/>
          </a:p>
          <a:p>
            <a:pPr lvl="2"/>
            <a:r>
              <a:rPr lang="en-GB" dirty="0" err="1"/>
              <a:t>PyMOL</a:t>
            </a:r>
            <a:r>
              <a:rPr lang="en-GB" dirty="0"/>
              <a:t> (</a:t>
            </a:r>
            <a:r>
              <a:rPr lang="en-GB" dirty="0" err="1"/>
              <a:t>PDBe</a:t>
            </a:r>
            <a:r>
              <a:rPr lang="en-GB" dirty="0"/>
              <a:t> plugin)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PDBe.org</a:t>
            </a:r>
          </a:p>
        </p:txBody>
      </p:sp>
      <p:pic>
        <p:nvPicPr>
          <p:cNvPr id="3" name="B789F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0376" y="2883924"/>
            <a:ext cx="3167068" cy="31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9120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we need?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Mandatory items in deposition</a:t>
            </a:r>
          </a:p>
          <a:p>
            <a:pPr lvl="1"/>
            <a:r>
              <a:rPr lang="en-GB" dirty="0"/>
              <a:t>Red in the deposition interface</a:t>
            </a:r>
          </a:p>
          <a:p>
            <a:r>
              <a:rPr lang="en-GB" dirty="0"/>
              <a:t>Admin information </a:t>
            </a:r>
          </a:p>
          <a:p>
            <a:pPr lvl="1"/>
            <a:r>
              <a:rPr lang="en-GB" dirty="0"/>
              <a:t>Who are you?</a:t>
            </a:r>
          </a:p>
          <a:p>
            <a:pPr lvl="1"/>
            <a:r>
              <a:rPr lang="en-GB" dirty="0"/>
              <a:t>When do you want your entry released?</a:t>
            </a:r>
          </a:p>
          <a:p>
            <a:r>
              <a:rPr lang="en-GB" dirty="0"/>
              <a:t>Sequence information for each macromolecule</a:t>
            </a:r>
          </a:p>
          <a:p>
            <a:pPr lvl="1"/>
            <a:r>
              <a:rPr lang="en-GB" dirty="0"/>
              <a:t>Better to add this to your file in advance</a:t>
            </a:r>
          </a:p>
          <a:p>
            <a:r>
              <a:rPr lang="en-GB" dirty="0"/>
              <a:t>Data collection statistics</a:t>
            </a:r>
          </a:p>
          <a:p>
            <a:pPr lvl="1"/>
            <a:r>
              <a:rPr lang="en-GB" dirty="0"/>
              <a:t>Where did you collect your data? </a:t>
            </a:r>
          </a:p>
          <a:p>
            <a:r>
              <a:rPr lang="en-GB" dirty="0"/>
              <a:t>Refinement statistics</a:t>
            </a:r>
          </a:p>
          <a:p>
            <a:pPr lvl="1"/>
            <a:r>
              <a:rPr lang="en-GB" dirty="0"/>
              <a:t>Normally parsed directly from your uploaded file</a:t>
            </a:r>
          </a:p>
          <a:p>
            <a:r>
              <a:rPr lang="en-GB" dirty="0"/>
              <a:t>Ligand identity</a:t>
            </a:r>
          </a:p>
          <a:p>
            <a:pPr lvl="1"/>
            <a:r>
              <a:rPr lang="en-GB" dirty="0"/>
              <a:t>If you submit </a:t>
            </a:r>
            <a:r>
              <a:rPr lang="en-GB" dirty="0" err="1"/>
              <a:t>mmCIF</a:t>
            </a:r>
            <a:r>
              <a:rPr lang="en-GB" dirty="0"/>
              <a:t> we get your refinement dictionaries automatically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560537"/>
      </p:ext>
    </p:extLst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 filling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Controlled vocabularies</a:t>
            </a:r>
          </a:p>
          <a:p>
            <a:pPr lvl="1"/>
            <a:r>
              <a:rPr lang="en-GB" dirty="0"/>
              <a:t>Beamlines</a:t>
            </a:r>
          </a:p>
          <a:p>
            <a:pPr lvl="1"/>
            <a:r>
              <a:rPr lang="en-GB" dirty="0"/>
              <a:t>Detectors</a:t>
            </a:r>
          </a:p>
          <a:p>
            <a:pPr lvl="1"/>
            <a:r>
              <a:rPr lang="en-GB" dirty="0"/>
              <a:t>Software</a:t>
            </a:r>
          </a:p>
          <a:p>
            <a:r>
              <a:rPr lang="en-GB" dirty="0"/>
              <a:t>Sanity checks / Cross validation</a:t>
            </a:r>
          </a:p>
          <a:p>
            <a:pPr lvl="1"/>
            <a:r>
              <a:rPr lang="en-GB" dirty="0"/>
              <a:t>Wavelength of greater than 2.0 is unusual</a:t>
            </a:r>
          </a:p>
          <a:p>
            <a:pPr lvl="1"/>
            <a:r>
              <a:rPr lang="en-GB" dirty="0"/>
              <a:t>Resolution of data collected is higher than you refined!</a:t>
            </a:r>
          </a:p>
          <a:p>
            <a:pPr lvl="1"/>
            <a:r>
              <a:rPr lang="en-GB" dirty="0"/>
              <a:t>Detector type is linked to detector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56683"/>
      </p:ext>
    </p:extLst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74"/>
            <a:ext cx="9144000" cy="5972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9488" y="882134"/>
            <a:ext cx="165735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Sanity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5987" y="4869417"/>
            <a:ext cx="165735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Controlled vocabulary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5757863" y="1251466"/>
            <a:ext cx="1571625" cy="20918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5757863" y="783968"/>
            <a:ext cx="1571625" cy="456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4100513" y="4977408"/>
            <a:ext cx="2805474" cy="3946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54464643"/>
      </p:ext>
    </p:extLst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Biocuration</a:t>
            </a:r>
            <a:r>
              <a:rPr lang="en-GB" dirty="0"/>
              <a:t> (annotation)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763" y="5443537"/>
            <a:ext cx="7458075" cy="369332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4.5 FTEs for all of Europe and Africa- &gt;4000 structures a year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763" y="1256482"/>
            <a:ext cx="7458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Ligand matching to dictionary</a:t>
            </a:r>
          </a:p>
          <a:p>
            <a:r>
              <a:rPr lang="en-GB" dirty="0"/>
              <a:t>	All identical chemicals have the same code</a:t>
            </a:r>
          </a:p>
          <a:p>
            <a:endParaRPr lang="en-GB" dirty="0"/>
          </a:p>
          <a:p>
            <a:r>
              <a:rPr lang="en-GB" dirty="0"/>
              <a:t>Taxonomy</a:t>
            </a:r>
          </a:p>
          <a:p>
            <a:endParaRPr lang="en-GB" dirty="0"/>
          </a:p>
          <a:p>
            <a:r>
              <a:rPr lang="en-GB" dirty="0"/>
              <a:t>Sequence matching to </a:t>
            </a:r>
            <a:r>
              <a:rPr lang="en-GB" dirty="0" err="1"/>
              <a:t>UniProt</a:t>
            </a:r>
            <a:endParaRPr lang="en-GB" dirty="0"/>
          </a:p>
          <a:p>
            <a:r>
              <a:rPr lang="en-GB" dirty="0"/>
              <a:t>	Highlight mutations, conflicts, tags </a:t>
            </a:r>
            <a:r>
              <a:rPr lang="en-GB" dirty="0" err="1"/>
              <a:t>etc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Assemblies</a:t>
            </a:r>
          </a:p>
          <a:p>
            <a:endParaRPr lang="en-GB" dirty="0"/>
          </a:p>
          <a:p>
            <a:r>
              <a:rPr lang="en-GB" dirty="0"/>
              <a:t>Standardising of representations – helping make PDB searchable</a:t>
            </a:r>
          </a:p>
          <a:p>
            <a:endParaRPr lang="en-GB" dirty="0"/>
          </a:p>
          <a:p>
            <a:r>
              <a:rPr lang="en-GB" dirty="0"/>
              <a:t>Sanity - is that really purified from human hearts?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-203778"/>
            <a:ext cx="3257550" cy="3257550"/>
          </a:xfrm>
          <a:prstGeom prst="rect">
            <a:avLst/>
          </a:prstGeom>
        </p:spPr>
      </p:pic>
      <p:pic>
        <p:nvPicPr>
          <p:cNvPr id="7" name="Picture 6" descr="sequence-che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35" y="2281640"/>
            <a:ext cx="3944179" cy="176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70905"/>
      </p:ext>
    </p:extLst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you try it out?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YES</a:t>
            </a:r>
          </a:p>
          <a:p>
            <a:pPr lvl="1"/>
            <a:r>
              <a:rPr lang="en-GB" dirty="0"/>
              <a:t>pdbe.org/deposition </a:t>
            </a:r>
          </a:p>
          <a:p>
            <a:pPr lvl="1"/>
            <a:r>
              <a:rPr lang="en-GB" dirty="0"/>
              <a:t>gives a link to a validation server which can be used prior to deposition</a:t>
            </a:r>
          </a:p>
          <a:p>
            <a:pPr lvl="1"/>
            <a:r>
              <a:rPr lang="en-GB" dirty="0"/>
              <a:t>https://validate.wwpdb.org/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FBF241-926D-4CA3-9009-EA9C80EC3F1F}"/>
              </a:ext>
            </a:extLst>
          </p:cNvPr>
          <p:cNvSpPr/>
          <p:nvPr/>
        </p:nvSpPr>
        <p:spPr>
          <a:xfrm>
            <a:off x="3113908" y="6281149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validate.wwpdb.org</a:t>
            </a:r>
          </a:p>
        </p:txBody>
      </p:sp>
    </p:spTree>
    <p:extLst>
      <p:ext uri="{BB962C8B-B14F-4D97-AF65-F5344CB8AC3E}">
        <p14:creationId xmlns:p14="http://schemas.microsoft.com/office/powerpoint/2010/main" val="1842043211"/>
      </p:ext>
    </p:extLst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497"/>
            <a:ext cx="8153400" cy="762000"/>
          </a:xfrm>
        </p:spPr>
        <p:txBody>
          <a:bodyPr/>
          <a:lstStyle/>
          <a:p>
            <a:pPr algn="ctr"/>
            <a:r>
              <a:rPr lang="en-GB" sz="3600" dirty="0"/>
              <a:t>New wwPDB developments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473437" y="1262606"/>
            <a:ext cx="4557712" cy="4668677"/>
            <a:chOff x="414339" y="1308334"/>
            <a:chExt cx="4557712" cy="4668677"/>
          </a:xfrm>
        </p:grpSpPr>
        <p:sp>
          <p:nvSpPr>
            <p:cNvPr id="3" name="Rectangle 2"/>
            <p:cNvSpPr/>
            <p:nvPr/>
          </p:nvSpPr>
          <p:spPr>
            <a:xfrm>
              <a:off x="414339" y="1308334"/>
              <a:ext cx="4557712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err="1"/>
                <a:t>PDBx</a:t>
              </a:r>
              <a:r>
                <a:rPr lang="en-GB" dirty="0"/>
                <a:t>/</a:t>
              </a:r>
              <a:r>
                <a:rPr lang="en-GB" dirty="0" err="1"/>
                <a:t>mmCIF</a:t>
              </a:r>
              <a:r>
                <a:rPr lang="en-GB" dirty="0"/>
                <a:t> V5</a:t>
              </a:r>
            </a:p>
            <a:p>
              <a:endParaRPr lang="en-GB" dirty="0"/>
            </a:p>
            <a:p>
              <a:endParaRPr lang="en-GB" dirty="0"/>
            </a:p>
            <a:p>
              <a:r>
                <a:rPr lang="en-GB" dirty="0"/>
                <a:t>More metadata for EM derived models</a:t>
              </a:r>
            </a:p>
            <a:p>
              <a:r>
                <a:rPr lang="en-GB" dirty="0"/>
                <a:t>	all EM categories except </a:t>
              </a:r>
              <a:r>
                <a:rPr lang="en-GB" dirty="0" err="1"/>
                <a:t>em_map</a:t>
              </a:r>
              <a:endParaRPr lang="en-GB" dirty="0"/>
            </a:p>
            <a:p>
              <a:endParaRPr lang="en-GB" dirty="0"/>
            </a:p>
            <a:p>
              <a:r>
                <a:rPr lang="en-GB" dirty="0"/>
                <a:t>Better audit information</a:t>
              </a:r>
            </a:p>
            <a:p>
              <a:endParaRPr lang="en-GB" dirty="0"/>
            </a:p>
            <a:p>
              <a:r>
                <a:rPr lang="en-GB" dirty="0"/>
                <a:t>Some data standardisation</a:t>
              </a:r>
            </a:p>
            <a:p>
              <a:r>
                <a:rPr lang="en-GB" dirty="0"/>
                <a:t>	work still on-going to clean up data</a:t>
              </a:r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14339" y="4421467"/>
              <a:ext cx="3243262" cy="1555544"/>
              <a:chOff x="329215" y="29189477"/>
              <a:chExt cx="14218226" cy="623146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7424" y="29189477"/>
                <a:ext cx="10058400" cy="6231466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29215" y="31504416"/>
                <a:ext cx="2502473" cy="184941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dirty="0">
                    <a:ln w="0"/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V4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044968" y="31504416"/>
                <a:ext cx="2502473" cy="184941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dirty="0">
                    <a:ln w="0"/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V5</a:t>
                </a:r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43" y="116722"/>
            <a:ext cx="1837649" cy="5690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57601" y="6373297"/>
            <a:ext cx="1459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wwPDB.org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2273411" y="948468"/>
            <a:ext cx="4343400" cy="4982816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91" y="1118945"/>
            <a:ext cx="1816718" cy="814788"/>
          </a:xfrm>
          <a:prstGeom prst="rect">
            <a:avLst/>
          </a:prstGeom>
        </p:spPr>
      </p:pic>
      <p:sp>
        <p:nvSpPr>
          <p:cNvPr id="30" name="Multiply 29"/>
          <p:cNvSpPr/>
          <p:nvPr/>
        </p:nvSpPr>
        <p:spPr bwMode="auto">
          <a:xfrm>
            <a:off x="3945643" y="1046565"/>
            <a:ext cx="3300414" cy="860237"/>
          </a:xfrm>
          <a:prstGeom prst="mathMultiply">
            <a:avLst/>
          </a:prstGeom>
          <a:solidFill>
            <a:srgbClr val="FF0000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290605"/>
      </p:ext>
    </p:extLst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Coming soon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95224" y="1253460"/>
            <a:ext cx="4002205" cy="4271575"/>
            <a:chOff x="4972051" y="1268880"/>
            <a:chExt cx="4002205" cy="4271575"/>
          </a:xfrm>
        </p:grpSpPr>
        <p:sp>
          <p:nvSpPr>
            <p:cNvPr id="4" name="Rectangle 3"/>
            <p:cNvSpPr/>
            <p:nvPr/>
          </p:nvSpPr>
          <p:spPr>
            <a:xfrm>
              <a:off x="4972051" y="1268880"/>
              <a:ext cx="4002205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Versioning</a:t>
              </a:r>
            </a:p>
            <a:p>
              <a:endParaRPr lang="en-GB" dirty="0"/>
            </a:p>
            <a:p>
              <a:r>
                <a:rPr lang="en-GB" dirty="0"/>
                <a:t>Update released entries </a:t>
              </a:r>
            </a:p>
            <a:p>
              <a:r>
                <a:rPr lang="en-GB" dirty="0"/>
                <a:t>And retain the ID code</a:t>
              </a:r>
            </a:p>
            <a:p>
              <a:endParaRPr lang="en-GB" dirty="0"/>
            </a:p>
            <a:p>
              <a:r>
                <a:rPr lang="en-GB" dirty="0"/>
                <a:t>Details yet to be finalised</a:t>
              </a:r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972051" y="3316408"/>
              <a:ext cx="3243262" cy="2224047"/>
              <a:chOff x="4972051" y="3316408"/>
              <a:chExt cx="3243262" cy="222404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2051" y="3316408"/>
                <a:ext cx="2012245" cy="138109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3068" y="4159357"/>
                <a:ext cx="2012245" cy="1381098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367878" y="3906345"/>
                <a:ext cx="8531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/>
                  <a:t>1xyz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503729" y="4783733"/>
                <a:ext cx="16385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/>
                  <a:t>1xyz_2   ?</a:t>
                </a:r>
              </a:p>
            </p:txBody>
          </p:sp>
        </p:grpSp>
      </p:grpSp>
      <p:sp>
        <p:nvSpPr>
          <p:cNvPr id="10" name="Rectangle 9"/>
          <p:cNvSpPr/>
          <p:nvPr/>
        </p:nvSpPr>
        <p:spPr bwMode="auto">
          <a:xfrm>
            <a:off x="2589026" y="901887"/>
            <a:ext cx="4343400" cy="4982818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35869"/>
      </p:ext>
    </p:extLst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0" y="525264"/>
            <a:ext cx="9144000" cy="685718"/>
          </a:xfrm>
        </p:spPr>
        <p:txBody>
          <a:bodyPr/>
          <a:lstStyle/>
          <a:p>
            <a:pPr algn="ctr">
              <a:defRPr/>
            </a:pPr>
            <a:r>
              <a:rPr lang="en-US" sz="4800" dirty="0"/>
              <a:t>Getting data out of the PDB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0" y="5224579"/>
            <a:ext cx="4809402" cy="150293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98320" y="3330718"/>
            <a:ext cx="4245680" cy="1718202"/>
            <a:chOff x="337079" y="3330718"/>
            <a:chExt cx="4245680" cy="1718202"/>
          </a:xfrm>
        </p:grpSpPr>
        <p:sp>
          <p:nvSpPr>
            <p:cNvPr id="12" name="Text Placeholder 1"/>
            <p:cNvSpPr txBox="1">
              <a:spLocks/>
            </p:cNvSpPr>
            <p:nvPr/>
          </p:nvSpPr>
          <p:spPr bwMode="auto">
            <a:xfrm>
              <a:off x="991506" y="3966119"/>
              <a:ext cx="3591253" cy="29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0" indent="0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chemeClr val="accent1"/>
                </a:buClr>
                <a:buSzPct val="120000"/>
                <a:buFont typeface="Arial" charset="0"/>
                <a:buNone/>
                <a:defRPr sz="2400" b="0" i="0">
                  <a:solidFill>
                    <a:schemeClr val="bg1"/>
                  </a:solidFill>
                  <a:latin typeface="HelveticaNeueLT Pro 35 Th"/>
                  <a:ea typeface="ＭＳ Ｐゴシック" charset="0"/>
                  <a:cs typeface="HelveticaNeueLT Pro 35 Th"/>
                </a:defRPr>
              </a:lvl1pPr>
              <a:lvl2pPr marL="631825" indent="-276225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rgbClr val="FF8C9A"/>
                </a:buClr>
                <a:buSzPct val="100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HelveticaNeueLT Pro 45 Lt"/>
                  <a:ea typeface="ＭＳ Ｐゴシック" charset="0"/>
                  <a:cs typeface="HelveticaNeueLT Pro 45 Lt"/>
                </a:defRPr>
              </a:lvl2pPr>
              <a:lvl3pPr marL="895350" indent="-234950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rgbClr val="FF8C9A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HelveticaNeueLT Pro 45 Lt"/>
                  <a:ea typeface="ＭＳ Ｐゴシック" charset="0"/>
                  <a:cs typeface="HelveticaNeueLT Pro 45 Lt"/>
                </a:defRPr>
              </a:lvl3pPr>
              <a:lvl4pPr marL="1147763" indent="-234950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chemeClr val="accent1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HelveticaNeueLT Pro 45 Lt"/>
                  <a:ea typeface="ＭＳ Ｐゴシック" charset="0"/>
                  <a:cs typeface="HelveticaNeueLT Pro 45 Lt"/>
                </a:defRPr>
              </a:lvl4pPr>
              <a:lvl5pPr marL="1400175" indent="-234950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chemeClr val="accent1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HelveticaNeueLT Pro 45 Lt"/>
                  <a:ea typeface="ＭＳ Ｐゴシック" charset="0"/>
                  <a:cs typeface="HelveticaNeueLT Pro 45 Lt"/>
                </a:defRPr>
              </a:lvl5pPr>
              <a:lvl6pPr marL="2371346" indent="-238971" algn="l" defTabSz="95589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48" charset="0"/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6pPr>
              <a:lvl7pPr marL="2591945" indent="-238971" algn="l" defTabSz="95589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48" charset="0"/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7pPr>
              <a:lvl8pPr marL="2812522" indent="-238971" algn="l" defTabSz="95589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48" charset="0"/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8pPr>
              <a:lvl9pPr marL="3033117" indent="-238971" algn="l" defTabSz="95589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48" charset="0"/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GB" sz="2800" b="1" kern="0"/>
                <a:t> proteindatabank</a:t>
              </a:r>
              <a:endParaRPr lang="en-GB" sz="2800" b="1" kern="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21" y="3330718"/>
              <a:ext cx="541704" cy="54170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79" y="3926808"/>
              <a:ext cx="576218" cy="5762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91" y="4554625"/>
              <a:ext cx="494295" cy="494295"/>
            </a:xfrm>
            <a:prstGeom prst="rect">
              <a:avLst/>
            </a:prstGeom>
          </p:spPr>
        </p:pic>
        <p:sp>
          <p:nvSpPr>
            <p:cNvPr id="16" name="Text Placeholder 1"/>
            <p:cNvSpPr txBox="1">
              <a:spLocks/>
            </p:cNvSpPr>
            <p:nvPr/>
          </p:nvSpPr>
          <p:spPr bwMode="auto">
            <a:xfrm>
              <a:off x="985283" y="4586193"/>
              <a:ext cx="3591253" cy="29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0" indent="0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chemeClr val="accent1"/>
                </a:buClr>
                <a:buSzPct val="120000"/>
                <a:buFont typeface="Arial" charset="0"/>
                <a:buNone/>
                <a:defRPr sz="2400" b="0" i="0">
                  <a:solidFill>
                    <a:schemeClr val="bg1"/>
                  </a:solidFill>
                  <a:latin typeface="HelveticaNeueLT Pro 35 Th"/>
                  <a:ea typeface="ＭＳ Ｐゴシック" charset="0"/>
                  <a:cs typeface="HelveticaNeueLT Pro 35 Th"/>
                </a:defRPr>
              </a:lvl1pPr>
              <a:lvl2pPr marL="631825" indent="-276225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rgbClr val="FF8C9A"/>
                </a:buClr>
                <a:buSzPct val="100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HelveticaNeueLT Pro 45 Lt"/>
                  <a:ea typeface="ＭＳ Ｐゴシック" charset="0"/>
                  <a:cs typeface="HelveticaNeueLT Pro 45 Lt"/>
                </a:defRPr>
              </a:lvl2pPr>
              <a:lvl3pPr marL="895350" indent="-234950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rgbClr val="FF8C9A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HelveticaNeueLT Pro 45 Lt"/>
                  <a:ea typeface="ＭＳ Ｐゴシック" charset="0"/>
                  <a:cs typeface="HelveticaNeueLT Pro 45 Lt"/>
                </a:defRPr>
              </a:lvl3pPr>
              <a:lvl4pPr marL="1147763" indent="-234950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chemeClr val="accent1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HelveticaNeueLT Pro 45 Lt"/>
                  <a:ea typeface="ＭＳ Ｐゴシック" charset="0"/>
                  <a:cs typeface="HelveticaNeueLT Pro 45 Lt"/>
                </a:defRPr>
              </a:lvl4pPr>
              <a:lvl5pPr marL="1400175" indent="-234950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chemeClr val="accent1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HelveticaNeueLT Pro 45 Lt"/>
                  <a:ea typeface="ＭＳ Ｐゴシック" charset="0"/>
                  <a:cs typeface="HelveticaNeueLT Pro 45 Lt"/>
                </a:defRPr>
              </a:lvl5pPr>
              <a:lvl6pPr marL="2371346" indent="-238971" algn="l" defTabSz="95589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48" charset="0"/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6pPr>
              <a:lvl7pPr marL="2591945" indent="-238971" algn="l" defTabSz="95589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48" charset="0"/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7pPr>
              <a:lvl8pPr marL="2812522" indent="-238971" algn="l" defTabSz="95589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48" charset="0"/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8pPr>
              <a:lvl9pPr marL="3033117" indent="-238971" algn="l" defTabSz="95589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48" charset="0"/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GB" b="1" kern="0" dirty="0"/>
                <a:t> @</a:t>
              </a:r>
              <a:r>
                <a:rPr lang="en-GB" b="1" kern="0" dirty="0" err="1"/>
                <a:t>PDBeurope</a:t>
              </a:r>
              <a:endParaRPr lang="en-GB" b="1" kern="0" dirty="0"/>
            </a:p>
          </p:txBody>
        </p:sp>
        <p:sp>
          <p:nvSpPr>
            <p:cNvPr id="17" name="Text Placeholder 1"/>
            <p:cNvSpPr txBox="1">
              <a:spLocks/>
            </p:cNvSpPr>
            <p:nvPr/>
          </p:nvSpPr>
          <p:spPr bwMode="auto">
            <a:xfrm>
              <a:off x="954125" y="3343199"/>
              <a:ext cx="3591253" cy="29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0" indent="0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chemeClr val="accent1"/>
                </a:buClr>
                <a:buSzPct val="120000"/>
                <a:buFont typeface="Arial" charset="0"/>
                <a:buNone/>
                <a:defRPr sz="2400" b="0" i="0">
                  <a:solidFill>
                    <a:schemeClr val="bg1"/>
                  </a:solidFill>
                  <a:latin typeface="HelveticaNeueLT Pro 35 Th"/>
                  <a:ea typeface="ＭＳ Ｐゴシック" charset="0"/>
                  <a:cs typeface="HelveticaNeueLT Pro 35 Th"/>
                </a:defRPr>
              </a:lvl1pPr>
              <a:lvl2pPr marL="631825" indent="-276225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rgbClr val="FF8C9A"/>
                </a:buClr>
                <a:buSzPct val="100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HelveticaNeueLT Pro 45 Lt"/>
                  <a:ea typeface="ＭＳ Ｐゴシック" charset="0"/>
                  <a:cs typeface="HelveticaNeueLT Pro 45 Lt"/>
                </a:defRPr>
              </a:lvl2pPr>
              <a:lvl3pPr marL="895350" indent="-234950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rgbClr val="FF8C9A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HelveticaNeueLT Pro 45 Lt"/>
                  <a:ea typeface="ＭＳ Ｐゴシック" charset="0"/>
                  <a:cs typeface="HelveticaNeueLT Pro 45 Lt"/>
                </a:defRPr>
              </a:lvl3pPr>
              <a:lvl4pPr marL="1147763" indent="-234950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chemeClr val="accent1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HelveticaNeueLT Pro 45 Lt"/>
                  <a:ea typeface="ＭＳ Ｐゴシック" charset="0"/>
                  <a:cs typeface="HelveticaNeueLT Pro 45 Lt"/>
                </a:defRPr>
              </a:lvl4pPr>
              <a:lvl5pPr marL="1400175" indent="-234950" algn="l" defTabSz="952500" rtl="0" eaLnBrk="1" fontAlgn="base" hangingPunct="1">
                <a:spcBef>
                  <a:spcPct val="20000"/>
                </a:spcBef>
                <a:spcAft>
                  <a:spcPts val="575"/>
                </a:spcAft>
                <a:buClr>
                  <a:schemeClr val="accent1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HelveticaNeueLT Pro 45 Lt"/>
                  <a:ea typeface="ＭＳ Ｐゴシック" charset="0"/>
                  <a:cs typeface="HelveticaNeueLT Pro 45 Lt"/>
                </a:defRPr>
              </a:lvl5pPr>
              <a:lvl6pPr marL="2371346" indent="-238971" algn="l" defTabSz="95589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48" charset="0"/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6pPr>
              <a:lvl7pPr marL="2591945" indent="-238971" algn="l" defTabSz="95589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48" charset="0"/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7pPr>
              <a:lvl8pPr marL="2812522" indent="-238971" algn="l" defTabSz="95589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48" charset="0"/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8pPr>
              <a:lvl9pPr marL="3033117" indent="-238971" algn="l" defTabSz="95589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48" charset="0"/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GB" sz="2800" b="1" kern="0" dirty="0"/>
                <a:t> pdbhelp@ebi.ac.uk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0" y="1578118"/>
            <a:ext cx="28575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85732"/>
      </p:ext>
    </p:extLst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51" y="4826759"/>
            <a:ext cx="1344965" cy="134496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wwPDB.org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83" y="131439"/>
            <a:ext cx="4765244" cy="14756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2184116" y="3271419"/>
            <a:ext cx="1316755" cy="1792695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FFC000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3500871" y="2721027"/>
            <a:ext cx="113762" cy="2343087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FFC000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3653271" y="3261354"/>
            <a:ext cx="4052454" cy="1802760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FFC000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193165" y="4945236"/>
            <a:ext cx="29432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‘The PDB’</a:t>
            </a:r>
          </a:p>
          <a:p>
            <a:r>
              <a:rPr lang="en-GB" sz="3600" dirty="0"/>
              <a:t> FTP Archive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31051" y="3725430"/>
            <a:ext cx="2931182" cy="1338685"/>
            <a:chOff x="531052" y="3725429"/>
            <a:chExt cx="2788819" cy="123576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" y="3725429"/>
              <a:ext cx="784422" cy="776418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 bwMode="auto">
            <a:xfrm>
              <a:off x="1340198" y="4247467"/>
              <a:ext cx="1979673" cy="713728"/>
            </a:xfrm>
            <a:prstGeom prst="straightConnector1">
              <a:avLst/>
            </a:prstGeom>
            <a:solidFill>
              <a:schemeClr val="accent1"/>
            </a:solidFill>
            <a:ln w="66675" cap="flat" cmpd="sng" algn="ctr">
              <a:solidFill>
                <a:srgbClr val="FFC000"/>
              </a:solidFill>
              <a:prstDash val="solid"/>
              <a:round/>
              <a:headEnd type="triangle" w="lg" len="lg"/>
              <a:tailEnd type="none" w="lg" len="med"/>
            </a:ln>
            <a:effectLst/>
          </p:spPr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0" y="2625883"/>
            <a:ext cx="2153384" cy="5906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90" y="2578076"/>
            <a:ext cx="1522658" cy="624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04" y="1807579"/>
            <a:ext cx="2801283" cy="875401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 bwMode="auto">
          <a:xfrm flipV="1">
            <a:off x="6892132" y="3433687"/>
            <a:ext cx="516342" cy="417318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Curved Connector 23"/>
          <p:cNvCxnSpPr/>
          <p:nvPr/>
        </p:nvCxnSpPr>
        <p:spPr bwMode="auto">
          <a:xfrm rot="16200000" flipV="1">
            <a:off x="3430541" y="3209544"/>
            <a:ext cx="540740" cy="29348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Curved Connector 32"/>
          <p:cNvCxnSpPr/>
          <p:nvPr/>
        </p:nvCxnSpPr>
        <p:spPr bwMode="auto">
          <a:xfrm rot="10800000">
            <a:off x="1711711" y="4428823"/>
            <a:ext cx="629092" cy="39793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Curved Connector 37"/>
          <p:cNvCxnSpPr/>
          <p:nvPr/>
        </p:nvCxnSpPr>
        <p:spPr bwMode="auto">
          <a:xfrm rot="10800000">
            <a:off x="2362396" y="3455843"/>
            <a:ext cx="474409" cy="42446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3788184" y="3237130"/>
            <a:ext cx="1312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Value added data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49289" y="3572603"/>
            <a:ext cx="1312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Value added data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608262" y="3473493"/>
            <a:ext cx="1312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Value added data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765431" y="4715269"/>
            <a:ext cx="1312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Value added data</a:t>
            </a:r>
          </a:p>
        </p:txBody>
      </p:sp>
    </p:spTree>
    <p:extLst>
      <p:ext uri="{BB962C8B-B14F-4D97-AF65-F5344CB8AC3E}">
        <p14:creationId xmlns:p14="http://schemas.microsoft.com/office/powerpoint/2010/main" val="4038877125"/>
      </p:ext>
    </p:extLst>
  </p:cSld>
  <p:clrMapOvr>
    <a:masterClrMapping/>
  </p:clrMapOvr>
  <p:transition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49" y="1877725"/>
            <a:ext cx="5441050" cy="4014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the PDB made simple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0" y="1219199"/>
            <a:ext cx="4891579" cy="4520293"/>
          </a:xfrm>
        </p:spPr>
        <p:txBody>
          <a:bodyPr>
            <a:normAutofit/>
          </a:bodyPr>
          <a:lstStyle/>
          <a:p>
            <a:pPr marL="355600" lvl="1" indent="0">
              <a:buNone/>
            </a:pPr>
            <a:r>
              <a:rPr lang="en-GB" dirty="0"/>
              <a:t>At </a:t>
            </a:r>
            <a:r>
              <a:rPr lang="en-GB" dirty="0" err="1"/>
              <a:t>PDBe</a:t>
            </a:r>
            <a:r>
              <a:rPr lang="en-GB" dirty="0"/>
              <a:t> we’ve implemented:</a:t>
            </a:r>
          </a:p>
          <a:p>
            <a:pPr marL="355600" lvl="1" indent="0">
              <a:buNone/>
            </a:pPr>
            <a:endParaRPr lang="en-GB" dirty="0"/>
          </a:p>
          <a:p>
            <a:pPr lvl="1"/>
            <a:r>
              <a:rPr lang="en-GB" dirty="0"/>
              <a:t>Auto-complete search suggestions</a:t>
            </a:r>
          </a:p>
          <a:p>
            <a:pPr lvl="1"/>
            <a:r>
              <a:rPr lang="en-GB" dirty="0"/>
              <a:t>Facets to narrow down search results</a:t>
            </a:r>
          </a:p>
          <a:p>
            <a:pPr lvl="1"/>
            <a:r>
              <a:rPr lang="en-GB" dirty="0"/>
              <a:t>Quality presented on search results</a:t>
            </a:r>
          </a:p>
          <a:p>
            <a:pPr lvl="1"/>
            <a:r>
              <a:rPr lang="en-GB" dirty="0"/>
              <a:t>Four views of results</a:t>
            </a:r>
          </a:p>
          <a:p>
            <a:pPr lvl="2"/>
            <a:r>
              <a:rPr lang="en-GB" dirty="0"/>
              <a:t>Moving away from entry-centricity</a:t>
            </a:r>
          </a:p>
          <a:p>
            <a:pPr lvl="1"/>
            <a:endParaRPr lang="en-GB" dirty="0"/>
          </a:p>
          <a:p>
            <a:pPr lvl="2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062514" y="6334122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pdbe.org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457389"/>
      </p:ext>
    </p:extLst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6" y="1018903"/>
            <a:ext cx="3407050" cy="2000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606"/>
            <a:ext cx="9144000" cy="762000"/>
          </a:xfrm>
        </p:spPr>
        <p:txBody>
          <a:bodyPr/>
          <a:lstStyle/>
          <a:p>
            <a:pPr algn="ctr"/>
            <a:r>
              <a:rPr lang="en-GB" dirty="0"/>
              <a:t>Challenges – from archive to resource</a:t>
            </a:r>
            <a:br>
              <a:rPr lang="en-GB" dirty="0"/>
            </a:br>
            <a:r>
              <a:rPr lang="en-GB" dirty="0"/>
              <a:t>PDB is a historic archive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3429" y="3219654"/>
            <a:ext cx="4114799" cy="3342453"/>
          </a:xfrm>
        </p:spPr>
        <p:txBody>
          <a:bodyPr wrap="square">
            <a:spAutoFit/>
          </a:bodyPr>
          <a:lstStyle/>
          <a:p>
            <a:pPr lvl="1"/>
            <a:r>
              <a:rPr lang="en-GB" sz="2400" dirty="0">
                <a:ea typeface="Geneva" charset="0"/>
              </a:rPr>
              <a:t>“Archive” – i.e., what was described in the literature</a:t>
            </a:r>
          </a:p>
          <a:p>
            <a:pPr lvl="1"/>
            <a:r>
              <a:rPr lang="en-GB" sz="2400" dirty="0">
                <a:ea typeface="Geneva" charset="0"/>
              </a:rPr>
              <a:t>We have to accept and distribute everything</a:t>
            </a:r>
          </a:p>
          <a:p>
            <a:pPr lvl="1"/>
            <a:r>
              <a:rPr lang="en-GB" dirty="0"/>
              <a:t>Provider-centric</a:t>
            </a:r>
          </a:p>
          <a:p>
            <a:pPr lvl="1"/>
            <a:r>
              <a:rPr lang="en-GB" dirty="0">
                <a:ea typeface="Geneva" charset="0"/>
              </a:rPr>
              <a:t>Organised by entry not molecule/complex/function</a:t>
            </a:r>
          </a:p>
          <a:p>
            <a:pPr lvl="2"/>
            <a:endParaRPr lang="en-GB" sz="1800" dirty="0">
              <a:ea typeface="Genev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0" y="3211896"/>
            <a:ext cx="4222569" cy="2823144"/>
          </a:xfrm>
        </p:spPr>
        <p:txBody>
          <a:bodyPr/>
          <a:lstStyle/>
          <a:p>
            <a:pPr lvl="1"/>
            <a:r>
              <a:rPr lang="en-GB" dirty="0"/>
              <a:t>Integrate with other biological &amp; chemical data</a:t>
            </a:r>
          </a:p>
          <a:p>
            <a:pPr lvl="1"/>
            <a:r>
              <a:rPr lang="en-GB" dirty="0"/>
              <a:t>Integrate structural data on scales from atoms to cells</a:t>
            </a:r>
          </a:p>
          <a:p>
            <a:pPr lvl="1"/>
            <a:r>
              <a:rPr lang="en-GB" dirty="0"/>
              <a:t>Deliver appropriate structure data to non-experts (in context of their work)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06" y="1018903"/>
            <a:ext cx="3556363" cy="200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8786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MetaData</a:t>
            </a:r>
            <a:r>
              <a:rPr lang="en-GB" dirty="0"/>
              <a:t> is vital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1" dirty="0"/>
              <a:t>“</a:t>
            </a:r>
            <a:r>
              <a:rPr lang="en-GB" sz="2800" i="1" dirty="0"/>
              <a:t>Coordinates by themselves just specify shape and are not necessarily of intrinsic biological value, unless they can be related to other information.”</a:t>
            </a:r>
          </a:p>
          <a:p>
            <a:endParaRPr lang="en-GB" sz="1600" i="1" dirty="0"/>
          </a:p>
          <a:p>
            <a:pPr marL="355600" lvl="1" indent="0">
              <a:buNone/>
            </a:pPr>
            <a:r>
              <a:rPr lang="en-GB" sz="1400" i="1" dirty="0"/>
              <a:t>Gerstein, (2000) </a:t>
            </a:r>
          </a:p>
          <a:p>
            <a:pPr marL="355600" lvl="1" indent="0">
              <a:buNone/>
            </a:pPr>
            <a:r>
              <a:rPr lang="en-GB" sz="1400" i="1" dirty="0"/>
              <a:t>Nature Structural Biology</a:t>
            </a:r>
            <a:r>
              <a:rPr lang="en-GB" sz="1400" dirty="0"/>
              <a:t>  </a:t>
            </a:r>
            <a:r>
              <a:rPr lang="en-GB" sz="1400" b="1" dirty="0"/>
              <a:t>7</a:t>
            </a:r>
            <a:r>
              <a:rPr lang="en-GB" sz="1400" dirty="0"/>
              <a:t> 960 - 963</a:t>
            </a:r>
            <a:endParaRPr lang="en-GB" sz="1400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10100" y="487680"/>
            <a:ext cx="4137063" cy="4351338"/>
          </a:xfrm>
        </p:spPr>
        <p:txBody>
          <a:bodyPr/>
          <a:lstStyle/>
          <a:p>
            <a:r>
              <a:rPr lang="en-GB" dirty="0"/>
              <a:t>Sequence databases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Taxonomy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Publication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Function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34" y="3845032"/>
            <a:ext cx="2345129" cy="1217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68" y="2334435"/>
            <a:ext cx="1324932" cy="878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11" y="796543"/>
            <a:ext cx="2000052" cy="9062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53" y="5418323"/>
            <a:ext cx="2079701" cy="57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92237"/>
      </p:ext>
    </p:extLst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Turning an archive into a resource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3898900" cy="4351338"/>
          </a:xfrm>
        </p:spPr>
        <p:txBody>
          <a:bodyPr/>
          <a:lstStyle/>
          <a:p>
            <a:r>
              <a:rPr lang="en-GB" dirty="0"/>
              <a:t>Easily searchable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US" dirty="0"/>
              <a:t>Cleaned up data</a:t>
            </a:r>
          </a:p>
          <a:p>
            <a:pPr lvl="1"/>
            <a:r>
              <a:rPr lang="en-US" dirty="0"/>
              <a:t>Standard vocabularies</a:t>
            </a:r>
          </a:p>
          <a:p>
            <a:r>
              <a:rPr lang="en-US" dirty="0"/>
              <a:t>Value-added information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Quality assessment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Standard comparisons</a:t>
            </a:r>
          </a:p>
          <a:p>
            <a:r>
              <a:rPr lang="en-GB" dirty="0"/>
              <a:t>Flag irregularities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01098"/>
            <a:ext cx="3857864" cy="256547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05" y="1701098"/>
            <a:ext cx="3404486" cy="22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2457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1950"/>
            <a:ext cx="8886824" cy="762000"/>
          </a:xfrm>
        </p:spPr>
        <p:txBody>
          <a:bodyPr/>
          <a:lstStyle/>
          <a:p>
            <a:r>
              <a:rPr lang="en-GB" dirty="0"/>
              <a:t>Lots of data clean-up locally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1" y="1123950"/>
            <a:ext cx="3235874" cy="215185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29088" y="1123950"/>
            <a:ext cx="47148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Historical data in the PDB are noisy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How many ways can you spell ‘engineered’?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Moolecular</a:t>
            </a:r>
            <a:r>
              <a:rPr lang="en-GB" dirty="0"/>
              <a:t> </a:t>
            </a:r>
            <a:r>
              <a:rPr lang="en-GB" dirty="0" err="1"/>
              <a:t>Replacment</a:t>
            </a:r>
            <a:r>
              <a:rPr lang="en-GB" dirty="0"/>
              <a:t>?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Ribosomal RNA names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Lots more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0095191"/>
      </p:ext>
    </p:extLst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64" y="100348"/>
            <a:ext cx="2857500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307" y="121813"/>
            <a:ext cx="8153400" cy="762000"/>
          </a:xfrm>
        </p:spPr>
        <p:txBody>
          <a:bodyPr/>
          <a:lstStyle/>
          <a:p>
            <a:r>
              <a:rPr lang="en-GB" sz="4400" b="1" dirty="0"/>
              <a:t>Improving the Resource</a:t>
            </a:r>
            <a:br>
              <a:rPr lang="en-GB" dirty="0"/>
            </a:br>
            <a:br>
              <a:rPr lang="en-GB" sz="1800" dirty="0"/>
            </a:br>
            <a:r>
              <a:rPr lang="en-GB" dirty="0"/>
              <a:t>The problem with the PDB is…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307" y="1848655"/>
            <a:ext cx="8153400" cy="4351338"/>
          </a:xfrm>
        </p:spPr>
        <p:txBody>
          <a:bodyPr/>
          <a:lstStyle/>
          <a:p>
            <a:r>
              <a:rPr lang="en-GB" dirty="0"/>
              <a:t>I can’t find what I want</a:t>
            </a:r>
          </a:p>
          <a:p>
            <a:r>
              <a:rPr lang="en-GB" dirty="0"/>
              <a:t>Too many false hits when I search</a:t>
            </a:r>
          </a:p>
          <a:p>
            <a:pPr marL="617538" lvl="2" indent="-354013">
              <a:buClr>
                <a:schemeClr val="accent1"/>
              </a:buClr>
              <a:buSzPct val="120000"/>
            </a:pPr>
            <a:r>
              <a:rPr lang="en-GB" dirty="0" err="1"/>
              <a:t>CaM</a:t>
            </a:r>
            <a:r>
              <a:rPr lang="en-GB" dirty="0"/>
              <a:t>, </a:t>
            </a:r>
            <a:r>
              <a:rPr lang="en-GB" dirty="0" err="1"/>
              <a:t>CaM</a:t>
            </a:r>
            <a:r>
              <a:rPr lang="en-GB" dirty="0"/>
              <a:t>-Kinase, </a:t>
            </a:r>
            <a:r>
              <a:rPr lang="en-GB" dirty="0" err="1"/>
              <a:t>CaM</a:t>
            </a:r>
            <a:r>
              <a:rPr lang="en-GB" dirty="0"/>
              <a:t> binding protein, Cam-like…</a:t>
            </a:r>
          </a:p>
          <a:p>
            <a:r>
              <a:rPr lang="en-GB" dirty="0"/>
              <a:t>Results are too complicated</a:t>
            </a:r>
          </a:p>
          <a:p>
            <a:pPr lvl="1"/>
            <a:r>
              <a:rPr lang="en-GB" dirty="0"/>
              <a:t>Which lysozyme to use?	</a:t>
            </a:r>
            <a:r>
              <a:rPr lang="en-GB" dirty="0">
                <a:solidFill>
                  <a:srgbClr val="00B050"/>
                </a:solidFill>
              </a:rPr>
              <a:t>1600 structures from 50 species! </a:t>
            </a:r>
          </a:p>
          <a:p>
            <a:pPr lvl="1"/>
            <a:r>
              <a:rPr lang="en-GB" dirty="0"/>
              <a:t>Which is best?/what is best?	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dirty="0"/>
              <a:t>Redundancy</a:t>
            </a:r>
          </a:p>
          <a:p>
            <a:pPr lvl="1"/>
            <a:r>
              <a:rPr lang="en-GB" dirty="0"/>
              <a:t>How many unique human protein structures?</a:t>
            </a:r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570259"/>
      </p:ext>
    </p:extLst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needed to answer such queries?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Improved data quality</a:t>
            </a:r>
          </a:p>
          <a:p>
            <a:r>
              <a:rPr lang="en-US" dirty="0"/>
              <a:t>Cleaned up data</a:t>
            </a:r>
          </a:p>
          <a:p>
            <a:pPr lvl="1"/>
            <a:r>
              <a:rPr lang="en-US" dirty="0"/>
              <a:t>Standard vocabularies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Value-added information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Intuitive ways to present 3D structure information</a:t>
            </a:r>
          </a:p>
          <a:p>
            <a:pPr lvl="1"/>
            <a:r>
              <a:rPr lang="en-US" dirty="0"/>
              <a:t>1D-3D mapping</a:t>
            </a:r>
          </a:p>
          <a:p>
            <a:pPr lvl="1"/>
            <a:r>
              <a:rPr lang="en-US" dirty="0"/>
              <a:t>Images, images, images!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95" y="1779476"/>
            <a:ext cx="3857864" cy="256547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000767688"/>
      </p:ext>
    </p:extLst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Using images to convey information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18" y="1219200"/>
            <a:ext cx="4072444" cy="4351338"/>
          </a:xfrm>
        </p:spPr>
        <p:txBody>
          <a:bodyPr/>
          <a:lstStyle/>
          <a:p>
            <a:r>
              <a:rPr lang="en-GB" dirty="0"/>
              <a:t>Where is “my protein” in this assembly?</a:t>
            </a:r>
          </a:p>
          <a:p>
            <a:r>
              <a:rPr lang="en-GB" dirty="0"/>
              <a:t>How many unique macromolecules are there in this complex?</a:t>
            </a:r>
          </a:p>
          <a:p>
            <a:r>
              <a:rPr lang="en-GB" dirty="0"/>
              <a:t>What is the overall shape of the complex?</a:t>
            </a:r>
          </a:p>
          <a:p>
            <a:r>
              <a:rPr lang="en-GB" dirty="0"/>
              <a:t>Where is this sequence or structure domain in the 3D structure?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086" y="2803040"/>
            <a:ext cx="1644459" cy="1644459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663" y="2797269"/>
            <a:ext cx="1656000" cy="1656000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782" y="2797269"/>
            <a:ext cx="1656000" cy="1656000"/>
          </a:xfrm>
          <a:prstGeom prst="rect">
            <a:avLst/>
          </a:prstGeom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315" y="783401"/>
            <a:ext cx="1656000" cy="1656000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315" y="4387433"/>
            <a:ext cx="1656000" cy="1656000"/>
          </a:xfrm>
          <a:prstGeom prst="rect">
            <a:avLst/>
          </a:prstGeom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5915" y="4374526"/>
            <a:ext cx="1656000" cy="1656000"/>
          </a:xfrm>
          <a:prstGeom prst="rect">
            <a:avLst/>
          </a:prstGeom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0114" t="17778" b="18773"/>
          <a:stretch/>
        </p:blipFill>
        <p:spPr>
          <a:xfrm>
            <a:off x="6345915" y="783401"/>
            <a:ext cx="2345975" cy="1656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5037667"/>
      </p:ext>
    </p:extLst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86" y="1877725"/>
            <a:ext cx="5441050" cy="4014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the PDB made simple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79" y="1219199"/>
            <a:ext cx="4759317" cy="4520293"/>
          </a:xfrm>
        </p:spPr>
        <p:txBody>
          <a:bodyPr>
            <a:normAutofit/>
          </a:bodyPr>
          <a:lstStyle/>
          <a:p>
            <a:pPr marL="355600" lvl="1" indent="0">
              <a:buNone/>
            </a:pPr>
            <a:r>
              <a:rPr lang="en-GB" dirty="0"/>
              <a:t>At </a:t>
            </a:r>
            <a:r>
              <a:rPr lang="en-GB" dirty="0" err="1"/>
              <a:t>PDBe</a:t>
            </a:r>
            <a:r>
              <a:rPr lang="en-GB" dirty="0"/>
              <a:t> we’ve implemented:</a:t>
            </a:r>
          </a:p>
          <a:p>
            <a:pPr marL="355600" lvl="1" indent="0">
              <a:buNone/>
            </a:pPr>
            <a:endParaRPr lang="en-GB" dirty="0"/>
          </a:p>
          <a:p>
            <a:pPr lvl="1"/>
            <a:r>
              <a:rPr lang="en-GB" dirty="0"/>
              <a:t>Auto-complete suggestions</a:t>
            </a:r>
          </a:p>
          <a:p>
            <a:pPr lvl="1"/>
            <a:r>
              <a:rPr lang="en-GB" dirty="0"/>
              <a:t>Facets to narrow down search results</a:t>
            </a:r>
          </a:p>
          <a:p>
            <a:pPr lvl="1"/>
            <a:r>
              <a:rPr lang="en-GB" dirty="0"/>
              <a:t>Quality presented on search results</a:t>
            </a:r>
          </a:p>
          <a:p>
            <a:pPr lvl="1"/>
            <a:r>
              <a:rPr lang="en-GB" dirty="0"/>
              <a:t>Four views of results</a:t>
            </a:r>
          </a:p>
          <a:p>
            <a:pPr lvl="2"/>
            <a:r>
              <a:rPr lang="en-GB" dirty="0"/>
              <a:t>Moving away from entry-centricity</a:t>
            </a:r>
          </a:p>
          <a:p>
            <a:pPr lvl="1"/>
            <a:endParaRPr lang="en-GB" dirty="0"/>
          </a:p>
          <a:p>
            <a:pPr lvl="2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062514" y="6334122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pdbe.org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446765"/>
      </p:ext>
    </p:extLst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16"/>
            <a:ext cx="9158176" cy="4108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062514" y="6334122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pdbe.org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5812971" y="856409"/>
            <a:ext cx="2638698" cy="463732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554"/>
            <a:ext cx="9730511" cy="4108269"/>
          </a:xfrm>
        </p:spPr>
      </p:pic>
    </p:spTree>
    <p:extLst>
      <p:ext uri="{BB962C8B-B14F-4D97-AF65-F5344CB8AC3E}">
        <p14:creationId xmlns:p14="http://schemas.microsoft.com/office/powerpoint/2010/main" val="303851495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681"/>
            <a:ext cx="9144000" cy="5848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60142"/>
            <a:ext cx="8153400" cy="762000"/>
          </a:xfrm>
        </p:spPr>
        <p:txBody>
          <a:bodyPr/>
          <a:lstStyle/>
          <a:p>
            <a:r>
              <a:rPr lang="en-GB" dirty="0"/>
              <a:t>Oldest freely available biological database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PDBe.org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5155" y="5252345"/>
            <a:ext cx="144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 Structures</a:t>
            </a:r>
          </a:p>
        </p:txBody>
      </p:sp>
      <p:sp>
        <p:nvSpPr>
          <p:cNvPr id="7" name="Down Arrow 6"/>
          <p:cNvSpPr/>
          <p:nvPr/>
        </p:nvSpPr>
        <p:spPr bwMode="auto">
          <a:xfrm>
            <a:off x="533400" y="5319598"/>
            <a:ext cx="457200" cy="49876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35403"/>
            <a:ext cx="4609524" cy="4085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92768"/>
            <a:ext cx="6624350" cy="297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0558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7" y="1"/>
            <a:ext cx="9157837" cy="57132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5532175" y="2050731"/>
            <a:ext cx="1637732" cy="450376"/>
            <a:chOff x="5472753" y="2674964"/>
            <a:chExt cx="1637732" cy="450376"/>
          </a:xfrm>
        </p:grpSpPr>
        <p:sp>
          <p:nvSpPr>
            <p:cNvPr id="6" name="Right Arrow 5"/>
            <p:cNvSpPr/>
            <p:nvPr/>
          </p:nvSpPr>
          <p:spPr bwMode="auto">
            <a:xfrm>
              <a:off x="5472753" y="2674964"/>
              <a:ext cx="1637732" cy="45037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72753" y="2701197"/>
              <a:ext cx="1309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Quality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71364" y="4562246"/>
            <a:ext cx="1637732" cy="902296"/>
            <a:chOff x="5548953" y="3322664"/>
            <a:chExt cx="1637732" cy="902296"/>
          </a:xfrm>
        </p:grpSpPr>
        <p:sp>
          <p:nvSpPr>
            <p:cNvPr id="9" name="Right Arrow 8"/>
            <p:cNvSpPr/>
            <p:nvPr/>
          </p:nvSpPr>
          <p:spPr bwMode="auto">
            <a:xfrm>
              <a:off x="5548953" y="3322664"/>
              <a:ext cx="1637732" cy="45037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48953" y="3363186"/>
              <a:ext cx="156153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Gallery</a:t>
              </a:r>
            </a:p>
            <a:p>
              <a:r>
                <a:rPr lang="en-GB" sz="1600" dirty="0"/>
                <a:t>(image shown is assembly)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87683" y="1582942"/>
            <a:ext cx="5238750" cy="3628796"/>
            <a:chOff x="3905250" y="1726635"/>
            <a:chExt cx="5238750" cy="3628796"/>
          </a:xfrm>
        </p:grpSpPr>
        <p:grpSp>
          <p:nvGrpSpPr>
            <p:cNvPr id="18" name="Group 17"/>
            <p:cNvGrpSpPr/>
            <p:nvPr/>
          </p:nvGrpSpPr>
          <p:grpSpPr>
            <a:xfrm>
              <a:off x="3905250" y="1726635"/>
              <a:ext cx="4283869" cy="3611533"/>
              <a:chOff x="3905250" y="1726635"/>
              <a:chExt cx="4283869" cy="3611533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3191" y="2469326"/>
                <a:ext cx="2323062" cy="2868842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cxnSp>
            <p:nvCxnSpPr>
              <p:cNvPr id="21" name="Straight Connector 20"/>
              <p:cNvCxnSpPr/>
              <p:nvPr/>
            </p:nvCxnSpPr>
            <p:spPr bwMode="auto">
              <a:xfrm flipV="1">
                <a:off x="3905250" y="1726635"/>
                <a:ext cx="4283869" cy="72356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9" name="Straight Connector 18"/>
            <p:cNvCxnSpPr/>
            <p:nvPr/>
          </p:nvCxnSpPr>
          <p:spPr bwMode="auto">
            <a:xfrm flipV="1">
              <a:off x="6265827" y="1918952"/>
              <a:ext cx="2878173" cy="343647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Rounded Rectangle 21"/>
          <p:cNvSpPr/>
          <p:nvPr/>
        </p:nvSpPr>
        <p:spPr bwMode="auto">
          <a:xfrm>
            <a:off x="0" y="990381"/>
            <a:ext cx="2670292" cy="4851533"/>
          </a:xfrm>
          <a:prstGeom prst="roundRect">
            <a:avLst/>
          </a:prstGeom>
          <a:noFill/>
          <a:ln w="57150" cap="sq" cmpd="sng" algn="ctr">
            <a:solidFill>
              <a:srgbClr val="DF001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77" y="304800"/>
            <a:ext cx="616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4386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0625" y="6438667"/>
            <a:ext cx="278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pdbe.org/2az9</a:t>
            </a:r>
          </a:p>
        </p:txBody>
      </p:sp>
      <p:pic>
        <p:nvPicPr>
          <p:cNvPr id="4" name="27C765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35957"/>
            <a:ext cx="9144000" cy="58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6175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161280" y="414084"/>
            <a:ext cx="90696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525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algn="l" defTabSz="9525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NeueLT Pro 45 Lt" charset="0"/>
                <a:ea typeface="ＭＳ Ｐゴシック" charset="0"/>
                <a:cs typeface="HelveticaNeueLT Pro 45 Lt" charset="0"/>
              </a:defRPr>
            </a:lvl2pPr>
            <a:lvl3pPr algn="l" defTabSz="9525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NeueLT Pro 45 Lt" charset="0"/>
                <a:ea typeface="ＭＳ Ｐゴシック" charset="0"/>
                <a:cs typeface="HelveticaNeueLT Pro 45 Lt" charset="0"/>
              </a:defRPr>
            </a:lvl3pPr>
            <a:lvl4pPr algn="l" defTabSz="9525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NeueLT Pro 45 Lt" charset="0"/>
                <a:ea typeface="ＭＳ Ｐゴシック" charset="0"/>
                <a:cs typeface="HelveticaNeueLT Pro 45 Lt" charset="0"/>
              </a:defRPr>
            </a:lvl4pPr>
            <a:lvl5pPr algn="l" defTabSz="9525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NeueLT Pro 45 Lt" charset="0"/>
                <a:ea typeface="ＭＳ Ｐゴシック" charset="0"/>
                <a:cs typeface="HelveticaNeueLT Pro 45 Lt" charset="0"/>
              </a:defRPr>
            </a:lvl5pPr>
            <a:lvl6pPr marL="220599" algn="l" defTabSz="955894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accent1"/>
                </a:solidFill>
                <a:latin typeface="Arial" charset="0"/>
              </a:defRPr>
            </a:lvl6pPr>
            <a:lvl7pPr marL="441176" algn="l" defTabSz="955894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accent1"/>
                </a:solidFill>
                <a:latin typeface="Arial" charset="0"/>
              </a:defRPr>
            </a:lvl7pPr>
            <a:lvl8pPr marL="661770" algn="l" defTabSz="955894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accent1"/>
                </a:solidFill>
                <a:latin typeface="Arial" charset="0"/>
              </a:defRPr>
            </a:lvl8pPr>
            <a:lvl9pPr marL="882370" algn="l" defTabSz="955894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/>
            <a:r>
              <a:rPr lang="en-GB" sz="4000" kern="0" dirty="0"/>
              <a:t>Also shows maps for EM entries</a:t>
            </a:r>
          </a:p>
        </p:txBody>
      </p:sp>
      <p:pic>
        <p:nvPicPr>
          <p:cNvPr id="11" name="D3821C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85368"/>
            <a:ext cx="9230940" cy="4487862"/>
          </a:xfrm>
        </p:spPr>
      </p:pic>
      <p:sp>
        <p:nvSpPr>
          <p:cNvPr id="5" name="TextBox 4"/>
          <p:cNvSpPr txBox="1"/>
          <p:nvPr/>
        </p:nvSpPr>
        <p:spPr>
          <a:xfrm>
            <a:off x="2910625" y="6438667"/>
            <a:ext cx="278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pdbe.org/5gaq</a:t>
            </a:r>
          </a:p>
        </p:txBody>
      </p:sp>
    </p:spTree>
    <p:extLst>
      <p:ext uri="{BB962C8B-B14F-4D97-AF65-F5344CB8AC3E}">
        <p14:creationId xmlns:p14="http://schemas.microsoft.com/office/powerpoint/2010/main" val="191290705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Improvements for viewing entries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3" y="1066800"/>
            <a:ext cx="6408780" cy="4071585"/>
          </a:xfrm>
        </p:spPr>
      </p:pic>
    </p:spTree>
    <p:extLst>
      <p:ext uri="{BB962C8B-B14F-4D97-AF65-F5344CB8AC3E}">
        <p14:creationId xmlns:p14="http://schemas.microsoft.com/office/powerpoint/2010/main" val="641351410"/>
      </p:ext>
    </p:extLst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Linking sequence, topology and structure</a:t>
            </a:r>
          </a:p>
        </p:txBody>
      </p:sp>
      <p:pic>
        <p:nvPicPr>
          <p:cNvPr id="6" name="6F824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958" y="805985"/>
            <a:ext cx="7080098" cy="5380247"/>
          </a:xfrm>
        </p:spPr>
      </p:pic>
    </p:spTree>
    <p:extLst>
      <p:ext uri="{BB962C8B-B14F-4D97-AF65-F5344CB8AC3E}">
        <p14:creationId xmlns:p14="http://schemas.microsoft.com/office/powerpoint/2010/main" val="368133363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70" y="138167"/>
            <a:ext cx="8855675" cy="693855"/>
          </a:xfrm>
        </p:spPr>
        <p:txBody>
          <a:bodyPr/>
          <a:lstStyle/>
          <a:p>
            <a:r>
              <a:rPr lang="en-GB" dirty="0"/>
              <a:t>New features – Advanced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308" y="735776"/>
            <a:ext cx="8153400" cy="4351338"/>
          </a:xfrm>
        </p:spPr>
        <p:txBody>
          <a:bodyPr/>
          <a:lstStyle/>
          <a:p>
            <a:r>
              <a:rPr lang="en-GB" dirty="0"/>
              <a:t>Advanced search</a:t>
            </a:r>
          </a:p>
          <a:p>
            <a:r>
              <a:rPr lang="en-GB" dirty="0">
                <a:hlinkClick r:id="rId2"/>
              </a:rPr>
              <a:t>https://www.ebi.ac.uk/pdbe/widgets/advance-search-test/search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478" y="1744282"/>
            <a:ext cx="6194230" cy="43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4791"/>
      </p:ext>
    </p:extLst>
  </p:cSld>
  <p:clrMapOvr>
    <a:masterClrMapping/>
  </p:clrMapOvr>
  <p:transition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BBC41-BA9C-423B-B1DC-5EA7F1A69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features – protein pages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E73FE-39DC-4A52-9D67-4CC8E0222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are developing pages for each protein in the PDB</a:t>
            </a:r>
          </a:p>
          <a:p>
            <a:pPr lvl="1"/>
            <a:r>
              <a:rPr lang="en-GB" dirty="0"/>
              <a:t>Interacting ligands</a:t>
            </a:r>
          </a:p>
          <a:p>
            <a:pPr lvl="1"/>
            <a:r>
              <a:rPr lang="en-GB" dirty="0"/>
              <a:t>Interacting macromolecules</a:t>
            </a:r>
          </a:p>
          <a:p>
            <a:pPr lvl="1"/>
            <a:r>
              <a:rPr lang="en-GB" dirty="0"/>
              <a:t>Literature per protein</a:t>
            </a:r>
          </a:p>
          <a:p>
            <a:pPr lvl="1"/>
            <a:endParaRPr lang="en-GB" dirty="0"/>
          </a:p>
          <a:p>
            <a:pPr lvl="1"/>
            <a:r>
              <a:rPr lang="en-GB" dirty="0">
                <a:hlinkClick r:id="rId2"/>
              </a:rPr>
              <a:t>https://wwwdev.ebi.ac.uk/pdbe/pdbe-kb/proteins/P00698</a:t>
            </a:r>
            <a:endParaRPr lang="en-GB" dirty="0"/>
          </a:p>
          <a:p>
            <a:pPr lvl="1"/>
            <a:r>
              <a:rPr lang="en-GB" dirty="0"/>
              <a:t>Try with any </a:t>
            </a:r>
            <a:r>
              <a:rPr lang="en-GB" dirty="0" err="1"/>
              <a:t>UniProt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ACD17-352D-495E-AE78-6DAF9320FD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132107"/>
      </p:ext>
    </p:extLst>
  </p:cSld>
  <p:clrMapOvr>
    <a:masterClrMapping/>
  </p:clrMapOvr>
  <p:transition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4" y="1273125"/>
            <a:ext cx="7978016" cy="17765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sz="3600" dirty="0"/>
              <a:t>Use </a:t>
            </a:r>
            <a:r>
              <a:rPr lang="en-GB" sz="3600" dirty="0" err="1"/>
              <a:t>PDBe</a:t>
            </a:r>
            <a:r>
              <a:rPr lang="en-GB" sz="3600" dirty="0"/>
              <a:t> because it’s useful</a:t>
            </a:r>
          </a:p>
          <a:p>
            <a:r>
              <a:rPr lang="en-GB" sz="3600" dirty="0"/>
              <a:t>If it isn’t, tell us how to improve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pPr marL="0" indent="0">
              <a:buNone/>
            </a:pP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pdbe.org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9" y="124659"/>
            <a:ext cx="4219303" cy="1109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08" y="505671"/>
            <a:ext cx="2543992" cy="2543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2" y="3225004"/>
            <a:ext cx="4173735" cy="319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27381"/>
      </p:ext>
    </p:extLst>
  </p:cSld>
  <p:clrMapOvr>
    <a:masterClrMapping/>
  </p:clrMapOvr>
  <p:transition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6753896" y="5463699"/>
            <a:ext cx="2105024" cy="685718"/>
          </a:xfrm>
        </p:spPr>
        <p:txBody>
          <a:bodyPr/>
          <a:lstStyle/>
          <a:p>
            <a:pPr>
              <a:defRPr/>
            </a:pPr>
            <a:r>
              <a:rPr lang="en-US" sz="3600" b="1" dirty="0"/>
              <a:t>PDBe.org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31006" y="5684319"/>
            <a:ext cx="3591253" cy="294533"/>
          </a:xfrm>
        </p:spPr>
        <p:txBody>
          <a:bodyPr/>
          <a:lstStyle/>
          <a:p>
            <a:r>
              <a:rPr lang="en-GB" sz="2800" b="1" dirty="0"/>
              <a:t> </a:t>
            </a:r>
            <a:r>
              <a:rPr lang="en-GB" sz="2800" b="1" dirty="0" err="1"/>
              <a:t>proteindatabank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1" y="5048918"/>
            <a:ext cx="541704" cy="541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9" y="5645008"/>
            <a:ext cx="576218" cy="576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1" y="6272825"/>
            <a:ext cx="494295" cy="494295"/>
          </a:xfrm>
          <a:prstGeom prst="rect">
            <a:avLst/>
          </a:prstGeom>
        </p:spPr>
      </p:pic>
      <p:sp>
        <p:nvSpPr>
          <p:cNvPr id="10" name="Text Placeholder 1"/>
          <p:cNvSpPr txBox="1">
            <a:spLocks/>
          </p:cNvSpPr>
          <p:nvPr/>
        </p:nvSpPr>
        <p:spPr bwMode="auto">
          <a:xfrm>
            <a:off x="1024783" y="6304393"/>
            <a:ext cx="3591253" cy="29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None/>
              <a:defRPr sz="2400" b="0" i="0">
                <a:solidFill>
                  <a:schemeClr val="bg1"/>
                </a:solidFill>
                <a:latin typeface="HelveticaNeueLT Pro 35 Th"/>
                <a:ea typeface="ＭＳ Ｐゴシック" charset="0"/>
                <a:cs typeface="HelveticaNeueLT Pro 35 Th"/>
              </a:defRPr>
            </a:lvl1pPr>
            <a:lvl2pPr marL="631825" indent="-276225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rgbClr val="FF8C9A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rgbClr val="FF8C9A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1" kern="0" dirty="0"/>
              <a:t> @</a:t>
            </a:r>
            <a:r>
              <a:rPr lang="en-GB" b="1" kern="0" dirty="0" err="1"/>
              <a:t>PDBeurope</a:t>
            </a:r>
            <a:endParaRPr lang="en-GB" b="1" kern="0" dirty="0"/>
          </a:p>
        </p:txBody>
      </p:sp>
      <p:sp>
        <p:nvSpPr>
          <p:cNvPr id="13" name="Text Placeholder 1"/>
          <p:cNvSpPr txBox="1">
            <a:spLocks/>
          </p:cNvSpPr>
          <p:nvPr/>
        </p:nvSpPr>
        <p:spPr bwMode="auto">
          <a:xfrm>
            <a:off x="993625" y="5061399"/>
            <a:ext cx="3591253" cy="29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None/>
              <a:defRPr sz="2400" b="0" i="0">
                <a:solidFill>
                  <a:schemeClr val="bg1"/>
                </a:solidFill>
                <a:latin typeface="HelveticaNeueLT Pro 35 Th"/>
                <a:ea typeface="ＭＳ Ｐゴシック" charset="0"/>
                <a:cs typeface="HelveticaNeueLT Pro 35 Th"/>
              </a:defRPr>
            </a:lvl1pPr>
            <a:lvl2pPr marL="631825" indent="-276225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rgbClr val="FF8C9A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rgbClr val="FF8C9A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800" b="1" kern="0" dirty="0"/>
              <a:t> pdbhelp@ebi.ac.uk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006" y="106884"/>
            <a:ext cx="83015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Thanks!</a:t>
            </a:r>
          </a:p>
          <a:p>
            <a:endParaRPr lang="en-GB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1" y="1933240"/>
            <a:ext cx="5179627" cy="767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203" y="1850271"/>
            <a:ext cx="2095500" cy="86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58" y="4216518"/>
            <a:ext cx="1578446" cy="10587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65" y="2977667"/>
            <a:ext cx="2095500" cy="3308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9" y="1041500"/>
            <a:ext cx="2562134" cy="793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43" y="3543036"/>
            <a:ext cx="2024743" cy="3886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006" y="3943021"/>
            <a:ext cx="6439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You, for providing the data!</a:t>
            </a:r>
          </a:p>
        </p:txBody>
      </p:sp>
    </p:spTree>
    <p:extLst>
      <p:ext uri="{BB962C8B-B14F-4D97-AF65-F5344CB8AC3E}">
        <p14:creationId xmlns:p14="http://schemas.microsoft.com/office/powerpoint/2010/main" val="2239985388"/>
      </p:ext>
    </p:extLst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deposit to the PDB?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make your data publicly available</a:t>
            </a:r>
          </a:p>
          <a:p>
            <a:r>
              <a:rPr lang="en-GB" dirty="0"/>
              <a:t>Required by journals</a:t>
            </a:r>
          </a:p>
          <a:p>
            <a:r>
              <a:rPr lang="en-GB" dirty="0"/>
              <a:t>Required by your funding</a:t>
            </a:r>
          </a:p>
        </p:txBody>
      </p:sp>
    </p:spTree>
    <p:extLst>
      <p:ext uri="{BB962C8B-B14F-4D97-AF65-F5344CB8AC3E}">
        <p14:creationId xmlns:p14="http://schemas.microsoft.com/office/powerpoint/2010/main" val="1495437317"/>
      </p:ext>
    </p:extLst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OneDep</a:t>
            </a:r>
            <a:r>
              <a:rPr lang="en-GB" dirty="0"/>
              <a:t> deposition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deposit.wwpdb.org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066800"/>
            <a:ext cx="9144000" cy="379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94108"/>
      </p:ext>
    </p:extLst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deposition involve?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File validation</a:t>
            </a:r>
          </a:p>
          <a:p>
            <a:r>
              <a:rPr lang="en-GB" dirty="0"/>
              <a:t>wwPDB validation</a:t>
            </a:r>
          </a:p>
          <a:p>
            <a:r>
              <a:rPr lang="en-GB" dirty="0"/>
              <a:t>Form filling</a:t>
            </a:r>
          </a:p>
          <a:p>
            <a:r>
              <a:rPr lang="en-GB" dirty="0"/>
              <a:t>Annotation – including more validation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367715"/>
      </p:ext>
    </p:extLst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File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Model file in </a:t>
            </a:r>
            <a:r>
              <a:rPr lang="en-GB" dirty="0" err="1"/>
              <a:t>mmCIF</a:t>
            </a:r>
            <a:r>
              <a:rPr lang="en-GB" dirty="0"/>
              <a:t> or PDB format</a:t>
            </a:r>
          </a:p>
          <a:p>
            <a:pPr lvl="1"/>
            <a:r>
              <a:rPr lang="en-GB" dirty="0"/>
              <a:t>data harvesting (refinement stats) is better in </a:t>
            </a:r>
            <a:r>
              <a:rPr lang="en-GB" dirty="0" err="1"/>
              <a:t>mmCIF</a:t>
            </a:r>
            <a:r>
              <a:rPr lang="en-GB" dirty="0"/>
              <a:t> format</a:t>
            </a:r>
          </a:p>
          <a:p>
            <a:pPr lvl="1"/>
            <a:r>
              <a:rPr lang="en-GB" dirty="0" err="1"/>
              <a:t>Refmac</a:t>
            </a:r>
            <a:r>
              <a:rPr lang="en-GB" dirty="0"/>
              <a:t> and </a:t>
            </a:r>
            <a:r>
              <a:rPr lang="en-GB" dirty="0" err="1"/>
              <a:t>phenix</a:t>
            </a:r>
            <a:r>
              <a:rPr lang="en-GB" dirty="0"/>
              <a:t> can output </a:t>
            </a:r>
            <a:r>
              <a:rPr lang="en-GB" dirty="0" err="1"/>
              <a:t>mmCIF</a:t>
            </a:r>
            <a:r>
              <a:rPr lang="en-GB" dirty="0"/>
              <a:t> format</a:t>
            </a:r>
          </a:p>
          <a:p>
            <a:pPr lvl="2"/>
            <a:r>
              <a:rPr lang="en-GB" dirty="0">
                <a:hlinkClick r:id="rId2"/>
              </a:rPr>
              <a:t>http://www.wwpdb.org/deposition/PDBxDeposit</a:t>
            </a:r>
            <a:endParaRPr lang="en-GB" dirty="0"/>
          </a:p>
          <a:p>
            <a:endParaRPr lang="en-GB" dirty="0"/>
          </a:p>
          <a:p>
            <a:r>
              <a:rPr lang="en-GB" dirty="0"/>
              <a:t>Data is checked for:</a:t>
            </a:r>
          </a:p>
          <a:p>
            <a:pPr lvl="1"/>
            <a:r>
              <a:rPr lang="en-GB" dirty="0"/>
              <a:t>Valid file</a:t>
            </a:r>
          </a:p>
          <a:p>
            <a:pPr lvl="2"/>
            <a:r>
              <a:rPr lang="en-GB" dirty="0"/>
              <a:t>Can we read it!</a:t>
            </a:r>
          </a:p>
          <a:p>
            <a:pPr lvl="2"/>
            <a:r>
              <a:rPr lang="en-GB" dirty="0"/>
              <a:t>NMR models are consistent</a:t>
            </a:r>
          </a:p>
          <a:p>
            <a:pPr lvl="1"/>
            <a:r>
              <a:rPr lang="en-GB" dirty="0"/>
              <a:t>Residual B factors</a:t>
            </a:r>
          </a:p>
          <a:p>
            <a:pPr lvl="1"/>
            <a:r>
              <a:rPr lang="en-GB" dirty="0"/>
              <a:t>“unusual” occupancies</a:t>
            </a:r>
          </a:p>
          <a:p>
            <a:pPr lvl="2"/>
            <a:r>
              <a:rPr lang="en-GB" dirty="0"/>
              <a:t>Negative</a:t>
            </a:r>
          </a:p>
          <a:p>
            <a:pPr lvl="2"/>
            <a:r>
              <a:rPr lang="en-GB" dirty="0"/>
              <a:t>Over 1</a:t>
            </a:r>
          </a:p>
          <a:p>
            <a:pPr lvl="1"/>
            <a:endParaRPr lang="en-GB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33400" y="6283214"/>
            <a:ext cx="6372587" cy="481408"/>
          </a:xfrm>
          <a:prstGeom prst="rect">
            <a:avLst/>
          </a:prstGeom>
        </p:spPr>
        <p:txBody>
          <a:bodyPr/>
          <a:lstStyle>
            <a:lvl1pPr marL="354013" indent="-354013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rgbClr val="FF8C9A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rgbClr val="FF8C9A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660400" lvl="2" indent="0">
              <a:buNone/>
            </a:pPr>
            <a:r>
              <a:rPr lang="en-GB" dirty="0">
                <a:solidFill>
                  <a:schemeClr val="bg1"/>
                </a:solidFill>
              </a:rPr>
              <a:t>http://www.wwpdb.org/deposition/PDBxDeposit</a:t>
            </a:r>
          </a:p>
        </p:txBody>
      </p:sp>
    </p:spTree>
    <p:extLst>
      <p:ext uri="{BB962C8B-B14F-4D97-AF65-F5344CB8AC3E}">
        <p14:creationId xmlns:p14="http://schemas.microsoft.com/office/powerpoint/2010/main" val="3669088047"/>
      </p:ext>
    </p:extLst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wwPDB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Ligands checked by graph match to wwPDB Chemical Component Dictionary</a:t>
            </a:r>
          </a:p>
          <a:p>
            <a:pPr lvl="1"/>
            <a:r>
              <a:rPr lang="en-GB" dirty="0"/>
              <a:t>pdbe.org/</a:t>
            </a:r>
            <a:r>
              <a:rPr lang="en-GB" dirty="0" err="1"/>
              <a:t>chem</a:t>
            </a:r>
            <a:endParaRPr lang="en-GB" dirty="0"/>
          </a:p>
          <a:p>
            <a:r>
              <a:rPr lang="en-GB" dirty="0"/>
              <a:t>Pre-submission wwPDB validation report</a:t>
            </a:r>
          </a:p>
          <a:p>
            <a:pPr lvl="1"/>
            <a:r>
              <a:rPr lang="en-GB" dirty="0"/>
              <a:t>Geometry issues</a:t>
            </a:r>
          </a:p>
          <a:p>
            <a:pPr lvl="2"/>
            <a:r>
              <a:rPr lang="en-GB" dirty="0"/>
              <a:t>Polymer</a:t>
            </a:r>
          </a:p>
          <a:p>
            <a:pPr lvl="2"/>
            <a:r>
              <a:rPr lang="en-GB" dirty="0"/>
              <a:t>Ligand</a:t>
            </a:r>
          </a:p>
          <a:p>
            <a:pPr lvl="1"/>
            <a:r>
              <a:rPr lang="en-GB" dirty="0"/>
              <a:t>Chirality issues</a:t>
            </a:r>
          </a:p>
          <a:p>
            <a:pPr lvl="1"/>
            <a:r>
              <a:rPr lang="en-GB" dirty="0"/>
              <a:t>Fit of model to data</a:t>
            </a:r>
          </a:p>
        </p:txBody>
      </p:sp>
    </p:spTree>
    <p:extLst>
      <p:ext uri="{BB962C8B-B14F-4D97-AF65-F5344CB8AC3E}">
        <p14:creationId xmlns:p14="http://schemas.microsoft.com/office/powerpoint/2010/main" val="1973829562"/>
      </p:ext>
    </p:extLst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Leere Präsentation">
  <a:themeElements>
    <a:clrScheme name="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eere Präsentation">
  <a:themeElements>
    <a:clrScheme name="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EMBL-EBI_Powerpoint_template</Template>
  <TotalTime>13554</TotalTime>
  <Words>1241</Words>
  <Application>Microsoft Office PowerPoint</Application>
  <PresentationFormat>On-screen Show (4:3)</PresentationFormat>
  <Paragraphs>363</Paragraphs>
  <Slides>48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ＭＳ Ｐゴシック</vt:lpstr>
      <vt:lpstr>Arial</vt:lpstr>
      <vt:lpstr>Calibri</vt:lpstr>
      <vt:lpstr>Geneva</vt:lpstr>
      <vt:lpstr>HelveticaNeueLT Pro 35 Th</vt:lpstr>
      <vt:lpstr>HelveticaNeueLT Pro 45 Lt</vt:lpstr>
      <vt:lpstr>Times</vt:lpstr>
      <vt:lpstr>Times New Roman</vt:lpstr>
      <vt:lpstr>Leere Präsentation</vt:lpstr>
      <vt:lpstr>1_Leere Präsentation</vt:lpstr>
      <vt:lpstr>Protein Data Bank in Europe  Depositing your data to the PDB</vt:lpstr>
      <vt:lpstr>Who are the PDB?</vt:lpstr>
      <vt:lpstr>PowerPoint Presentation</vt:lpstr>
      <vt:lpstr>Oldest freely available biological database</vt:lpstr>
      <vt:lpstr>Why deposit to the PDB?</vt:lpstr>
      <vt:lpstr>OneDep deposition system</vt:lpstr>
      <vt:lpstr>What does deposition involve?</vt:lpstr>
      <vt:lpstr>File validation</vt:lpstr>
      <vt:lpstr>wwPDB validation</vt:lpstr>
      <vt:lpstr>wwPDB validation</vt:lpstr>
      <vt:lpstr>wwPDB validation</vt:lpstr>
      <vt:lpstr>Interesting geometry 7GPB 2.9Å</vt:lpstr>
      <vt:lpstr>Validation for small molecules</vt:lpstr>
      <vt:lpstr>Poor density for ligand</vt:lpstr>
      <vt:lpstr>OneDep - highlighting outliers – current practice</vt:lpstr>
      <vt:lpstr>How good are depositions?</vt:lpstr>
      <vt:lpstr>How good are depositions?</vt:lpstr>
      <vt:lpstr>How good are depositions</vt:lpstr>
      <vt:lpstr>OneDep – highlighting issues earlier in deposition</vt:lpstr>
      <vt:lpstr>OneDep – highlighting issues earlier in deposition</vt:lpstr>
      <vt:lpstr>Why give you all this validation upfront?</vt:lpstr>
      <vt:lpstr>What do we need?</vt:lpstr>
      <vt:lpstr>Form filling</vt:lpstr>
      <vt:lpstr>PowerPoint Presentation</vt:lpstr>
      <vt:lpstr>Biocuration (annotation)</vt:lpstr>
      <vt:lpstr>Can you try it out? </vt:lpstr>
      <vt:lpstr>New wwPDB developments</vt:lpstr>
      <vt:lpstr>Coming soon</vt:lpstr>
      <vt:lpstr>Getting data out of the PDB</vt:lpstr>
      <vt:lpstr>Searching the PDB made simple</vt:lpstr>
      <vt:lpstr>Challenges – from archive to resource PDB is a historic archive  </vt:lpstr>
      <vt:lpstr>MetaData is vital</vt:lpstr>
      <vt:lpstr>Turning an archive into a resource</vt:lpstr>
      <vt:lpstr>Lots of data clean-up locally</vt:lpstr>
      <vt:lpstr>Improving the Resource  The problem with the PDB is…</vt:lpstr>
      <vt:lpstr>What is needed to answer such queries?</vt:lpstr>
      <vt:lpstr>Using images to convey information</vt:lpstr>
      <vt:lpstr>Searching the PDB made simple</vt:lpstr>
      <vt:lpstr>PowerPoint Presentation</vt:lpstr>
      <vt:lpstr>PowerPoint Presentation</vt:lpstr>
      <vt:lpstr>PowerPoint Presentation</vt:lpstr>
      <vt:lpstr>PowerPoint Presentation</vt:lpstr>
      <vt:lpstr>Improvements for viewing entries</vt:lpstr>
      <vt:lpstr>Linking sequence, topology and structure</vt:lpstr>
      <vt:lpstr>New features – Advanced search</vt:lpstr>
      <vt:lpstr>New features – protein pages</vt:lpstr>
      <vt:lpstr>PowerPoint Presentation</vt:lpstr>
      <vt:lpstr>PDBe.org</vt:lpstr>
    </vt:vector>
  </TitlesOfParts>
  <Company>EMBL - EBI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Validation in the PDB</dc:title>
  <dc:creator>John Berrisford</dc:creator>
  <cp:lastModifiedBy>John Berrisford</cp:lastModifiedBy>
  <cp:revision>132</cp:revision>
  <dcterms:created xsi:type="dcterms:W3CDTF">2014-04-03T09:06:55Z</dcterms:created>
  <dcterms:modified xsi:type="dcterms:W3CDTF">2018-12-09T09:16:52Z</dcterms:modified>
</cp:coreProperties>
</file>