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3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4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5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5"/>
  </p:notesMasterIdLst>
  <p:sldIdLst>
    <p:sldId id="587" r:id="rId2"/>
    <p:sldId id="314" r:id="rId3"/>
    <p:sldId id="315" r:id="rId4"/>
    <p:sldId id="568" r:id="rId5"/>
    <p:sldId id="316" r:id="rId6"/>
    <p:sldId id="317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394" r:id="rId81"/>
    <p:sldId id="395" r:id="rId82"/>
    <p:sldId id="405" r:id="rId83"/>
    <p:sldId id="406" r:id="rId84"/>
    <p:sldId id="407" r:id="rId85"/>
    <p:sldId id="409" r:id="rId86"/>
    <p:sldId id="410" r:id="rId87"/>
    <p:sldId id="560" r:id="rId88"/>
    <p:sldId id="562" r:id="rId89"/>
    <p:sldId id="569" r:id="rId90"/>
    <p:sldId id="570" r:id="rId91"/>
    <p:sldId id="571" r:id="rId92"/>
    <p:sldId id="572" r:id="rId93"/>
    <p:sldId id="573" r:id="rId94"/>
    <p:sldId id="574" r:id="rId95"/>
    <p:sldId id="575" r:id="rId96"/>
    <p:sldId id="576" r:id="rId97"/>
    <p:sldId id="577" r:id="rId98"/>
    <p:sldId id="578" r:id="rId99"/>
    <p:sldId id="579" r:id="rId100"/>
    <p:sldId id="580" r:id="rId101"/>
    <p:sldId id="581" r:id="rId102"/>
    <p:sldId id="588" r:id="rId103"/>
    <p:sldId id="589" r:id="rId104"/>
    <p:sldId id="411" r:id="rId105"/>
    <p:sldId id="412" r:id="rId106"/>
    <p:sldId id="413" r:id="rId107"/>
    <p:sldId id="414" r:id="rId108"/>
    <p:sldId id="415" r:id="rId109"/>
    <p:sldId id="416" r:id="rId110"/>
    <p:sldId id="417" r:id="rId111"/>
    <p:sldId id="418" r:id="rId112"/>
    <p:sldId id="419" r:id="rId113"/>
    <p:sldId id="420" r:id="rId114"/>
    <p:sldId id="421" r:id="rId115"/>
    <p:sldId id="422" r:id="rId116"/>
    <p:sldId id="584" r:id="rId117"/>
    <p:sldId id="585" r:id="rId118"/>
    <p:sldId id="586" r:id="rId119"/>
    <p:sldId id="567" r:id="rId120"/>
    <p:sldId id="425" r:id="rId121"/>
    <p:sldId id="426" r:id="rId122"/>
    <p:sldId id="427" r:id="rId123"/>
    <p:sldId id="590" r:id="rId124"/>
    <p:sldId id="428" r:id="rId125"/>
    <p:sldId id="445" r:id="rId126"/>
    <p:sldId id="446" r:id="rId127"/>
    <p:sldId id="447" r:id="rId128"/>
    <p:sldId id="429" r:id="rId129"/>
    <p:sldId id="430" r:id="rId130"/>
    <p:sldId id="431" r:id="rId131"/>
    <p:sldId id="432" r:id="rId132"/>
    <p:sldId id="433" r:id="rId133"/>
    <p:sldId id="434" r:id="rId134"/>
    <p:sldId id="435" r:id="rId135"/>
    <p:sldId id="436" r:id="rId136"/>
    <p:sldId id="437" r:id="rId137"/>
    <p:sldId id="438" r:id="rId138"/>
    <p:sldId id="439" r:id="rId139"/>
    <p:sldId id="440" r:id="rId140"/>
    <p:sldId id="441" r:id="rId141"/>
    <p:sldId id="442" r:id="rId142"/>
    <p:sldId id="443" r:id="rId143"/>
    <p:sldId id="444" r:id="rId1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FF6E"/>
    <a:srgbClr val="56E8E6"/>
    <a:srgbClr val="3251D2"/>
    <a:srgbClr val="2E4BC2"/>
    <a:srgbClr val="3454D9"/>
    <a:srgbClr val="CF1D00"/>
    <a:srgbClr val="CF0024"/>
    <a:srgbClr val="00F406"/>
    <a:srgbClr val="FF9068"/>
    <a:srgbClr val="FF8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45" autoAdjust="0"/>
  </p:normalViewPr>
  <p:slideViewPr>
    <p:cSldViewPr snapToGrid="0" snapToObjects="1">
      <p:cViewPr>
        <p:scale>
          <a:sx n="100" d="100"/>
          <a:sy n="100" d="100"/>
        </p:scale>
        <p:origin x="-18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15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notesMaster" Target="notesMasters/notesMaster1.xml"/><Relationship Id="rId146" Type="http://schemas.openxmlformats.org/officeDocument/2006/relationships/printerSettings" Target="printerSettings/printerSettings1.bin"/><Relationship Id="rId147" Type="http://schemas.openxmlformats.org/officeDocument/2006/relationships/presProps" Target="presProps.xml"/><Relationship Id="rId148" Type="http://schemas.openxmlformats.org/officeDocument/2006/relationships/viewProps" Target="viewProps.xml"/><Relationship Id="rId14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1" Type="http://schemas.openxmlformats.org/officeDocument/2006/relationships/image" Target="../media/image131.emf"/><Relationship Id="rId2" Type="http://schemas.openxmlformats.org/officeDocument/2006/relationships/image" Target="../media/image13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4" Type="http://schemas.openxmlformats.org/officeDocument/2006/relationships/image" Target="../media/image163.emf"/><Relationship Id="rId5" Type="http://schemas.openxmlformats.org/officeDocument/2006/relationships/image" Target="../media/image164.emf"/><Relationship Id="rId1" Type="http://schemas.openxmlformats.org/officeDocument/2006/relationships/image" Target="../media/image160.emf"/><Relationship Id="rId2" Type="http://schemas.openxmlformats.org/officeDocument/2006/relationships/image" Target="../media/image1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244A5-04A2-564A-8737-8CDF418CA018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B8FB7-AF66-1444-92BC-783D9766DF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6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Should help to reduce noise,</a:t>
            </a:r>
            <a:r>
              <a:rPr lang="en-GB" baseline="0" dirty="0" smtClean="0"/>
              <a:t> but low resolution completeness is important.</a:t>
            </a:r>
          </a:p>
          <a:p>
            <a:endParaRPr lang="en-GB" baseline="0" dirty="0" smtClean="0"/>
          </a:p>
          <a:p>
            <a:r>
              <a:rPr lang="en-GB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Acknowledge dependency of B-factor and </a:t>
            </a:r>
            <a:r>
              <a:rPr lang="el-GR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σ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Should help to reduce noise,</a:t>
            </a:r>
            <a:r>
              <a:rPr lang="en-GB" baseline="0" dirty="0" smtClean="0"/>
              <a:t> but low resolution completeness is important.</a:t>
            </a:r>
          </a:p>
          <a:p>
            <a:endParaRPr lang="en-GB" baseline="0" dirty="0" smtClean="0"/>
          </a:p>
          <a:p>
            <a:r>
              <a:rPr lang="en-GB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Acknowledge dependency of B-factor and </a:t>
            </a:r>
            <a:r>
              <a:rPr lang="el-GR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σ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Should help to reduce noise,</a:t>
            </a:r>
            <a:r>
              <a:rPr lang="en-GB" baseline="0" dirty="0" smtClean="0"/>
              <a:t> but low resolution completeness is important.</a:t>
            </a:r>
          </a:p>
          <a:p>
            <a:endParaRPr lang="en-GB" baseline="0" dirty="0" smtClean="0"/>
          </a:p>
          <a:p>
            <a:r>
              <a:rPr lang="en-GB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Acknowledge dependency of B-factor and </a:t>
            </a:r>
            <a:r>
              <a:rPr lang="el-GR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σ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 smtClean="0"/>
              <a:t>HI-6: </a:t>
            </a:r>
            <a:r>
              <a:rPr lang="en-GB" sz="1200" dirty="0" smtClean="0"/>
              <a:t>[(E)-[1-[(4-carbamoylpyridin-1-ium-1-yl)</a:t>
            </a:r>
            <a:r>
              <a:rPr lang="en-GB" sz="1200" dirty="0" err="1" smtClean="0"/>
              <a:t>methoxymethyl</a:t>
            </a:r>
            <a:r>
              <a:rPr lang="en-GB" sz="1200" dirty="0" smtClean="0"/>
              <a:t>]pyridin-2-ylidene]methyl]-</a:t>
            </a:r>
            <a:r>
              <a:rPr lang="en-GB" sz="1200" dirty="0" err="1" smtClean="0"/>
              <a:t>oxoazanium</a:t>
            </a:r>
            <a:r>
              <a:rPr lang="en-GB" sz="1200" dirty="0" smtClean="0"/>
              <a:t> dichloride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Should help to reduce noise,</a:t>
            </a:r>
            <a:r>
              <a:rPr lang="en-GB" baseline="0" dirty="0" smtClean="0"/>
              <a:t> but low resolution completeness is important.</a:t>
            </a:r>
          </a:p>
          <a:p>
            <a:endParaRPr lang="en-GB" baseline="0" dirty="0" smtClean="0"/>
          </a:p>
          <a:p>
            <a:r>
              <a:rPr lang="en-GB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Acknowledge dependency of B-factor and </a:t>
            </a:r>
            <a:r>
              <a:rPr lang="el-GR" sz="1200" dirty="0" smtClean="0">
                <a:solidFill>
                  <a:schemeClr val="tx1"/>
                </a:solidFill>
                <a:latin typeface="Lucida Grande"/>
                <a:cs typeface="Lucida Grande"/>
              </a:rPr>
              <a:t>σ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5808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91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1903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1837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18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1823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1823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Refmac</a:t>
            </a:r>
            <a:r>
              <a:rPr lang="en-US" dirty="0" smtClean="0"/>
              <a:t> keyword:</a:t>
            </a:r>
          </a:p>
          <a:p>
            <a:r>
              <a:rPr lang="en-US" dirty="0" err="1" smtClean="0"/>
              <a:t>sfcalc</a:t>
            </a:r>
            <a:r>
              <a:rPr lang="en-US" dirty="0" smtClean="0"/>
              <a:t> sharp | blur  [ values 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1823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Self-explanatory</a:t>
            </a:r>
            <a:r>
              <a:rPr lang="en-US" sz="2400" baseline="0" dirty="0" smtClean="0"/>
              <a:t> table from the paper with several selected examples before and after refinement with LORESTR. We can see decrease of </a:t>
            </a:r>
            <a:r>
              <a:rPr lang="en-US" sz="2400" baseline="0" dirty="0" err="1" smtClean="0"/>
              <a:t>Rfree</a:t>
            </a:r>
            <a:r>
              <a:rPr lang="en-US" sz="2400" baseline="0" dirty="0" smtClean="0"/>
              <a:t>, substantial RMS difference, </a:t>
            </a:r>
            <a:r>
              <a:rPr lang="en-US" sz="2400" baseline="0" dirty="0" err="1" smtClean="0"/>
              <a:t>Ramachandran</a:t>
            </a:r>
            <a:r>
              <a:rPr lang="en-US" sz="2400" baseline="0" dirty="0" smtClean="0"/>
              <a:t> and </a:t>
            </a:r>
            <a:r>
              <a:rPr lang="en-US" sz="2400" baseline="0" dirty="0" err="1" smtClean="0"/>
              <a:t>Molprobity</a:t>
            </a:r>
            <a:r>
              <a:rPr lang="en-US" sz="2400" baseline="0" dirty="0" smtClean="0"/>
              <a:t> </a:t>
            </a:r>
            <a:r>
              <a:rPr lang="en-US" sz="2400" baseline="0" smtClean="0"/>
              <a:t>statistics improved. 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131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132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133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134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135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136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2auh (the earlier model)</a:t>
            </a:r>
            <a:r>
              <a:rPr lang="en-GB" baseline="0" dirty="0" smtClean="0"/>
              <a:t> has no ligands (apart from 2 </a:t>
            </a:r>
            <a:r>
              <a:rPr lang="en-GB" baseline="0" dirty="0" err="1" smtClean="0"/>
              <a:t>Ca</a:t>
            </a:r>
            <a:r>
              <a:rPr lang="en-GB" baseline="0" dirty="0" smtClean="0"/>
              <a:t>++ ions).</a:t>
            </a:r>
          </a:p>
          <a:p>
            <a:endParaRPr lang="en-GB" baseline="0" dirty="0" smtClean="0"/>
          </a:p>
          <a:p>
            <a:r>
              <a:rPr lang="en-GB" baseline="0" dirty="0" smtClean="0"/>
              <a:t>2z8c is a ligand-bound version. </a:t>
            </a:r>
            <a:r>
              <a:rPr lang="en-GB" dirty="0" smtClean="0"/>
              <a:t>The ligand causes domain movement,</a:t>
            </a:r>
            <a:r>
              <a:rPr lang="en-GB" baseline="0" dirty="0" smtClean="0"/>
              <a:t> resulting in positional shift.</a:t>
            </a:r>
          </a:p>
          <a:p>
            <a:endParaRPr lang="en-GB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an experiment: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 2auh as MR search model (without any modifications) to solve 2z8c using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molrep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default parameters - solved in 10 seconds.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C1BB5-DD56-174A-9265-E663CC5A1503}" type="slidenum">
              <a:rPr lang="en-US"/>
              <a:pPr/>
              <a:t>137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8932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9243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141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142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an experiment: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 2auh as MR search model (without any modifications) to solve 2z8c using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molrep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default parameters - solved in 10 seconds.</a:t>
            </a:r>
          </a:p>
          <a:p>
            <a:endParaRPr lang="en-GB" dirty="0" smtClean="0"/>
          </a:p>
          <a:p>
            <a:r>
              <a:rPr lang="en-GB" dirty="0" smtClean="0"/>
              <a:t>Ran 3</a:t>
            </a:r>
            <a:r>
              <a:rPr lang="en-GB" baseline="0" dirty="0" smtClean="0"/>
              <a:t> rounds of jelly-body refinement (40 cycles), after which the model adopted a conformation very close to the deposited 2z8c – the model was able to change conformation during refinement.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Just one loop was out of the density (left).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smtClean="0"/>
              <a:t>However, the density was clear enough to indicate how the model should be rebuilt (right).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After quick rebuilding, and re-running jelly-body refinement, the model was substantially improved.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Produces a structure-based</a:t>
            </a:r>
            <a:r>
              <a:rPr lang="en-GB" baseline="0" dirty="0" smtClean="0"/>
              <a:t> alignment. It’s able to align structures even in the presence of conformational changes such as domain motion. So i</a:t>
            </a:r>
            <a:r>
              <a:rPr lang="en-GB" dirty="0" smtClean="0"/>
              <a:t>f you want to compare two structures, ProSMART doesn’t care whether or not they are in different global conformations. Rather, ProSMART is only interested in the conservation</a:t>
            </a:r>
            <a:r>
              <a:rPr lang="en-GB" baseline="0" dirty="0" smtClean="0"/>
              <a:t> of local structure.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really useful, particularly in the context of external restraint generation, where a high-resolution structure may have been solved in a different conformational state.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Covered in tutorial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3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320C19-1FBB-C840-B628-44EF129859C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54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baseline="0" dirty="0" smtClean="0">
                <a:latin typeface="Lucida Grande"/>
                <a:cs typeface="Lucida Grande"/>
              </a:rPr>
              <a:t>w</a:t>
            </a:r>
            <a:r>
              <a:rPr lang="en-GB" sz="1600" dirty="0" smtClean="0">
                <a:latin typeface="Lucida Grande"/>
                <a:cs typeface="Lucida Grande"/>
              </a:rPr>
              <a:t>eak signal,</a:t>
            </a:r>
            <a:r>
              <a:rPr lang="en-GB" sz="1600" baseline="0" dirty="0" smtClean="0">
                <a:latin typeface="Lucida Grande"/>
                <a:cs typeface="Lucida Grande"/>
              </a:rPr>
              <a:t> n</a:t>
            </a:r>
            <a:r>
              <a:rPr lang="en-GB" sz="1600" dirty="0" smtClean="0">
                <a:latin typeface="Lucida Grande"/>
                <a:cs typeface="Lucida Grande"/>
              </a:rPr>
              <a:t>oisy data</a:t>
            </a:r>
          </a:p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dirty="0" smtClean="0">
                <a:latin typeface="Lucida Grande"/>
                <a:cs typeface="Lucida Grande"/>
              </a:rPr>
              <a:t>Model incompleteness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dirty="0" smtClean="0">
                <a:latin typeface="Lucida Grande"/>
                <a:cs typeface="Lucida Grande"/>
              </a:rPr>
              <a:t>Limited data - Poor observation-to-parameter ratio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latin typeface="Lucida Grande"/>
                <a:cs typeface="Lucida Grande"/>
              </a:rPr>
              <a:t>Higher risk of overfitting – often</a:t>
            </a:r>
            <a:r>
              <a:rPr lang="en-GB" sz="1600" baseline="0" dirty="0" smtClean="0">
                <a:latin typeface="Lucida Grande"/>
                <a:cs typeface="Lucida Grande"/>
              </a:rPr>
              <a:t> characterised by large</a:t>
            </a:r>
            <a:r>
              <a:rPr lang="en-GB" sz="1600" dirty="0" smtClean="0">
                <a:latin typeface="Lucida Grande"/>
                <a:cs typeface="Lucida Grande"/>
              </a:rPr>
              <a:t> difference</a:t>
            </a:r>
            <a:r>
              <a:rPr lang="en-GB" sz="1600" baseline="0" dirty="0" smtClean="0">
                <a:latin typeface="Lucida Grande"/>
                <a:cs typeface="Lucida Grande"/>
              </a:rPr>
              <a:t> in R and </a:t>
            </a:r>
            <a:r>
              <a:rPr lang="en-GB" sz="1600" baseline="0" dirty="0" err="1" smtClean="0">
                <a:latin typeface="Lucida Grande"/>
                <a:cs typeface="Lucida Grande"/>
              </a:rPr>
              <a:t>Rfree</a:t>
            </a:r>
            <a:endParaRPr lang="en-GB" sz="1600" baseline="0" dirty="0" smtClean="0">
              <a:latin typeface="Lucida Grande"/>
              <a:cs typeface="Lucida Grande"/>
            </a:endParaRPr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sz="1600" dirty="0" smtClean="0">
              <a:latin typeface="Lucida Grande"/>
              <a:cs typeface="Lucida Grande"/>
            </a:endParaRPr>
          </a:p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dirty="0" smtClean="0">
                <a:latin typeface="Lucida Grande"/>
                <a:cs typeface="Lucida Grande"/>
              </a:rPr>
              <a:t>Unstable refinement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latin typeface="Lucida Grande"/>
                <a:cs typeface="Lucida Grande"/>
              </a:rPr>
              <a:t>Unreliable/suboptimal model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One Solution:</a:t>
            </a:r>
            <a:r>
              <a:rPr lang="en-GB" sz="1600" b="1" baseline="0" dirty="0" smtClean="0">
                <a:latin typeface="Lucida Grande"/>
                <a:cs typeface="Lucida Grande"/>
              </a:rPr>
              <a:t> </a:t>
            </a:r>
            <a:r>
              <a:rPr lang="en-GB" sz="1600" dirty="0" smtClean="0">
                <a:latin typeface="Lucida Grande"/>
                <a:cs typeface="Lucida Grande"/>
              </a:rPr>
              <a:t>Regularisation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AE6CDF-1077-B547-BA82-7EE6C4A2FDC9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FA87B6-A754-E34B-A306-6DB528933466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59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Prior</a:t>
            </a:r>
            <a:r>
              <a:rPr lang="en-GB" baseline="0" dirty="0" smtClean="0"/>
              <a:t> information used in refinement is that d is normally distributed with mean equal to the corresponding distance in the reference structure, and variance sigma^2.</a:t>
            </a:r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09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09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09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09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dirty="0" smtClean="0">
                <a:cs typeface="Lucida Grande"/>
              </a:rPr>
              <a:t>Example of</a:t>
            </a:r>
            <a:r>
              <a:rPr lang="en-GB" baseline="0" dirty="0" smtClean="0">
                <a:cs typeface="Lucida Grande"/>
              </a:rPr>
              <a:t> the distance between </a:t>
            </a:r>
            <a:r>
              <a:rPr lang="en-GB" dirty="0" smtClean="0">
                <a:cs typeface="Lucida Grande"/>
              </a:rPr>
              <a:t>Hydrogen bonded</a:t>
            </a:r>
            <a:r>
              <a:rPr lang="en-GB" baseline="0" dirty="0" smtClean="0">
                <a:cs typeface="Lucida Grande"/>
              </a:rPr>
              <a:t> atoms being</a:t>
            </a:r>
            <a:r>
              <a:rPr lang="en-GB" dirty="0" smtClean="0">
                <a:cs typeface="Lucida Grande"/>
              </a:rPr>
              <a:t> restrained to an ideal value.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26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Data poor</a:t>
            </a:r>
            <a:r>
              <a:rPr lang="en-GB" baseline="0" dirty="0" smtClean="0"/>
              <a:t> -&gt; model poor.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Data are limited and incomplete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Difficult to interpret density -&gt; difficult to build model</a:t>
            </a:r>
          </a:p>
          <a:p>
            <a:endParaRPr lang="en-GB" dirty="0" smtClean="0"/>
          </a:p>
          <a:p>
            <a:r>
              <a:rPr lang="en-GB" dirty="0" smtClean="0"/>
              <a:t>Little secondary structure well defined – scruffy looking</a:t>
            </a:r>
          </a:p>
          <a:p>
            <a:endParaRPr lang="en-GB" dirty="0" smtClean="0"/>
          </a:p>
          <a:p>
            <a:r>
              <a:rPr lang="en-GB" dirty="0" smtClean="0"/>
              <a:t>Can’t improve R factors;</a:t>
            </a:r>
            <a:r>
              <a:rPr lang="en-GB" baseline="0" dirty="0" smtClean="0"/>
              <a:t> R-factors diverge when you try to refine.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 resolution homologous model</a:t>
            </a:r>
            <a:r>
              <a:rPr lang="en-GB" baseline="0" dirty="0" smtClean="0"/>
              <a:t> </a:t>
            </a:r>
            <a:r>
              <a:rPr lang="en-GB" dirty="0" smtClean="0"/>
              <a:t>is available</a:t>
            </a:r>
          </a:p>
          <a:p>
            <a:endParaRPr lang="en-GB" dirty="0" smtClean="0"/>
          </a:p>
          <a:p>
            <a:r>
              <a:rPr lang="en-GB" dirty="0" smtClean="0"/>
              <a:t>Want to use this info</a:t>
            </a:r>
            <a:r>
              <a:rPr lang="en-GB" baseline="0" dirty="0" smtClean="0"/>
              <a:t> to improve quality of the low-res model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higher resolution model may be in a different global conformation to the low-res model, thus they don’t superpose well.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Want to inject information about local structural similarity into the low-res structure.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baseline="0" dirty="0" smtClean="0">
                <a:latin typeface="Lucida Grande"/>
                <a:cs typeface="Lucida Grande"/>
              </a:rPr>
              <a:t>w</a:t>
            </a:r>
            <a:r>
              <a:rPr lang="en-GB" sz="1600" dirty="0" smtClean="0">
                <a:latin typeface="Lucida Grande"/>
                <a:cs typeface="Lucida Grande"/>
              </a:rPr>
              <a:t>eak signal,</a:t>
            </a:r>
            <a:r>
              <a:rPr lang="en-GB" sz="1600" baseline="0" dirty="0" smtClean="0">
                <a:latin typeface="Lucida Grande"/>
                <a:cs typeface="Lucida Grande"/>
              </a:rPr>
              <a:t> n</a:t>
            </a:r>
            <a:r>
              <a:rPr lang="en-GB" sz="1600" dirty="0" smtClean="0">
                <a:latin typeface="Lucida Grande"/>
                <a:cs typeface="Lucida Grande"/>
              </a:rPr>
              <a:t>oisy data</a:t>
            </a:r>
          </a:p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dirty="0" smtClean="0">
                <a:latin typeface="Lucida Grande"/>
                <a:cs typeface="Lucida Grande"/>
              </a:rPr>
              <a:t>Model incompleteness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dirty="0" smtClean="0">
                <a:latin typeface="Lucida Grande"/>
                <a:cs typeface="Lucida Grande"/>
              </a:rPr>
              <a:t>Limited data - Poor observation-to-parameter ratio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latin typeface="Lucida Grande"/>
                <a:cs typeface="Lucida Grande"/>
              </a:rPr>
              <a:t>Higher risk of overfitting – often</a:t>
            </a:r>
            <a:r>
              <a:rPr lang="en-GB" sz="1600" baseline="0" dirty="0" smtClean="0">
                <a:latin typeface="Lucida Grande"/>
                <a:cs typeface="Lucida Grande"/>
              </a:rPr>
              <a:t> characterised by large</a:t>
            </a:r>
            <a:r>
              <a:rPr lang="en-GB" sz="1600" dirty="0" smtClean="0">
                <a:latin typeface="Lucida Grande"/>
                <a:cs typeface="Lucida Grande"/>
              </a:rPr>
              <a:t> difference</a:t>
            </a:r>
            <a:r>
              <a:rPr lang="en-GB" sz="1600" baseline="0" dirty="0" smtClean="0">
                <a:latin typeface="Lucida Grande"/>
                <a:cs typeface="Lucida Grande"/>
              </a:rPr>
              <a:t> in R and </a:t>
            </a:r>
            <a:r>
              <a:rPr lang="en-GB" sz="1600" baseline="0" dirty="0" err="1" smtClean="0">
                <a:latin typeface="Lucida Grande"/>
                <a:cs typeface="Lucida Grande"/>
              </a:rPr>
              <a:t>Rfree</a:t>
            </a:r>
            <a:endParaRPr lang="en-GB" sz="1600" baseline="0" dirty="0" smtClean="0">
              <a:latin typeface="Lucida Grande"/>
              <a:cs typeface="Lucida Grande"/>
            </a:endParaRPr>
          </a:p>
          <a:p>
            <a:pPr marL="0" indent="0">
              <a:lnSpc>
                <a:spcPct val="150000"/>
              </a:lnSpc>
              <a:buFont typeface="Arial"/>
              <a:buNone/>
            </a:pPr>
            <a:endParaRPr lang="en-GB" sz="1600" dirty="0" smtClean="0">
              <a:latin typeface="Lucida Grande"/>
              <a:cs typeface="Lucida Grande"/>
            </a:endParaRPr>
          </a:p>
          <a:p>
            <a: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dirty="0" smtClean="0">
                <a:latin typeface="Lucida Grande"/>
                <a:cs typeface="Lucida Grande"/>
              </a:rPr>
              <a:t>Unstable refinement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>
                <a:latin typeface="Lucida Grande"/>
                <a:cs typeface="Lucida Grande"/>
              </a:rPr>
              <a:t>Unreliable/suboptimal model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One Solution:</a:t>
            </a:r>
            <a:r>
              <a:rPr lang="en-GB" sz="1600" b="1" baseline="0" dirty="0" smtClean="0">
                <a:latin typeface="Lucida Grande"/>
                <a:cs typeface="Lucida Grande"/>
              </a:rPr>
              <a:t> </a:t>
            </a:r>
            <a:r>
              <a:rPr lang="en-GB" sz="1600" dirty="0" smtClean="0">
                <a:latin typeface="Lucida Grande"/>
                <a:cs typeface="Lucida Grande"/>
              </a:rPr>
              <a:t>Regularisation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 resolution homologous model</a:t>
            </a:r>
            <a:r>
              <a:rPr lang="en-GB" baseline="0" dirty="0" smtClean="0"/>
              <a:t> </a:t>
            </a:r>
            <a:r>
              <a:rPr lang="en-GB" dirty="0" smtClean="0"/>
              <a:t>is available</a:t>
            </a:r>
          </a:p>
          <a:p>
            <a:endParaRPr lang="en-GB" dirty="0" smtClean="0"/>
          </a:p>
          <a:p>
            <a:r>
              <a:rPr lang="en-GB" dirty="0" smtClean="0"/>
              <a:t>Want to use this info</a:t>
            </a:r>
            <a:r>
              <a:rPr lang="en-GB" baseline="0" dirty="0" smtClean="0"/>
              <a:t> to improve quality of the low-res model</a:t>
            </a:r>
          </a:p>
          <a:p>
            <a:endParaRPr lang="en-GB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Now we have</a:t>
            </a:r>
            <a:r>
              <a:rPr lang="en-GB" baseline="0" dirty="0" smtClean="0"/>
              <a:t> the tools to generate restraints, we can attempt to address this problem.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higher resolution model may be in a different global conformation to the low-res model, thus they don’t superpose well.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Want to inject information about local structural similarity into the low-res structure.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1C3FF0-0D6B-124F-BBB2-24ED1BCF6529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Black –</a:t>
            </a:r>
            <a:r>
              <a:rPr lang="en-GB" baseline="0" dirty="0" smtClean="0"/>
              <a:t> refinement</a:t>
            </a:r>
          </a:p>
          <a:p>
            <a:r>
              <a:rPr lang="en-GB" baseline="0" dirty="0" smtClean="0"/>
              <a:t>Blue – refinement with jelly-body</a:t>
            </a:r>
          </a:p>
          <a:p>
            <a:r>
              <a:rPr lang="en-GB" baseline="0" dirty="0" smtClean="0"/>
              <a:t>Red – refinement with external restraints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Note – intention is not to criticise the original authors of the PDB deposition. Software has improved since then.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631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Hide second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21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Hide second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21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implying that this refined</a:t>
            </a:r>
            <a:r>
              <a:rPr lang="en-GB" baseline="0" dirty="0" smtClean="0"/>
              <a:t> as well as it could be – much more work would have to be done to sort out this structure.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3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Energy potential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964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922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58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Better secondary structure geometry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Same global conformation; there are some local</a:t>
            </a:r>
            <a:r>
              <a:rPr lang="en-GB" baseline="0" dirty="0" smtClean="0"/>
              <a:t> differences.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But how do we know which regions are locally similar, and which have changed during refinement?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23787-DD21-424F-B122-86D2834EE818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e.g. 9 residues</a:t>
            </a:r>
            <a:endParaRPr lang="en-GB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23787-DD21-424F-B122-86D2834EE818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e.g. 9 residues</a:t>
            </a:r>
            <a:endParaRPr lang="en-GB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23787-DD21-424F-B122-86D2834EE818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e.g. </a:t>
            </a:r>
            <a:r>
              <a:rPr lang="en-GB" smtClean="0"/>
              <a:t>9 residues</a:t>
            </a:r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Energy potential</a:t>
            </a:r>
          </a:p>
          <a:p>
            <a:endParaRPr lang="en-US" dirty="0" smtClean="0"/>
          </a:p>
          <a:p>
            <a:r>
              <a:rPr lang="en-US" dirty="0" smtClean="0"/>
              <a:t>Suppose we start with</a:t>
            </a:r>
            <a:r>
              <a:rPr lang="en-US" baseline="0" dirty="0" smtClean="0"/>
              <a:t> a particular set of parameter values.</a:t>
            </a:r>
          </a:p>
          <a:p>
            <a:r>
              <a:rPr lang="en-US" baseline="0" dirty="0" smtClean="0"/>
              <a:t>We want to travel through space in order to </a:t>
            </a:r>
            <a:r>
              <a:rPr lang="en-US" baseline="0" dirty="0" err="1" smtClean="0"/>
              <a:t>minimise</a:t>
            </a:r>
            <a:r>
              <a:rPr lang="en-US" baseline="0" dirty="0" smtClean="0"/>
              <a:t> the function, hopefully resulting in a good model.</a:t>
            </a:r>
          </a:p>
          <a:p>
            <a:r>
              <a:rPr lang="en-US" baseline="0" dirty="0" smtClean="0"/>
              <a:t>We want to estimate the direction of travel, and how far to travel. For that, we need the gradient and curvature.</a:t>
            </a:r>
          </a:p>
          <a:p>
            <a:r>
              <a:rPr lang="en-US" baseline="0" dirty="0" smtClean="0"/>
              <a:t>In the presence of noise, the direction and distance to travel in a given </a:t>
            </a:r>
            <a:r>
              <a:rPr lang="en-US" baseline="0" dirty="0" err="1" smtClean="0"/>
              <a:t>optimisation</a:t>
            </a:r>
            <a:r>
              <a:rPr lang="en-US" baseline="0" dirty="0" smtClean="0"/>
              <a:t> cycle may be unstable.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964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23787-DD21-424F-B122-86D2834EE818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e.g. </a:t>
            </a:r>
            <a:r>
              <a:rPr lang="en-GB" smtClean="0"/>
              <a:t>9 residues</a:t>
            </a:r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23787-DD21-424F-B122-86D2834EE818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e.g. </a:t>
            </a:r>
            <a:r>
              <a:rPr lang="en-GB" smtClean="0"/>
              <a:t>9 residues</a:t>
            </a:r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23787-DD21-424F-B122-86D2834EE818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e.g. 9 residues</a:t>
            </a:r>
            <a:endParaRPr lang="en-GB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23787-DD21-424F-B122-86D2834EE818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e.g. </a:t>
            </a:r>
            <a:r>
              <a:rPr lang="en-GB" smtClean="0"/>
              <a:t>9 residues</a:t>
            </a:r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2EDCFF-19A0-564A-8331-BCA1DDFD938E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2EDCFF-19A0-564A-8331-BCA1DDFD938E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2EDCFF-19A0-564A-8331-BCA1DDFD938E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2EDCFF-19A0-564A-8331-BCA1DDFD938E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dirty="0" smtClean="0"/>
              <a:t>Result is RMSD</a:t>
            </a:r>
            <a:r>
              <a:rPr lang="en-GB" baseline="0" dirty="0" smtClean="0"/>
              <a:t> / </a:t>
            </a:r>
            <a:r>
              <a:rPr lang="en-GB" baseline="0" dirty="0" err="1" smtClean="0"/>
              <a:t>Procrustes</a:t>
            </a:r>
            <a:r>
              <a:rPr lang="en-GB" baseline="0" dirty="0" smtClean="0"/>
              <a:t> score.</a:t>
            </a:r>
          </a:p>
          <a:p>
            <a:pPr eaLnBrk="1" hangingPunct="1"/>
            <a:endParaRPr lang="en-GB" baseline="0" dirty="0" smtClean="0"/>
          </a:p>
          <a:p>
            <a:pPr eaLnBrk="1" hangingPunct="1"/>
            <a:r>
              <a:rPr lang="en-GB" baseline="0" dirty="0" smtClean="0"/>
              <a:t>Uses </a:t>
            </a:r>
            <a:r>
              <a:rPr lang="en-GB" baseline="0" dirty="0" err="1" smtClean="0"/>
              <a:t>Procrustes</a:t>
            </a:r>
            <a:r>
              <a:rPr lang="en-GB" baseline="0" dirty="0" smtClean="0"/>
              <a:t> analysis, which is a fast method due to not having to physically superpose the structures in order to get the score.</a:t>
            </a:r>
          </a:p>
          <a:p>
            <a:pPr eaLnBrk="1" hangingPunct="1"/>
            <a:endParaRPr lang="en-GB" baseline="0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Using </a:t>
            </a:r>
            <a:r>
              <a:rPr lang="en-GB" dirty="0" err="1" smtClean="0"/>
              <a:t>regularisers</a:t>
            </a:r>
            <a:r>
              <a:rPr lang="en-GB" baseline="0" dirty="0" smtClean="0"/>
              <a:t> can help to improve stability of refinement by altering the shape of the likelihood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813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can search for rigidly conserved structural</a:t>
            </a:r>
            <a:r>
              <a:rPr lang="en-GB" baseline="0" dirty="0" smtClean="0"/>
              <a:t> regions, shared between the two models (these likely correspond to domains), and compare their relative coordinate frames.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895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25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200" dirty="0" smtClean="0">
                <a:latin typeface="Lucida Grande"/>
                <a:cs typeface="Lucida Grande"/>
              </a:rPr>
              <a:t>All comparative structural analysis features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200" dirty="0" smtClean="0">
                <a:latin typeface="Lucida Grande"/>
                <a:cs typeface="Lucida Grande"/>
              </a:rPr>
              <a:t>External restraints to homologous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572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51E800-EF96-8543-B9FA-298BC8AC2C66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GB" sz="2000">
              <a:latin typeface="Chalkboard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51E800-EF96-8543-B9FA-298BC8AC2C66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2000" dirty="0" smtClean="0">
                <a:latin typeface="Chalkboard" charset="0"/>
              </a:rPr>
              <a:t>Residues coloured blue</a:t>
            </a:r>
            <a:r>
              <a:rPr lang="en-GB" sz="2000" baseline="0" dirty="0" smtClean="0">
                <a:latin typeface="Chalkboard" charset="0"/>
              </a:rPr>
              <a:t> are involved in helical restraints; those coloured yellow are involved in restraints between strands in a beta sheet.</a:t>
            </a:r>
            <a:endParaRPr lang="en-GB" sz="2000" dirty="0">
              <a:latin typeface="Chalkboard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Coot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57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Coot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572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Coot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572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Coot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5723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Lucida Grande"/>
                <a:ea typeface="ヒラギノ明朝 ProN W3" charset="0"/>
                <a:cs typeface="Lucida Grande"/>
              </a:rPr>
              <a:t>Extensive testing… identified best-performing methods/protocols… implemented them in the automated pipeline</a:t>
            </a:r>
            <a:r>
              <a:rPr lang="en-US" sz="1200" baseline="0" dirty="0" smtClean="0">
                <a:latin typeface="Lucida Grande"/>
                <a:ea typeface="ヒラギノ明朝 ProN W3" charset="0"/>
                <a:cs typeface="Lucida Grande"/>
              </a:rPr>
              <a:t> LORESTR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94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automated pipeline.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104 test cases: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at least one low-resolution structure (3.0Å – 6.7Å 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1 to 49 high-resolution homologues (1.3Å – 2.9</a:t>
            </a:r>
            <a:r>
              <a:rPr lang="en-US" sz="2400" baseline="0" dirty="0" smtClean="0"/>
              <a:t> </a:t>
            </a:r>
            <a:r>
              <a:rPr lang="en-US" sz="2400" dirty="0" err="1" smtClean="0"/>
              <a:t>Å</a:t>
            </a:r>
            <a:r>
              <a:rPr lang="en-US" sz="2400" dirty="0" smtClean="0"/>
              <a:t>)</a:t>
            </a:r>
          </a:p>
          <a:p>
            <a:pPr marL="800100" lvl="1" indent="-342900">
              <a:buFont typeface="Arial"/>
              <a:buChar char="•"/>
            </a:pPr>
            <a:endParaRPr lang="en-US" sz="2400" dirty="0" smtClean="0"/>
          </a:p>
          <a:p>
            <a:pPr marL="355600" lvl="1" indent="-355600">
              <a:buFont typeface="Arial"/>
              <a:buChar char="•"/>
            </a:pPr>
            <a:r>
              <a:rPr lang="en-US" sz="2400" dirty="0" smtClean="0"/>
              <a:t>homologues share at least 80% of sequence identity</a:t>
            </a:r>
          </a:p>
          <a:p>
            <a:pPr marL="355600" lvl="1" indent="-355600">
              <a:buFont typeface="Arial"/>
              <a:buChar char="•"/>
            </a:pPr>
            <a:r>
              <a:rPr lang="en-US" sz="2400" dirty="0" smtClean="0"/>
              <a:t>low-resolution structure has single protein chain</a:t>
            </a:r>
          </a:p>
          <a:p>
            <a:pPr marL="355600" lvl="1" indent="-355600">
              <a:buFont typeface="Arial"/>
              <a:buChar char="•"/>
            </a:pPr>
            <a:r>
              <a:rPr lang="en-US" sz="2400" dirty="0" smtClean="0"/>
              <a:t>low-resolution structure has adequate X-ray data deposited to the PDB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5E633-6B9C-344A-8AD5-CACA4CFE99E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75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B8FB7-AF66-1444-92BC-783D9766DF45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8ED41-04FA-3849-A969-20BC29C5A6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5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E6C5D-FF00-3044-B4E4-EBF1B386AAC2}" type="datetimeFigureOut">
              <a:rPr lang="en-US" smtClean="0"/>
              <a:pPr/>
              <a:t>19/12/16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1477B-4174-3A48-8EC8-71149578A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6" Type="http://schemas.openxmlformats.org/officeDocument/2006/relationships/image" Target="../media/image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0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5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4" Type="http://schemas.openxmlformats.org/officeDocument/2006/relationships/image" Target="../media/image122.tiff"/><Relationship Id="rId5" Type="http://schemas.openxmlformats.org/officeDocument/2006/relationships/image" Target="../media/image12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4" Type="http://schemas.openxmlformats.org/officeDocument/2006/relationships/image" Target="../media/image122.tiff"/><Relationship Id="rId5" Type="http://schemas.openxmlformats.org/officeDocument/2006/relationships/image" Target="../media/image123.tiff"/><Relationship Id="rId6" Type="http://schemas.openxmlformats.org/officeDocument/2006/relationships/image" Target="../media/image12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4" Type="http://schemas.openxmlformats.org/officeDocument/2006/relationships/image" Target="../media/image122.tiff"/><Relationship Id="rId5" Type="http://schemas.openxmlformats.org/officeDocument/2006/relationships/image" Target="../media/image12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4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21.tif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25.ti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26.tif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27.ti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30.png"/></Relationships>
</file>

<file path=ppt/slides/_rels/slide1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134.emf"/><Relationship Id="rId13" Type="http://schemas.openxmlformats.org/officeDocument/2006/relationships/oleObject" Target="../embeddings/oleObject2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31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132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133.emf"/><Relationship Id="rId10" Type="http://schemas.openxmlformats.org/officeDocument/2006/relationships/image" Target="../media/image135.tif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8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46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4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48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4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54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5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5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/Relationships>
</file>

<file path=ppt/slides/_rels/slide14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8.bin"/><Relationship Id="rId12" Type="http://schemas.openxmlformats.org/officeDocument/2006/relationships/image" Target="../media/image16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24.bin"/><Relationship Id="rId4" Type="http://schemas.openxmlformats.org/officeDocument/2006/relationships/image" Target="../media/image160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161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162.emf"/><Relationship Id="rId9" Type="http://schemas.openxmlformats.org/officeDocument/2006/relationships/oleObject" Target="../embeddings/oleObject27.bin"/><Relationship Id="rId10" Type="http://schemas.openxmlformats.org/officeDocument/2006/relationships/image" Target="../media/image16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88.png"/><Relationship Id="rId5" Type="http://schemas.openxmlformats.org/officeDocument/2006/relationships/image" Target="../media/image8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8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34099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8000" dirty="0" smtClean="0">
                <a:latin typeface="Abadi MT Condensed Extra Bold"/>
                <a:cs typeface="Abadi MT Condensed Extra Bold"/>
              </a:rPr>
              <a:t>Refinement</a:t>
            </a:r>
            <a:r>
              <a:rPr lang="en-US" sz="2200" dirty="0">
                <a:latin typeface="Abadi MT Condensed Extra Bold"/>
                <a:cs typeface="Abadi MT Condensed Extra Bold"/>
              </a:rPr>
              <a:t/>
            </a:r>
            <a:br>
              <a:rPr lang="en-US" sz="2200" dirty="0">
                <a:latin typeface="Abadi MT Condensed Extra Bold"/>
                <a:cs typeface="Abadi MT Condensed Extra Bold"/>
              </a:rPr>
            </a:br>
            <a:r>
              <a:rPr lang="en-US" sz="2200" dirty="0" smtClean="0">
                <a:latin typeface="Abadi MT Condensed Extra Bold"/>
                <a:cs typeface="Abadi MT Condensed Extra Bold"/>
              </a:rPr>
              <a:t/>
            </a:r>
            <a:br>
              <a:rPr lang="en-US" sz="2200" dirty="0" smtClean="0">
                <a:latin typeface="Abadi MT Condensed Extra Bold"/>
                <a:cs typeface="Abadi MT Condensed Extra Bold"/>
              </a:rPr>
            </a:br>
            <a:r>
              <a:rPr lang="en-US" sz="3600" dirty="0" smtClean="0">
                <a:latin typeface="Abadi MT Condensed Extra Bold"/>
                <a:cs typeface="Abadi MT Condensed Extra Bold"/>
              </a:rPr>
              <a:t> </a:t>
            </a:r>
            <a:br>
              <a:rPr lang="en-US" sz="3600" dirty="0" smtClean="0">
                <a:latin typeface="Abadi MT Condensed Extra Bold"/>
                <a:cs typeface="Abadi MT Condensed Extra Bold"/>
              </a:rPr>
            </a:br>
            <a:r>
              <a:rPr lang="en-US" sz="3100" dirty="0" smtClean="0">
                <a:latin typeface="Abadi MT Condensed Extra Bold"/>
                <a:cs typeface="Abadi MT Condensed Extra Bold"/>
              </a:rPr>
              <a:t>DLS-CCP4 Data Collection and Structure Solution Workshop</a:t>
            </a:r>
            <a:r>
              <a:rPr lang="en-US" sz="3600" dirty="0">
                <a:latin typeface="Abadi MT Condensed Extra Bold"/>
                <a:cs typeface="Abadi MT Condensed Extra Bold"/>
              </a:rPr>
              <a:t/>
            </a:r>
            <a:br>
              <a:rPr lang="en-US" sz="3600" dirty="0">
                <a:latin typeface="Abadi MT Condensed Extra Bold"/>
                <a:cs typeface="Abadi MT Condensed Extra Bold"/>
              </a:rPr>
            </a:br>
            <a:r>
              <a:rPr lang="en-US" sz="2700" dirty="0" smtClean="0"/>
              <a:t>December 13-20 2016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b="1" dirty="0" smtClean="0"/>
              <a:t>Diamond Light Source, </a:t>
            </a:r>
            <a:r>
              <a:rPr lang="en-US" sz="2700" b="1" dirty="0" err="1" smtClean="0"/>
              <a:t>Oxfordshire</a:t>
            </a:r>
            <a:r>
              <a:rPr lang="en-US" sz="2700" b="1" dirty="0" smtClean="0"/>
              <a:t>, UK</a:t>
            </a:r>
            <a:r>
              <a:rPr lang="en-US" sz="2700" dirty="0" smtClean="0">
                <a:latin typeface="Abadi MT Condensed Extra Bold"/>
                <a:ea typeface="ＭＳ Ｐゴシック" charset="0"/>
                <a:cs typeface="Abadi MT Condensed Extra Bold"/>
              </a:rPr>
              <a:t/>
            </a:r>
            <a:br>
              <a:rPr lang="en-US" sz="2700" dirty="0" smtClean="0">
                <a:latin typeface="Abadi MT Condensed Extra Bold"/>
                <a:ea typeface="ＭＳ Ｐゴシック" charset="0"/>
                <a:cs typeface="Abadi MT Condensed Extra Bold"/>
              </a:rPr>
            </a:br>
            <a:r>
              <a:rPr lang="en-US" sz="2700" dirty="0">
                <a:latin typeface="Abadi MT Condensed Extra Bold"/>
                <a:ea typeface="ＭＳ Ｐゴシック" charset="0"/>
                <a:cs typeface="Abadi MT Condensed Extra Bold"/>
              </a:rPr>
              <a:t/>
            </a:r>
            <a:br>
              <a:rPr lang="en-US" sz="2700" dirty="0">
                <a:latin typeface="Abadi MT Condensed Extra Bold"/>
                <a:ea typeface="ＭＳ Ｐゴシック" charset="0"/>
                <a:cs typeface="Abadi MT Condensed Extra Bold"/>
              </a:rPr>
            </a:br>
            <a:r>
              <a:rPr lang="en-US" sz="3100" dirty="0" smtClean="0">
                <a:latin typeface="Abadi MT Condensed Extra Bold"/>
                <a:ea typeface="ＭＳ Ｐゴシック" charset="0"/>
                <a:cs typeface="Abadi MT Condensed Extra Bold"/>
              </a:rPr>
              <a:t>Oleg </a:t>
            </a:r>
            <a:r>
              <a:rPr lang="en-US" sz="3100" dirty="0" err="1" smtClean="0">
                <a:latin typeface="Abadi MT Condensed Extra Bold"/>
                <a:ea typeface="ＭＳ Ｐゴシック" charset="0"/>
                <a:cs typeface="Abadi MT Condensed Extra Bold"/>
              </a:rPr>
              <a:t>Kovalevskiy</a:t>
            </a:r>
            <a:r>
              <a:rPr lang="en-US" sz="3100" dirty="0">
                <a:latin typeface="Abadi MT Condensed Extra Bold"/>
                <a:ea typeface="ＭＳ Ｐゴシック" charset="0"/>
                <a:cs typeface="Abadi MT Condensed Extra Bold"/>
              </a:rPr>
              <a:t>	</a:t>
            </a:r>
            <a:r>
              <a:rPr lang="en-US" sz="3100" dirty="0" smtClean="0">
                <a:latin typeface="Abadi MT Condensed Extra Bold"/>
                <a:ea typeface="ＭＳ Ｐゴシック" charset="0"/>
                <a:cs typeface="Abadi MT Condensed Extra Bold"/>
              </a:rPr>
              <a:t>			   Rob Nicholls</a:t>
            </a:r>
            <a:r>
              <a:rPr lang="en-US" sz="2700" dirty="0" smtClean="0">
                <a:latin typeface="Abadi MT Condensed Extra Bold"/>
                <a:ea typeface="ＭＳ Ｐゴシック" charset="0"/>
                <a:cs typeface="Abadi MT Condensed Extra Bold"/>
              </a:rPr>
              <a:t/>
            </a:r>
            <a:br>
              <a:rPr lang="en-US" sz="2700" dirty="0" smtClean="0">
                <a:latin typeface="Abadi MT Condensed Extra Bold"/>
                <a:ea typeface="ＭＳ Ｐゴシック" charset="0"/>
                <a:cs typeface="Abadi MT Condensed Extra Bold"/>
              </a:rPr>
            </a:br>
            <a:r>
              <a:rPr lang="en-US" sz="2700" dirty="0" err="1" smtClean="0">
                <a:latin typeface="Abadi MT Condensed Extra Bold"/>
                <a:ea typeface="ＭＳ Ｐゴシック" charset="0"/>
                <a:cs typeface="Abadi MT Condensed Extra Bold"/>
              </a:rPr>
              <a:t>okovalev</a:t>
            </a:r>
            <a:r>
              <a:rPr lang="en-US" sz="2700" dirty="0" err="1">
                <a:latin typeface="Abadi MT Condensed Extra Bold"/>
                <a:ea typeface="ＭＳ Ｐゴシック" charset="0"/>
                <a:cs typeface="Abadi MT Condensed Extra Bold"/>
              </a:rPr>
              <a:t>@mrc-</a:t>
            </a:r>
            <a:r>
              <a:rPr lang="en-US" sz="2700" dirty="0" err="1" smtClean="0">
                <a:latin typeface="Abadi MT Condensed Extra Bold"/>
                <a:ea typeface="ＭＳ Ｐゴシック" charset="0"/>
                <a:cs typeface="Abadi MT Condensed Extra Bold"/>
              </a:rPr>
              <a:t>lmb.cam.ac.uk</a:t>
            </a:r>
            <a:r>
              <a:rPr lang="en-US" sz="2700" dirty="0" smtClean="0">
                <a:latin typeface="Abadi MT Condensed Extra Bold"/>
                <a:ea typeface="ＭＳ Ｐゴシック" charset="0"/>
                <a:cs typeface="Abadi MT Condensed Extra Bold"/>
              </a:rPr>
              <a:t>		</a:t>
            </a:r>
            <a:r>
              <a:rPr lang="en-US" sz="2700" dirty="0" err="1" smtClean="0">
                <a:latin typeface="Abadi MT Condensed Extra Bold"/>
                <a:ea typeface="ＭＳ Ｐゴシック" charset="0"/>
                <a:cs typeface="Abadi MT Condensed Extra Bold"/>
              </a:rPr>
              <a:t>nicholls@mrc-lmb.cam.ac.uk</a:t>
            </a:r>
            <a:endParaRPr lang="en-US" sz="27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Picture 1" descr="WG10-Pantone-L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3" y="5649886"/>
            <a:ext cx="2927927" cy="86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cp4-big-logo2-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39" y="5641952"/>
            <a:ext cx="2275151" cy="8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6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270497"/>
            <a:ext cx="7357030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Regularisers without a target: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968852"/>
              </p:ext>
            </p:extLst>
          </p:nvPr>
        </p:nvGraphicFramePr>
        <p:xfrm>
          <a:off x="331788" y="1952625"/>
          <a:ext cx="4217987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09" name="Equation" r:id="rId4" imgW="2603500" imgH="482600" progId="Equation.3">
                  <p:embed/>
                </p:oleObj>
              </mc:Choice>
              <mc:Fallback>
                <p:oleObj name="Equation" r:id="rId4" imgW="2603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1952625"/>
                        <a:ext cx="4217987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0454" y="4606899"/>
            <a:ext cx="6196931" cy="201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Does not change likelihood function.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Does not change derivative.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Does change 2</a:t>
            </a:r>
            <a:r>
              <a:rPr lang="en-GB" sz="1400" baseline="30000" dirty="0" smtClean="0">
                <a:latin typeface="Lucida Grande"/>
                <a:cs typeface="Lucida Grande"/>
              </a:rPr>
              <a:t>nd</a:t>
            </a:r>
            <a:r>
              <a:rPr lang="en-GB" sz="1400" dirty="0" smtClean="0">
                <a:latin typeface="Lucida Grande"/>
                <a:cs typeface="Lucida Grande"/>
              </a:rPr>
              <a:t> derivative - curvature.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b="1" i="1" dirty="0">
                <a:latin typeface="Lucida Grande"/>
                <a:cs typeface="Lucida Grande"/>
              </a:rPr>
              <a:t>Model should be less prone to fitting into </a:t>
            </a:r>
            <a:r>
              <a:rPr lang="en-GB" sz="1400" b="1" i="1" dirty="0" smtClean="0">
                <a:latin typeface="Lucida Grande"/>
                <a:cs typeface="Lucida Grande"/>
              </a:rPr>
              <a:t>noise</a:t>
            </a: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Should </a:t>
            </a:r>
            <a:r>
              <a:rPr lang="en-GB" sz="1400" dirty="0">
                <a:latin typeface="Lucida Grande"/>
                <a:cs typeface="Lucida Grande"/>
              </a:rPr>
              <a:t>only work if parameters are near the </a:t>
            </a:r>
            <a:r>
              <a:rPr lang="en-GB" sz="1400" dirty="0" smtClean="0">
                <a:latin typeface="Lucida Grande"/>
                <a:cs typeface="Lucida Grande"/>
              </a:rPr>
              <a:t>minima (model is good)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9146" y="5942298"/>
            <a:ext cx="2575193" cy="85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Typical:  </a:t>
            </a:r>
            <a:r>
              <a:rPr lang="en-GB" i="1" dirty="0" err="1" smtClean="0">
                <a:latin typeface="Times New Roman"/>
                <a:cs typeface="Times New Roman"/>
              </a:rPr>
              <a:t>σ</a:t>
            </a:r>
            <a:r>
              <a:rPr lang="en-GB" sz="1600" dirty="0" smtClean="0">
                <a:latin typeface="Lucida Grande"/>
                <a:cs typeface="Lucida Grande"/>
              </a:rPr>
              <a:t> = 0.01–0.02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Distance threshold: </a:t>
            </a:r>
            <a:r>
              <a:rPr lang="en-GB" sz="1600" dirty="0" smtClean="0">
                <a:latin typeface="Lucida Grande"/>
                <a:cs typeface="Lucida Grande"/>
              </a:rPr>
              <a:t> 4.2Å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596" y="2735541"/>
            <a:ext cx="5085000" cy="3600000"/>
          </a:xfrm>
          <a:prstGeom prst="rect">
            <a:avLst/>
          </a:prstGeom>
        </p:spPr>
      </p:pic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282846" y="4223779"/>
            <a:ext cx="728048" cy="970838"/>
            <a:chOff x="5566832" y="3367278"/>
            <a:chExt cx="963164" cy="1284362"/>
          </a:xfrm>
        </p:grpSpPr>
        <p:sp>
          <p:nvSpPr>
            <p:cNvPr id="14" name="Oval 13"/>
            <p:cNvSpPr/>
            <p:nvPr/>
          </p:nvSpPr>
          <p:spPr>
            <a:xfrm>
              <a:off x="6349996" y="3367278"/>
              <a:ext cx="180000" cy="18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5693308" y="3467861"/>
              <a:ext cx="752146" cy="1183779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916087" y="3450933"/>
              <a:ext cx="523022" cy="62921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566832" y="3450933"/>
              <a:ext cx="872277" cy="54454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7374549" y="4223779"/>
            <a:ext cx="633202" cy="972000"/>
            <a:chOff x="5777972" y="3430419"/>
            <a:chExt cx="836688" cy="1284362"/>
          </a:xfrm>
        </p:grpSpPr>
        <p:sp>
          <p:nvSpPr>
            <p:cNvPr id="25" name="Oval 24"/>
            <p:cNvSpPr/>
            <p:nvPr/>
          </p:nvSpPr>
          <p:spPr>
            <a:xfrm>
              <a:off x="6434660" y="3430419"/>
              <a:ext cx="180000" cy="18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5777972" y="3531002"/>
              <a:ext cx="752146" cy="1183779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000751" y="3514074"/>
              <a:ext cx="523022" cy="70867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049695" y="3514074"/>
              <a:ext cx="474079" cy="96232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070052"/>
              </p:ext>
            </p:extLst>
          </p:nvPr>
        </p:nvGraphicFramePr>
        <p:xfrm>
          <a:off x="472318" y="2906713"/>
          <a:ext cx="3189287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0" name="Equation" r:id="rId7" imgW="1968500" imgH="431800" progId="Equation.3">
                  <p:embed/>
                </p:oleObj>
              </mc:Choice>
              <mc:Fallback>
                <p:oleObj name="Equation" r:id="rId7" imgW="196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18" y="2906713"/>
                        <a:ext cx="3189287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549222"/>
              </p:ext>
            </p:extLst>
          </p:nvPr>
        </p:nvGraphicFramePr>
        <p:xfrm>
          <a:off x="472318" y="3789363"/>
          <a:ext cx="12747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1" name="Equation" r:id="rId9" imgW="787400" imgH="444500" progId="Equation.3">
                  <p:embed/>
                </p:oleObj>
              </mc:Choice>
              <mc:Fallback>
                <p:oleObj name="Equation" r:id="rId9" imgW="787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18" y="3789363"/>
                        <a:ext cx="127476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281720" y="2888172"/>
            <a:ext cx="2046045" cy="71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75791" y="3789363"/>
            <a:ext cx="905433" cy="71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03780" y="2875960"/>
            <a:ext cx="576651" cy="71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50589" y="1605819"/>
            <a:ext cx="4115608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i="1" dirty="0" smtClean="0">
                <a:latin typeface="Times New Roman"/>
                <a:cs typeface="Times New Roman"/>
              </a:rPr>
              <a:t>|d</a:t>
            </a:r>
            <a:r>
              <a:rPr lang="en-GB" i="1" baseline="-25000" dirty="0" smtClean="0">
                <a:latin typeface="Times New Roman"/>
                <a:cs typeface="Times New Roman"/>
              </a:rPr>
              <a:t>i</a:t>
            </a:r>
            <a:r>
              <a:rPr lang="en-GB" i="1" dirty="0" smtClean="0">
                <a:latin typeface="Times New Roman"/>
                <a:cs typeface="Times New Roman"/>
              </a:rPr>
              <a:t>|</a:t>
            </a:r>
            <a:r>
              <a:rPr lang="en-GB" sz="1600" dirty="0" smtClean="0">
                <a:latin typeface="Lucida Grande"/>
                <a:cs typeface="Lucida Grande"/>
              </a:rPr>
              <a:t> 		: interatomic distance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Times New Roman"/>
                <a:cs typeface="Times New Roman"/>
              </a:rPr>
              <a:t>|</a:t>
            </a:r>
            <a:r>
              <a:rPr lang="en-GB" i="1" dirty="0" err="1" smtClean="0">
                <a:latin typeface="Times New Roman"/>
                <a:cs typeface="Times New Roman"/>
              </a:rPr>
              <a:t>d</a:t>
            </a:r>
            <a:r>
              <a:rPr lang="en-GB" i="1" baseline="-25000" dirty="0" err="1" smtClean="0">
                <a:latin typeface="Times New Roman"/>
                <a:cs typeface="Times New Roman"/>
              </a:rPr>
              <a:t>i,current</a:t>
            </a:r>
            <a:r>
              <a:rPr lang="en-GB" i="1" dirty="0">
                <a:latin typeface="Times New Roman"/>
                <a:cs typeface="Times New Roman"/>
              </a:rPr>
              <a:t>|</a:t>
            </a:r>
            <a:r>
              <a:rPr lang="en-GB" i="1" baseline="-25000" dirty="0" smtClean="0">
                <a:latin typeface="Times New Roman"/>
                <a:cs typeface="Times New Roman"/>
              </a:rPr>
              <a:t>	</a:t>
            </a:r>
            <a:r>
              <a:rPr lang="en-GB" sz="1600" dirty="0" smtClean="0">
                <a:latin typeface="Lucida Grande"/>
                <a:cs typeface="Lucida Grande"/>
              </a:rPr>
              <a:t>: current interatomic distance</a:t>
            </a:r>
          </a:p>
          <a:p>
            <a:pPr>
              <a:lnSpc>
                <a:spcPct val="150000"/>
              </a:lnSpc>
            </a:pPr>
            <a:r>
              <a:rPr lang="en-GB" i="1" dirty="0" err="1" smtClean="0">
                <a:latin typeface="Times New Roman"/>
                <a:cs typeface="Times New Roman"/>
              </a:rPr>
              <a:t>σ</a:t>
            </a:r>
            <a:r>
              <a:rPr lang="en-GB" sz="1600" i="1" dirty="0" smtClean="0">
                <a:latin typeface="Times New Roman"/>
                <a:cs typeface="Times New Roman"/>
              </a:rPr>
              <a:t>		</a:t>
            </a:r>
            <a:r>
              <a:rPr lang="en-GB" sz="1600" dirty="0">
                <a:latin typeface="Lucida Grande"/>
                <a:cs typeface="Lucida Grande"/>
              </a:rPr>
              <a:t>: </a:t>
            </a:r>
            <a:r>
              <a:rPr lang="en-GB" sz="1600" dirty="0" smtClean="0">
                <a:latin typeface="Lucida Grande"/>
                <a:cs typeface="Lucida Grande"/>
              </a:rPr>
              <a:t>restraint standard deviation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0195" y="2888172"/>
            <a:ext cx="913281" cy="71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2925" y="3791777"/>
            <a:ext cx="905433" cy="71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86164" y="1952904"/>
            <a:ext cx="564425" cy="71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30" grpId="0" animBg="1"/>
      <p:bldP spid="32" grpId="0" animBg="1"/>
      <p:bldP spid="23" grpId="0" animBg="1"/>
      <p:bldP spid="31" grpId="0" animBg="1"/>
      <p:bldP spid="3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15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47" y="1018843"/>
            <a:ext cx="7248107" cy="56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47" y="1018843"/>
            <a:ext cx="7248107" cy="5680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455466">
            <a:off x="1505105" y="3280650"/>
            <a:ext cx="613378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Improves R-factors for 94% of the test structures </a:t>
            </a:r>
            <a:r>
              <a:rPr lang="en-GB" b="1" smtClean="0">
                <a:solidFill>
                  <a:srgbClr val="FF0000"/>
                </a:solidFill>
              </a:rPr>
              <a:t>from the PDB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REFMAC </a:t>
            </a:r>
            <a:r>
              <a:rPr lang="en-GB" dirty="0">
                <a:latin typeface="Abadi MT Condensed Extra Bold"/>
                <a:cs typeface="Abadi MT Condensed Extra Bold"/>
              </a:rPr>
              <a:t>Anisotropic Map Sharpening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0" y="1034048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r>
              <a:rPr lang="en-GB" sz="2000" dirty="0" smtClean="0">
                <a:latin typeface="Lucida Grande"/>
                <a:cs typeface="Lucida Grande"/>
              </a:rPr>
              <a:t>Idea – remove an overall </a:t>
            </a:r>
            <a:r>
              <a:rPr lang="en-GB" sz="2000" dirty="0">
                <a:latin typeface="Lucida Grande"/>
                <a:cs typeface="Lucida Grande"/>
              </a:rPr>
              <a:t>B </a:t>
            </a:r>
            <a:r>
              <a:rPr lang="en-GB" sz="2000" dirty="0" smtClean="0">
                <a:latin typeface="Lucida Grande"/>
                <a:cs typeface="Lucida Grande"/>
              </a:rPr>
              <a:t>value</a:t>
            </a:r>
            <a:endParaRPr lang="en-GB" sz="2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0788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REFMAC </a:t>
            </a:r>
            <a:r>
              <a:rPr lang="en-GB" dirty="0">
                <a:latin typeface="Abadi MT Condensed Extra Bold"/>
                <a:cs typeface="Abadi MT Condensed Extra Bold"/>
              </a:rPr>
              <a:t>Anisotropic Map Sharpening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 descr="noshar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7" y="2314788"/>
            <a:ext cx="4138863" cy="3353982"/>
          </a:xfrm>
          <a:prstGeom prst="rect">
            <a:avLst/>
          </a:prstGeom>
        </p:spPr>
      </p:pic>
      <p:pic>
        <p:nvPicPr>
          <p:cNvPr id="20" name="Picture 19" descr="op1_int_superp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72" y="2314788"/>
            <a:ext cx="4138863" cy="3353982"/>
          </a:xfrm>
          <a:prstGeom prst="rect">
            <a:avLst/>
          </a:prstGeom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9826" y="1883901"/>
            <a:ext cx="4138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r>
              <a:rPr lang="en-US" sz="2200" dirty="0" smtClean="0">
                <a:latin typeface="+mj-lt"/>
                <a:cs typeface="Lucida Grande"/>
              </a:rPr>
              <a:t>Original Map</a:t>
            </a:r>
            <a:endParaRPr lang="en-US" sz="2200" dirty="0">
              <a:latin typeface="+mj-lt"/>
              <a:cs typeface="Lucida Grande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738571" y="1883900"/>
            <a:ext cx="4138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r>
              <a:rPr lang="en-US" sz="2200" dirty="0" smtClean="0">
                <a:latin typeface="+mj-lt"/>
                <a:cs typeface="Lucida Grande"/>
              </a:rPr>
              <a:t>Sharpened map from REFMAC</a:t>
            </a:r>
            <a:endParaRPr lang="en-US" sz="2200" dirty="0">
              <a:latin typeface="+mj-lt"/>
              <a:cs typeface="Lucida Grande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339826" y="5960705"/>
            <a:ext cx="8645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lang="en-US" sz="2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F40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Lucida Grande"/>
              </a:rPr>
              <a:t>Green</a:t>
            </a:r>
            <a:r>
              <a:rPr lang="en-US" sz="2000" dirty="0" smtClean="0">
                <a:latin typeface="+mj-lt"/>
                <a:cs typeface="Lucida Grande"/>
              </a:rPr>
              <a:t>: 	original structure 		2r6c (4.0Å</a:t>
            </a:r>
            <a:r>
              <a:rPr lang="en-US" sz="2000" dirty="0">
                <a:latin typeface="+mj-lt"/>
                <a:cs typeface="Lucida Grande"/>
              </a:rPr>
              <a:t>)</a:t>
            </a:r>
            <a:r>
              <a:rPr lang="en-US" sz="2000" dirty="0" smtClean="0">
                <a:latin typeface="+mj-lt"/>
                <a:cs typeface="Lucida Grande"/>
              </a:rPr>
              <a:t> – helix </a:t>
            </a:r>
            <a:r>
              <a:rPr lang="en-US" sz="2000" dirty="0" err="1" smtClean="0">
                <a:latin typeface="+mj-lt"/>
                <a:cs typeface="Lucida Grande"/>
              </a:rPr>
              <a:t>unmodelled</a:t>
            </a:r>
            <a:endParaRPr lang="en-US" sz="2000" dirty="0" smtClean="0">
              <a:latin typeface="+mj-lt"/>
              <a:cs typeface="Lucida Grande"/>
            </a:endParaRPr>
          </a:p>
          <a:p>
            <a:pPr eaLnBrk="1" hangingPunct="1"/>
            <a:r>
              <a:rPr lang="en-US" sz="2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Lucida Grande"/>
              </a:rPr>
              <a:t>Blue</a:t>
            </a:r>
            <a:r>
              <a:rPr lang="en-US" sz="2000" dirty="0" smtClean="0">
                <a:latin typeface="+mj-lt"/>
                <a:cs typeface="Lucida Grande"/>
              </a:rPr>
              <a:t>:</a:t>
            </a:r>
            <a:r>
              <a:rPr lang="en-US" sz="2000" dirty="0">
                <a:latin typeface="+mj-lt"/>
                <a:cs typeface="Lucida Grande"/>
              </a:rPr>
              <a:t> </a:t>
            </a:r>
            <a:r>
              <a:rPr lang="en-US" sz="2000" dirty="0" smtClean="0">
                <a:latin typeface="+mj-lt"/>
                <a:cs typeface="Lucida Grande"/>
              </a:rPr>
              <a:t>	homologous structure 	2r6a (2.9Å)</a:t>
            </a:r>
            <a:endParaRPr lang="en-US" sz="2000" dirty="0">
              <a:latin typeface="+mj-lt"/>
              <a:cs typeface="Lucida Grande"/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0" y="1034048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r>
              <a:rPr lang="en-GB" sz="2000" dirty="0" smtClean="0">
                <a:latin typeface="Lucida Grande"/>
                <a:cs typeface="Lucida Grande"/>
              </a:rPr>
              <a:t>Idea – remove an overall </a:t>
            </a:r>
            <a:r>
              <a:rPr lang="en-GB" sz="2000" dirty="0">
                <a:latin typeface="Lucida Grande"/>
                <a:cs typeface="Lucida Grande"/>
              </a:rPr>
              <a:t>B </a:t>
            </a:r>
            <a:r>
              <a:rPr lang="en-GB" sz="2000" dirty="0" smtClean="0">
                <a:latin typeface="Lucida Grande"/>
                <a:cs typeface="Lucida Grande"/>
              </a:rPr>
              <a:t>value</a:t>
            </a:r>
            <a:endParaRPr lang="en-GB" sz="20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2272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Map 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1" y="103404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r>
              <a:rPr lang="en-GB" sz="2000" dirty="0" smtClean="0">
                <a:latin typeface="Lucida Grande"/>
                <a:cs typeface="Lucida Grande"/>
              </a:rPr>
              <a:t>Idea - apply an </a:t>
            </a:r>
            <a:r>
              <a:rPr lang="en-GB" sz="2000" dirty="0">
                <a:latin typeface="Lucida Grande"/>
                <a:cs typeface="Lucida Grande"/>
              </a:rPr>
              <a:t>overall B </a:t>
            </a:r>
            <a:r>
              <a:rPr lang="en-GB" sz="2000" dirty="0" smtClean="0">
                <a:latin typeface="Lucida Grande"/>
                <a:cs typeface="Lucida Grande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7754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Map 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1" y="103404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r>
              <a:rPr lang="en-GB" sz="2000" dirty="0" smtClean="0">
                <a:latin typeface="Lucida Grande"/>
                <a:cs typeface="Lucida Grande"/>
              </a:rPr>
              <a:t>Idea - apply an </a:t>
            </a:r>
            <a:r>
              <a:rPr lang="en-GB" sz="2000" dirty="0">
                <a:latin typeface="Lucida Grande"/>
                <a:cs typeface="Lucida Grande"/>
              </a:rPr>
              <a:t>overall B </a:t>
            </a:r>
            <a:r>
              <a:rPr lang="en-GB" sz="2000" dirty="0" smtClean="0">
                <a:latin typeface="Lucida Grande"/>
                <a:cs typeface="Lucida Grande"/>
              </a:rPr>
              <a:t>value</a:t>
            </a:r>
          </a:p>
        </p:txBody>
      </p:sp>
      <p:pic>
        <p:nvPicPr>
          <p:cNvPr id="10" name="Picture 2" descr="C:\Users\Andrea\Desktop\andrea\Uni\2013 AsCA Hong Kong\blurred1_be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18" y="1594060"/>
            <a:ext cx="6637920" cy="473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ndrea\Desktop\andrea\Uni\2013 AsCA Hong Kong\blurred1_norm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18" y="1594060"/>
            <a:ext cx="6637920" cy="473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ndrea\Desktop\andrea\Uni\2013 AsCA Hong Kong\blurred1_blurr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18" y="1594060"/>
            <a:ext cx="6637920" cy="473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2022417"/>
            <a:ext cx="8229600" cy="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Grande"/>
                <a:cs typeface="Lucida Grande"/>
              </a:rPr>
              <a:t>Blue</a:t>
            </a:r>
            <a:r>
              <a:rPr lang="en-GB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Grande"/>
                <a:cs typeface="Lucida Grande"/>
              </a:rPr>
              <a:t> </a:t>
            </a:r>
            <a:r>
              <a:rPr lang="en-GB" sz="1800" dirty="0" smtClean="0">
                <a:solidFill>
                  <a:schemeClr val="tx1"/>
                </a:solidFill>
                <a:latin typeface="Lucida Grande"/>
                <a:cs typeface="Lucida Grande"/>
              </a:rPr>
              <a:t>- electron density (1</a:t>
            </a:r>
            <a:r>
              <a:rPr lang="el-GR" sz="1800" dirty="0" smtClean="0">
                <a:solidFill>
                  <a:schemeClr val="tx1"/>
                </a:solidFill>
                <a:latin typeface="Lucida Grande"/>
                <a:cs typeface="Lucida Grande"/>
              </a:rPr>
              <a:t>σ</a:t>
            </a:r>
            <a:r>
              <a:rPr lang="en-GB" sz="1800" dirty="0" smtClean="0">
                <a:solidFill>
                  <a:schemeClr val="tx1"/>
                </a:solidFill>
                <a:latin typeface="Lucida Grande"/>
                <a:cs typeface="Lucida Grande"/>
              </a:rPr>
              <a:t>)</a:t>
            </a:r>
          </a:p>
          <a:p>
            <a:pPr algn="l"/>
            <a:r>
              <a:rPr lang="en-GB" sz="18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Grande"/>
                <a:cs typeface="Lucida Grande"/>
              </a:rPr>
              <a:t>Orange</a:t>
            </a:r>
            <a:r>
              <a:rPr lang="en-GB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Grande"/>
                <a:cs typeface="Lucida Grande"/>
              </a:rPr>
              <a:t> </a:t>
            </a:r>
            <a:r>
              <a:rPr lang="en-GB" sz="1800" dirty="0" smtClean="0">
                <a:solidFill>
                  <a:schemeClr val="tx1"/>
                </a:solidFill>
                <a:latin typeface="Lucida Grande"/>
                <a:cs typeface="Lucida Grande"/>
              </a:rPr>
              <a:t>- blurred map (B=200)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149" y="6449716"/>
            <a:ext cx="722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1s3e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3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Map 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089" y="1255416"/>
            <a:ext cx="812165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4149" y="6449716"/>
            <a:ext cx="79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2whq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7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Map 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2" descr="C:\Users\Andrea\Desktop\andrea\Uni\2013 AsCA Hong Kong\blurred2_lig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9" y="1255416"/>
            <a:ext cx="8121651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drea\Desktop\andrea\Dropbox\temporary\HI6_600.gif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r="20582"/>
          <a:stretch/>
        </p:blipFill>
        <p:spPr bwMode="auto">
          <a:xfrm>
            <a:off x="468089" y="1819470"/>
            <a:ext cx="2376000" cy="391549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10" name="Oval 9"/>
          <p:cNvSpPr/>
          <p:nvPr/>
        </p:nvSpPr>
        <p:spPr>
          <a:xfrm>
            <a:off x="3664278" y="1819470"/>
            <a:ext cx="3629608" cy="3629608"/>
          </a:xfrm>
          <a:prstGeom prst="ellipse">
            <a:avLst/>
          </a:prstGeom>
          <a:noFill/>
          <a:ln w="508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GB" sz="2000" b="1" spc="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149" y="6449716"/>
            <a:ext cx="79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2whq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6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6704945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(2007) – 3.25Å</a:t>
            </a:r>
            <a:r>
              <a:rPr lang="en-GB" sz="1600" b="1" dirty="0" smtClean="0">
                <a:latin typeface="Lucida Grande"/>
                <a:cs typeface="Lucida Grande"/>
              </a:rPr>
              <a:t>					</a:t>
            </a:r>
            <a:r>
              <a:rPr lang="en-GB" sz="1600" b="1" dirty="0">
                <a:latin typeface="Lucida Grande"/>
                <a:cs typeface="Lucida Grande"/>
              </a:rPr>
              <a:t>	</a:t>
            </a:r>
            <a:endParaRPr lang="en-GB" sz="1600" b="1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pic>
        <p:nvPicPr>
          <p:cNvPr id="9" name="Picture 8" descr="2z8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6" y="2065052"/>
            <a:ext cx="3379322" cy="25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Map 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4" descr="C:\Users\Andrea\Desktop\andrea\Uni\2013 AsCA Hong Kong\blurred2_blur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8" y="1255416"/>
            <a:ext cx="812165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089" y="1255416"/>
            <a:ext cx="812165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drea\Desktop\andrea\Uni\2013 AsCA Hong Kong\blurred2_norm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9" y="1255416"/>
            <a:ext cx="812165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ndrea\Desktop\andrea\Uni\2013 AsCA Hong Kong\blurred2_beid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8" y="1255416"/>
            <a:ext cx="8121651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8089" y="5558026"/>
            <a:ext cx="8229600" cy="89169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 smtClean="0">
                <a:solidFill>
                  <a:schemeClr val="tx1"/>
                </a:solidFill>
                <a:latin typeface="Lucida Grande"/>
                <a:cs typeface="Lucida Grande"/>
              </a:rPr>
              <a:t>Electron density at 1.7</a:t>
            </a:r>
            <a:r>
              <a:rPr lang="el-GR" sz="2200" dirty="0" smtClean="0">
                <a:solidFill>
                  <a:schemeClr val="tx1"/>
                </a:solidFill>
                <a:latin typeface="Lucida Grande"/>
                <a:cs typeface="Lucida Grande"/>
              </a:rPr>
              <a:t>σ</a:t>
            </a:r>
            <a:r>
              <a:rPr lang="en-GB" sz="2200" dirty="0" smtClean="0">
                <a:solidFill>
                  <a:schemeClr val="tx1"/>
                </a:solidFill>
                <a:latin typeface="Lucida Grande"/>
                <a:cs typeface="Lucida Grande"/>
              </a:rPr>
              <a:t>; Residual density at 3.5</a:t>
            </a:r>
            <a:r>
              <a:rPr lang="el-GR" sz="2200" dirty="0" smtClean="0">
                <a:solidFill>
                  <a:schemeClr val="tx1"/>
                </a:solidFill>
                <a:latin typeface="Lucida Grande"/>
                <a:cs typeface="Lucida Grande"/>
              </a:rPr>
              <a:t>σ</a:t>
            </a:r>
            <a:endParaRPr lang="en-GB" sz="2200" dirty="0" smtClean="0">
              <a:solidFill>
                <a:schemeClr val="tx1"/>
              </a:solidFill>
              <a:latin typeface="Lucida Grande"/>
              <a:cs typeface="Lucida Grande"/>
            </a:endParaRPr>
          </a:p>
          <a:p>
            <a:r>
              <a:rPr lang="en-GB" sz="2200" dirty="0" smtClean="0">
                <a:solidFill>
                  <a:schemeClr val="tx1"/>
                </a:solidFill>
                <a:latin typeface="Lucida Grande"/>
                <a:cs typeface="Lucida Grande"/>
              </a:rPr>
              <a:t>Blurred residual map, B = 200</a:t>
            </a:r>
          </a:p>
          <a:p>
            <a:endParaRPr lang="en-GB" sz="2200" dirty="0">
              <a:solidFill>
                <a:schemeClr val="tx1"/>
              </a:solidFill>
              <a:latin typeface="Lucida Grande"/>
              <a:cs typeface="Lucida Grand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149" y="6449716"/>
            <a:ext cx="79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2whq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8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blur150_0.66sigm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3" name="Picture 2" descr="map_blur50_0.63sigm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4" name="Picture 3" descr="map_2fofc_0.7sigm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72046" y="3645711"/>
            <a:ext cx="1308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lang="en-US" sz="1600" dirty="0" smtClean="0">
                <a:latin typeface="Lucida Grande"/>
                <a:cs typeface="Lucida Grande"/>
              </a:rPr>
              <a:t>Standard: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426" y="6293107"/>
            <a:ext cx="1322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Lucida Grande"/>
                <a:cs typeface="Lucida Grande"/>
              </a:rPr>
              <a:t>4iwo (2.6Å)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Output Array of Sharpened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blur150_0.66sigm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3" name="Picture 2" descr="map_blur50_0.63sigm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4" name="Picture 3" descr="map_2fofc_0.7sigm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5" name="Picture 4" descr="map_sharp50_0.77sigma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72046" y="3645711"/>
            <a:ext cx="14753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lang="en-US" sz="1600" dirty="0" smtClean="0">
                <a:latin typeface="Lucida Grande"/>
                <a:cs typeface="Lucida Grande"/>
              </a:rPr>
              <a:t>Sharpen 50: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426" y="6293107"/>
            <a:ext cx="1322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Lucida Grande"/>
                <a:cs typeface="Lucida Grande"/>
              </a:rPr>
              <a:t>4iwo (2.6Å)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Output Array of Sharpened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blur150_0.66sigm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3" name="Picture 2" descr="map_blur50_0.63sigm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4" name="Picture 3" descr="map_2fofc_0.7sigm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72046" y="3645711"/>
            <a:ext cx="1308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lang="en-US" sz="1600" dirty="0" smtClean="0">
                <a:latin typeface="Lucida Grande"/>
                <a:cs typeface="Lucida Grande"/>
              </a:rPr>
              <a:t>Standard: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426" y="6293107"/>
            <a:ext cx="1322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Lucida Grande"/>
                <a:cs typeface="Lucida Grande"/>
              </a:rPr>
              <a:t>4iwo (2.6Å)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Output Array of Sharpened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blur150_0.66sigm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pic>
        <p:nvPicPr>
          <p:cNvPr id="3" name="Picture 2" descr="map_blur50_0.63sigm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72046" y="3645711"/>
            <a:ext cx="1308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lang="en-US" sz="1600" dirty="0" smtClean="0">
                <a:latin typeface="Lucida Grande"/>
                <a:cs typeface="Lucida Grande"/>
              </a:rPr>
              <a:t>Blur 50: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426" y="6293107"/>
            <a:ext cx="1322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Lucida Grande"/>
                <a:cs typeface="Lucida Grande"/>
              </a:rPr>
              <a:t>4iwo (2.6Å)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Output Array of Sharpened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blur150_0.66sigm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3" y="2342439"/>
            <a:ext cx="7091704" cy="4320000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72046" y="3645711"/>
            <a:ext cx="1308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lang="en-US" sz="1600" dirty="0" smtClean="0">
                <a:latin typeface="Lucida Grande"/>
                <a:cs typeface="Lucida Grande"/>
              </a:rPr>
              <a:t>Blur 150: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426" y="6293107"/>
            <a:ext cx="1322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Lucida Grande"/>
                <a:cs typeface="Lucida Grande"/>
              </a:rPr>
              <a:t>4iwo (2.6Å)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Output Array of Sharpened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Not only X-ray, but also </a:t>
            </a:r>
            <a:r>
              <a:rPr lang="en-GB" sz="3200" dirty="0" err="1" smtClean="0">
                <a:latin typeface="Abadi MT Condensed Extra Bold"/>
                <a:cs typeface="Abadi MT Condensed Extra Bold"/>
              </a:rPr>
              <a:t>cryoEM</a:t>
            </a:r>
            <a:r>
              <a:rPr lang="en-GB" sz="3200" dirty="0" smtClean="0">
                <a:latin typeface="Abadi MT Condensed Extra Bold"/>
                <a:cs typeface="Abadi MT Condensed Extra Bold"/>
              </a:rPr>
              <a:t>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figure2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4" y="2178000"/>
            <a:ext cx="639235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Not only X-ray, but also </a:t>
            </a:r>
            <a:r>
              <a:rPr lang="en-GB" sz="3200" dirty="0" err="1" smtClean="0">
                <a:latin typeface="Abadi MT Condensed Extra Bold"/>
                <a:cs typeface="Abadi MT Condensed Extra Bold"/>
              </a:rPr>
              <a:t>cryoEM</a:t>
            </a:r>
            <a:r>
              <a:rPr lang="en-GB" sz="3200" dirty="0" smtClean="0">
                <a:latin typeface="Abadi MT Condensed Extra Bold"/>
                <a:cs typeface="Abadi MT Condensed Extra Bold"/>
              </a:rPr>
              <a:t>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figure2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4" y="2201331"/>
            <a:ext cx="639235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1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733777"/>
            <a:ext cx="9144000" cy="146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badi MT Condensed Extra Bold"/>
                <a:cs typeface="Abadi MT Condensed Extra Bold"/>
              </a:rPr>
              <a:t>Not only X-ray, but also </a:t>
            </a:r>
            <a:r>
              <a:rPr lang="en-GB" sz="3200" dirty="0" err="1" smtClean="0">
                <a:latin typeface="Abadi MT Condensed Extra Bold"/>
                <a:cs typeface="Abadi MT Condensed Extra Bold"/>
              </a:rPr>
              <a:t>cryoEM</a:t>
            </a:r>
            <a:r>
              <a:rPr lang="en-GB" sz="3200" dirty="0" smtClean="0">
                <a:latin typeface="Abadi MT Condensed Extra Bold"/>
                <a:cs typeface="Abadi MT Condensed Extra Bold"/>
              </a:rPr>
              <a:t> maps</a:t>
            </a:r>
            <a:endParaRPr lang="en-GB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Map Sharpening/Blurring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figure2d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4" y="2178000"/>
            <a:ext cx="639235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700" y="1054100"/>
            <a:ext cx="8013700" cy="5613400"/>
          </a:xfrm>
        </p:spPr>
        <p:txBody>
          <a:bodyPr rIns="132080"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en-US" sz="2000" b="1" dirty="0" smtClean="0">
                <a:latin typeface="Lucida Grande"/>
                <a:ea typeface="ヒラギノ明朝 ProN W3" charset="0"/>
                <a:cs typeface="Lucida Grande"/>
              </a:rPr>
              <a:t>Early stages (e.g. straight after MR)</a:t>
            </a: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Rigid body refinement</a:t>
            </a: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Jelly body – sometimes up to 200 cycles</a:t>
            </a:r>
          </a:p>
          <a:p>
            <a:pPr marL="0" indent="0" eaLnBrk="1" hangingPunct="1">
              <a:buNone/>
            </a:pPr>
            <a:endParaRPr lang="en-US" sz="2000" dirty="0">
              <a:latin typeface="Lucida Grande"/>
              <a:ea typeface="ヒラギノ明朝 ProN W3" charset="0"/>
              <a:cs typeface="Lucida Grande"/>
            </a:endParaRPr>
          </a:p>
          <a:p>
            <a:pPr marL="0" indent="0" eaLnBrk="1" hangingPunct="1">
              <a:buNone/>
            </a:pPr>
            <a:r>
              <a:rPr lang="en-US" sz="2000" b="1" dirty="0" smtClean="0">
                <a:latin typeface="Lucida Grande"/>
                <a:ea typeface="ヒラギノ明朝 ProN W3" charset="0"/>
                <a:cs typeface="Lucida Grande"/>
              </a:rPr>
              <a:t>Medium stages – during model building</a:t>
            </a:r>
          </a:p>
          <a:p>
            <a:r>
              <a:rPr lang="en-US" sz="2000" dirty="0">
                <a:latin typeface="Lucida Grande"/>
                <a:ea typeface="ヒラギノ明朝 ProN W3" charset="0"/>
                <a:cs typeface="Lucida Grande"/>
              </a:rPr>
              <a:t>Auto local NCS – wherever possible</a:t>
            </a: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External restraints (40 cycles) – homologue available</a:t>
            </a: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Otherwise, jelly body… but not together</a:t>
            </a:r>
          </a:p>
          <a:p>
            <a:r>
              <a:rPr lang="en-US" sz="2000" dirty="0">
                <a:latin typeface="Lucida Grande"/>
                <a:ea typeface="ヒラギノ明朝 ProN W3" charset="0"/>
                <a:cs typeface="Lucida Grande"/>
              </a:rPr>
              <a:t>H-bond restraints – no homologue </a:t>
            </a: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available</a:t>
            </a: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Secondary structure conformation restraints – model building tool</a:t>
            </a:r>
            <a:endParaRPr lang="en-US" sz="2000" dirty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Add </a:t>
            </a:r>
            <a:r>
              <a:rPr lang="en-US" sz="2000" dirty="0" err="1" smtClean="0">
                <a:latin typeface="Lucida Grande"/>
                <a:ea typeface="ヒラギノ明朝 ProN W3" charset="0"/>
                <a:cs typeface="Lucida Grande"/>
              </a:rPr>
              <a:t>hydrogens</a:t>
            </a: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 (?)</a:t>
            </a:r>
          </a:p>
          <a:p>
            <a:pPr marL="0" indent="0" eaLnBrk="1" hangingPunct="1">
              <a:buNone/>
            </a:pPr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pPr marL="0" indent="0">
              <a:buNone/>
            </a:pPr>
            <a:r>
              <a:rPr lang="en-US" sz="2000" b="1" dirty="0" smtClean="0">
                <a:latin typeface="Lucida Grande"/>
                <a:ea typeface="ヒラギノ明朝 ProN W3" charset="0"/>
                <a:cs typeface="Lucida Grande"/>
              </a:rPr>
              <a:t>Medium-final </a:t>
            </a:r>
            <a:r>
              <a:rPr lang="en-US" sz="2000" b="1" dirty="0">
                <a:latin typeface="Lucida Grande"/>
                <a:ea typeface="ヒラギノ明朝 ProN W3" charset="0"/>
                <a:cs typeface="Lucida Grande"/>
              </a:rPr>
              <a:t>stages </a:t>
            </a:r>
            <a:endParaRPr lang="en-US" sz="2000" b="1" dirty="0" smtClean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TLS – at medium resolutions</a:t>
            </a: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Anisotropic B-factors – only at high resolution</a:t>
            </a: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Twin refinement – only if you are sure</a:t>
            </a:r>
          </a:p>
          <a:p>
            <a:pPr marL="0" indent="0">
              <a:buNone/>
            </a:pPr>
            <a:endParaRPr lang="en-US" sz="2000" dirty="0">
              <a:latin typeface="Lucida Grande"/>
              <a:ea typeface="ヒラギノ明朝 ProN W3" charset="0"/>
              <a:cs typeface="Lucida Grande"/>
            </a:endParaRPr>
          </a:p>
          <a:p>
            <a:pPr marL="0" indent="0" eaLnBrk="1" hangingPunct="1">
              <a:buNone/>
            </a:pPr>
            <a:r>
              <a:rPr lang="en-US" sz="2000" b="1" dirty="0" smtClean="0">
                <a:latin typeface="Lucida Grande"/>
                <a:ea typeface="ヒラギノ明朝 ProN W3" charset="0"/>
                <a:cs typeface="Lucida Grande"/>
              </a:rPr>
              <a:t>Final stages of refinement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Jelly body – around 20 cycles</a:t>
            </a:r>
          </a:p>
          <a:p>
            <a:pPr marL="0" indent="0" eaLnBrk="1" hangingPunct="1">
              <a:buNone/>
            </a:pPr>
            <a:endParaRPr lang="en-US" sz="2000" dirty="0">
              <a:latin typeface="Lucida Grande"/>
              <a:ea typeface="ヒラギノ明朝 ProN W3" charset="0"/>
              <a:cs typeface="Lucida Grande"/>
            </a:endParaRPr>
          </a:p>
          <a:p>
            <a:pPr marL="0" indent="0" algn="ctr">
              <a:buNone/>
            </a:pPr>
            <a:r>
              <a:rPr lang="en-GB" sz="2400" i="1" dirty="0" smtClean="0">
                <a:solidFill>
                  <a:srgbClr val="000000"/>
                </a:solidFill>
                <a:latin typeface="Lucida Grande"/>
                <a:cs typeface="Lucida Grande"/>
              </a:rPr>
              <a:t>Many tools </a:t>
            </a:r>
            <a:r>
              <a:rPr lang="en-GB" sz="2400" i="1" dirty="0">
                <a:solidFill>
                  <a:srgbClr val="000000"/>
                </a:solidFill>
                <a:latin typeface="Lucida Grande"/>
                <a:cs typeface="Lucida Grande"/>
              </a:rPr>
              <a:t>are applicable to </a:t>
            </a:r>
            <a:r>
              <a:rPr lang="en-GB" sz="2400" i="1" dirty="0" err="1">
                <a:solidFill>
                  <a:srgbClr val="000000"/>
                </a:solidFill>
                <a:latin typeface="Lucida Grande"/>
                <a:cs typeface="Lucida Grande"/>
              </a:rPr>
              <a:t>cryo</a:t>
            </a:r>
            <a:r>
              <a:rPr lang="en-GB" sz="2400" i="1" dirty="0">
                <a:solidFill>
                  <a:srgbClr val="000000"/>
                </a:solidFill>
                <a:latin typeface="Lucida Grande"/>
                <a:cs typeface="Lucida Grande"/>
              </a:rPr>
              <a:t>-EM as well as MX</a:t>
            </a:r>
          </a:p>
          <a:p>
            <a:pPr marL="0" indent="0" eaLnBrk="1" hangingPunct="1">
              <a:buNone/>
            </a:pPr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What and When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6704945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		</a:t>
            </a:r>
            <a:r>
              <a:rPr lang="en-GB" sz="1600" b="1" dirty="0">
                <a:latin typeface="Lucida Grande"/>
                <a:cs typeface="Lucida Grande"/>
              </a:rPr>
              <a:t>	</a:t>
            </a:r>
            <a:endParaRPr lang="en-GB" sz="1600" b="1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</a:p>
          <a:p>
            <a:pPr>
              <a:lnSpc>
                <a:spcPct val="150000"/>
              </a:lnSpc>
            </a:pP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19.7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smtClean="0">
                <a:latin typeface="Lucida Grande"/>
                <a:cs typeface="Lucida Grande"/>
              </a:rPr>
              <a:t>27.3 %</a:t>
            </a: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pic>
        <p:nvPicPr>
          <p:cNvPr id="9" name="Picture 8" descr="2z8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6" y="2065052"/>
            <a:ext cx="3379322" cy="2561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555" y="5717486"/>
            <a:ext cx="15852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Jelly-body:			</a:t>
            </a:r>
          </a:p>
        </p:txBody>
      </p:sp>
    </p:spTree>
    <p:extLst>
      <p:ext uri="{BB962C8B-B14F-4D97-AF65-F5344CB8AC3E}">
        <p14:creationId xmlns:p14="http://schemas.microsoft.com/office/powerpoint/2010/main" val="310313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15113" y="0"/>
            <a:ext cx="5405300" cy="870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Acknowledgements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0513" y="6286703"/>
            <a:ext cx="1658933" cy="26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6710" y="6136545"/>
            <a:ext cx="1587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WG10-Pantone-LM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1" y="6136545"/>
            <a:ext cx="20748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2158" y="2415301"/>
            <a:ext cx="8393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/>
              <a:t>Computational Crystallography Group website: </a:t>
            </a:r>
          </a:p>
          <a:p>
            <a:pPr>
              <a:buNone/>
            </a:pPr>
            <a:r>
              <a:rPr lang="en-US" sz="1400" b="1" dirty="0" smtClean="0">
                <a:solidFill>
                  <a:srgbClr val="000000"/>
                </a:solidFill>
              </a:rPr>
              <a:t>				www2.mrc-lmb.cam.ac.uk/groups/</a:t>
            </a:r>
            <a:r>
              <a:rPr lang="en-US" sz="1400" b="1" dirty="0" err="1" smtClean="0">
                <a:solidFill>
                  <a:srgbClr val="000000"/>
                </a:solidFill>
              </a:rPr>
              <a:t>murshudov</a:t>
            </a:r>
            <a:r>
              <a:rPr lang="en-US" sz="1400" b="1" dirty="0" smtClean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159" y="3027795"/>
            <a:ext cx="8597486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REFMAC:</a:t>
            </a:r>
          </a:p>
          <a:p>
            <a:pPr>
              <a:buNone/>
            </a:pPr>
            <a:r>
              <a:rPr lang="en-US" sz="1200" dirty="0"/>
              <a:t>	Murshudov </a:t>
            </a:r>
            <a:r>
              <a:rPr lang="en-US" sz="1200" i="1" dirty="0"/>
              <a:t>et al. </a:t>
            </a:r>
            <a:r>
              <a:rPr lang="en-US" sz="1200" dirty="0"/>
              <a:t>(2011) REFMAC5 for the refinement of macromolecular crystal structures. </a:t>
            </a:r>
            <a:r>
              <a:rPr lang="en-US" sz="1200" i="1" dirty="0" err="1"/>
              <a:t>Acta</a:t>
            </a:r>
            <a:r>
              <a:rPr lang="en-US" sz="1200" i="1" dirty="0"/>
              <a:t> </a:t>
            </a:r>
            <a:r>
              <a:rPr lang="en-US" sz="1200" i="1" dirty="0" err="1"/>
              <a:t>Cryst</a:t>
            </a:r>
            <a:r>
              <a:rPr lang="en-US" sz="1200" i="1" dirty="0"/>
              <a:t>. </a:t>
            </a:r>
            <a:r>
              <a:rPr lang="en-US" sz="1200" dirty="0"/>
              <a:t>D67, 355-67. </a:t>
            </a:r>
          </a:p>
          <a:p>
            <a:pPr>
              <a:buNone/>
            </a:pPr>
            <a:endParaRPr lang="en-US" sz="500" dirty="0" smtClean="0"/>
          </a:p>
          <a:p>
            <a:pPr>
              <a:buNone/>
            </a:pPr>
            <a:r>
              <a:rPr lang="en-US" sz="1200" dirty="0" err="1"/>
              <a:t>ProSMART</a:t>
            </a:r>
            <a:r>
              <a:rPr lang="en-US" sz="1200" dirty="0"/>
              <a:t>:</a:t>
            </a:r>
          </a:p>
          <a:p>
            <a:r>
              <a:rPr lang="en-US" sz="1200" dirty="0"/>
              <a:t>	Nicholls </a:t>
            </a:r>
            <a:r>
              <a:rPr lang="en-US" sz="1200" i="1" dirty="0"/>
              <a:t>et al. </a:t>
            </a:r>
            <a:r>
              <a:rPr lang="en-US" sz="1200" dirty="0"/>
              <a:t>(2014) Conformation-Independent Structural Comparison of Macromolecules with </a:t>
            </a:r>
            <a:r>
              <a:rPr lang="en-US" sz="1200" dirty="0" err="1"/>
              <a:t>ProSMART</a:t>
            </a:r>
            <a:r>
              <a:rPr lang="en-US" sz="1200" dirty="0"/>
              <a:t>. </a:t>
            </a:r>
            <a:r>
              <a:rPr lang="en-US" sz="1200" i="1" dirty="0" err="1"/>
              <a:t>Acta</a:t>
            </a:r>
            <a:r>
              <a:rPr lang="en-US" sz="1200" i="1" dirty="0"/>
              <a:t> </a:t>
            </a:r>
            <a:r>
              <a:rPr lang="en-US" sz="1200" i="1" dirty="0" err="1"/>
              <a:t>Cryst</a:t>
            </a:r>
            <a:r>
              <a:rPr lang="en-US" sz="1200" i="1" dirty="0"/>
              <a:t>. </a:t>
            </a:r>
            <a:r>
              <a:rPr lang="en-US" sz="1200" dirty="0"/>
              <a:t>D70, 2487-99.</a:t>
            </a:r>
            <a:endParaRPr lang="en-US" sz="500" dirty="0"/>
          </a:p>
          <a:p>
            <a:r>
              <a:rPr lang="en-US" sz="500" dirty="0"/>
              <a:t>	</a:t>
            </a:r>
          </a:p>
          <a:p>
            <a:pPr>
              <a:buNone/>
            </a:pPr>
            <a:r>
              <a:rPr lang="en-US" sz="1200" dirty="0"/>
              <a:t>LORESTR: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Kovalevskiy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  <a:r>
              <a:rPr lang="en-US" sz="1200" dirty="0"/>
              <a:t>(2016) Automated refinement of macromolecular structures at low resolution using prior information. </a:t>
            </a:r>
            <a:br>
              <a:rPr lang="en-US" sz="1200" dirty="0"/>
            </a:br>
            <a:r>
              <a:rPr lang="en-US" sz="1200" dirty="0"/>
              <a:t>	</a:t>
            </a:r>
            <a:r>
              <a:rPr lang="en-US" sz="1200" i="1" dirty="0" err="1"/>
              <a:t>Acta</a:t>
            </a:r>
            <a:r>
              <a:rPr lang="en-US" sz="1200" i="1" dirty="0"/>
              <a:t> </a:t>
            </a:r>
            <a:r>
              <a:rPr lang="en-US" sz="1200" i="1" dirty="0" err="1"/>
              <a:t>Cryst</a:t>
            </a:r>
            <a:r>
              <a:rPr lang="en-US" sz="1200" i="1" dirty="0"/>
              <a:t>. </a:t>
            </a:r>
            <a:r>
              <a:rPr lang="en-US" sz="1200" dirty="0"/>
              <a:t>D72, 1149-61.</a:t>
            </a:r>
          </a:p>
          <a:p>
            <a:pPr>
              <a:buNone/>
            </a:pPr>
            <a:endParaRPr lang="en-US" sz="500" dirty="0"/>
          </a:p>
          <a:p>
            <a:pPr>
              <a:buNone/>
            </a:pPr>
            <a:r>
              <a:rPr lang="en-US" sz="1200" dirty="0"/>
              <a:t>Low-resolution refinement with REFMAC and ProSMART:</a:t>
            </a:r>
          </a:p>
          <a:p>
            <a:r>
              <a:rPr lang="en-US" sz="1200" dirty="0"/>
              <a:t>	Nicholls </a:t>
            </a:r>
            <a:r>
              <a:rPr lang="en-US" sz="1200" i="1" dirty="0"/>
              <a:t>et al. </a:t>
            </a:r>
            <a:r>
              <a:rPr lang="en-US" sz="1200" dirty="0"/>
              <a:t>(2013) Recent Advances in Low Resolution Refinement Tools in REFMAC5. Adv. Methods for Bio. </a:t>
            </a:r>
            <a:r>
              <a:rPr lang="en-US" sz="1200" dirty="0" err="1"/>
              <a:t>Xtallography</a:t>
            </a:r>
            <a:r>
              <a:rPr lang="en-US" sz="1200" dirty="0"/>
              <a:t>, </a:t>
            </a:r>
            <a:r>
              <a:rPr lang="en-US" sz="1200" dirty="0" smtClean="0"/>
              <a:t>231-58</a:t>
            </a:r>
            <a:r>
              <a:rPr lang="en-US" sz="1200" dirty="0"/>
              <a:t>.</a:t>
            </a:r>
          </a:p>
          <a:p>
            <a:pPr>
              <a:buNone/>
            </a:pPr>
            <a:r>
              <a:rPr lang="en-US" sz="1200" dirty="0"/>
              <a:t>	Nicholls </a:t>
            </a:r>
            <a:r>
              <a:rPr lang="en-US" sz="1200" i="1" dirty="0"/>
              <a:t>et al. </a:t>
            </a:r>
            <a:r>
              <a:rPr lang="en-US" sz="1200" dirty="0"/>
              <a:t>(2012) Low Resolution Refinement Tools in REFMAC5. </a:t>
            </a:r>
            <a:r>
              <a:rPr lang="en-US" sz="1200" i="1" dirty="0" err="1"/>
              <a:t>Acta</a:t>
            </a:r>
            <a:r>
              <a:rPr lang="en-US" sz="1200" i="1" dirty="0"/>
              <a:t> </a:t>
            </a:r>
            <a:r>
              <a:rPr lang="en-US" sz="1200" i="1" dirty="0" err="1"/>
              <a:t>Cryst</a:t>
            </a:r>
            <a:r>
              <a:rPr lang="en-US" sz="1200" i="1" dirty="0"/>
              <a:t>. </a:t>
            </a:r>
            <a:r>
              <a:rPr lang="en-US" sz="1200" dirty="0"/>
              <a:t>D68, 404-17.</a:t>
            </a:r>
            <a:endParaRPr lang="en-US" sz="500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r>
              <a:rPr lang="en-US" sz="1200" dirty="0" smtClean="0"/>
              <a:t>Tools for </a:t>
            </a:r>
            <a:r>
              <a:rPr lang="en-US" sz="1200" dirty="0" err="1" smtClean="0"/>
              <a:t>cryo</a:t>
            </a:r>
            <a:r>
              <a:rPr lang="en-US" sz="1200" dirty="0" smtClean="0"/>
              <a:t>-EM fitting:</a:t>
            </a:r>
          </a:p>
          <a:p>
            <a:pPr>
              <a:buNone/>
            </a:pPr>
            <a:r>
              <a:rPr lang="en-US" sz="1200" dirty="0" smtClean="0"/>
              <a:t>	Brown </a:t>
            </a:r>
            <a:r>
              <a:rPr lang="en-US" sz="1200" i="1" dirty="0" smtClean="0"/>
              <a:t>et al. </a:t>
            </a:r>
            <a:r>
              <a:rPr lang="en-US" sz="1200" dirty="0" smtClean="0"/>
              <a:t>(2015) Tools for macromolecular model building and refinement into electron </a:t>
            </a:r>
            <a:r>
              <a:rPr lang="en-US" sz="1200" dirty="0" err="1" smtClean="0"/>
              <a:t>cryo</a:t>
            </a:r>
            <a:r>
              <a:rPr lang="en-US" sz="1200" dirty="0" smtClean="0"/>
              <a:t>-microscopy reconstructions. 	</a:t>
            </a:r>
            <a:r>
              <a:rPr lang="en-US" sz="1200" i="1" dirty="0" err="1" smtClean="0"/>
              <a:t>Acta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Cryst</a:t>
            </a:r>
            <a:r>
              <a:rPr lang="en-US" sz="1200" i="1" dirty="0" smtClean="0"/>
              <a:t>. </a:t>
            </a:r>
            <a:r>
              <a:rPr lang="en-US" sz="1200" dirty="0" smtClean="0"/>
              <a:t>D71, 136-53.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2699" y="176045"/>
            <a:ext cx="35369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/>
              <a:t>Contact</a:t>
            </a:r>
            <a:r>
              <a:rPr lang="en-US" sz="1600" dirty="0" smtClean="0"/>
              <a:t>:    </a:t>
            </a:r>
            <a:r>
              <a:rPr lang="en-US" sz="1600" b="1" dirty="0" err="1"/>
              <a:t>nicholls@mrc-</a:t>
            </a:r>
            <a:r>
              <a:rPr lang="en-US" sz="1600" b="1" dirty="0" err="1" smtClean="0"/>
              <a:t>lmb.cam.ac.uk</a:t>
            </a:r>
            <a:endParaRPr lang="en-US" sz="1600" b="1" dirty="0" smtClean="0"/>
          </a:p>
          <a:p>
            <a:r>
              <a:rPr lang="en-US" sz="1600" b="1" dirty="0" err="1" smtClean="0"/>
              <a:t>okovalev@mrc-lmb.cam.ac.uk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422159" y="822930"/>
            <a:ext cx="8597486" cy="195438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buFont typeface="Times New Roman" pitchFamily="1" charset="0"/>
              <a:buNone/>
            </a:pPr>
            <a:r>
              <a:rPr lang="en-US" sz="1400" i="1" dirty="0"/>
              <a:t>Computational Crystallography Group:</a:t>
            </a:r>
          </a:p>
          <a:p>
            <a:endParaRPr lang="en-US" sz="500" dirty="0"/>
          </a:p>
          <a:p>
            <a:pPr>
              <a:buFont typeface="Times New Roman" pitchFamily="1" charset="0"/>
              <a:buNone/>
            </a:pPr>
            <a:r>
              <a:rPr lang="en-US" sz="1200" dirty="0" err="1" smtClean="0"/>
              <a:t>Garib</a:t>
            </a:r>
            <a:r>
              <a:rPr lang="en-US" sz="1200" dirty="0" smtClean="0"/>
              <a:t> </a:t>
            </a:r>
            <a:r>
              <a:rPr lang="en-US" sz="1200" dirty="0"/>
              <a:t>Murshudov</a:t>
            </a:r>
          </a:p>
          <a:p>
            <a:pPr>
              <a:buNone/>
            </a:pPr>
            <a:r>
              <a:rPr lang="en-US" sz="1200" dirty="0"/>
              <a:t>Paul </a:t>
            </a:r>
            <a:r>
              <a:rPr lang="en-US" sz="1200" dirty="0" err="1" smtClean="0"/>
              <a:t>Emsley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Oleg </a:t>
            </a:r>
            <a:r>
              <a:rPr lang="en-US" sz="1200" dirty="0" err="1" smtClean="0"/>
              <a:t>Kovalevskiy</a:t>
            </a:r>
            <a:endParaRPr lang="en-US" sz="1200" dirty="0"/>
          </a:p>
          <a:p>
            <a:r>
              <a:rPr lang="en-US" sz="1200" dirty="0" err="1" smtClean="0"/>
              <a:t>Fei</a:t>
            </a:r>
            <a:r>
              <a:rPr lang="en-US" sz="1200" dirty="0" smtClean="0"/>
              <a:t> Long</a:t>
            </a:r>
          </a:p>
          <a:p>
            <a:r>
              <a:rPr lang="en-US" sz="1200" dirty="0" smtClean="0"/>
              <a:t>Rob Nicholls</a:t>
            </a:r>
            <a:endParaRPr lang="en-US" sz="1200" dirty="0"/>
          </a:p>
          <a:p>
            <a:pPr>
              <a:buFont typeface="Times New Roman" pitchFamily="1" charset="0"/>
              <a:buNone/>
            </a:pPr>
            <a:r>
              <a:rPr lang="en-US" sz="1200" dirty="0" smtClean="0"/>
              <a:t>Michal </a:t>
            </a:r>
            <a:r>
              <a:rPr lang="en-US" sz="1200" dirty="0" err="1" smtClean="0"/>
              <a:t>Tykac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i="1" dirty="0" smtClean="0"/>
          </a:p>
          <a:p>
            <a:pPr>
              <a:buFont typeface="Times New Roman" pitchFamily="1" charset="0"/>
              <a:buNone/>
            </a:pPr>
            <a:endParaRPr lang="en-US" sz="1400" i="1" dirty="0" smtClean="0"/>
          </a:p>
          <a:p>
            <a:pPr>
              <a:buFont typeface="Times New Roman" pitchFamily="1" charset="0"/>
              <a:buNone/>
            </a:pPr>
            <a:r>
              <a:rPr lang="en-US" sz="1400" i="1" dirty="0" smtClean="0"/>
              <a:t>Many </a:t>
            </a:r>
            <a:r>
              <a:rPr lang="en-US" sz="1400" i="1" dirty="0"/>
              <a:t>Thanks</a:t>
            </a:r>
            <a:r>
              <a:rPr lang="en-US" sz="1400" i="1" dirty="0" smtClean="0"/>
              <a:t>:</a:t>
            </a:r>
            <a:endParaRPr lang="en-US" sz="1400" i="1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r>
              <a:rPr lang="en-US" sz="1200" dirty="0" smtClean="0"/>
              <a:t>Marcus Fischer</a:t>
            </a:r>
          </a:p>
          <a:p>
            <a:pPr>
              <a:buNone/>
            </a:pPr>
            <a:r>
              <a:rPr lang="en-US" sz="1200" dirty="0" smtClean="0"/>
              <a:t>CCP4 </a:t>
            </a:r>
            <a:r>
              <a:rPr lang="en-US" sz="1200" dirty="0"/>
              <a:t>core </a:t>
            </a:r>
            <a:r>
              <a:rPr lang="en-US" sz="1200" dirty="0" smtClean="0"/>
              <a:t>team</a:t>
            </a:r>
          </a:p>
          <a:p>
            <a:pPr>
              <a:buNone/>
            </a:pPr>
            <a:r>
              <a:rPr lang="en-US" sz="1200" dirty="0" smtClean="0"/>
              <a:t>CCP4i2 development team</a:t>
            </a:r>
            <a:endParaRPr lang="en-US" sz="1200" dirty="0"/>
          </a:p>
          <a:p>
            <a:pPr>
              <a:buFont typeface="Times New Roman" pitchFamily="1" charset="0"/>
              <a:buNone/>
            </a:pPr>
            <a:r>
              <a:rPr lang="en-US" sz="1200" dirty="0" smtClean="0"/>
              <a:t>Colleagues </a:t>
            </a:r>
            <a:r>
              <a:rPr lang="en-US" sz="1200" dirty="0"/>
              <a:t>from MRC-</a:t>
            </a:r>
            <a:r>
              <a:rPr lang="en-US" sz="1200" dirty="0" smtClean="0"/>
              <a:t>LMB</a:t>
            </a:r>
            <a:r>
              <a:rPr lang="en-US" sz="1200" dirty="0"/>
              <a:t> </a:t>
            </a:r>
            <a:r>
              <a:rPr lang="en-US" sz="1200" dirty="0" smtClean="0"/>
              <a:t>and CCP4</a:t>
            </a:r>
          </a:p>
          <a:p>
            <a:pPr>
              <a:buFont typeface="Times New Roman" pitchFamily="1" charset="0"/>
              <a:buNone/>
            </a:pPr>
            <a:endParaRPr lang="en-US" sz="1200" dirty="0"/>
          </a:p>
          <a:p>
            <a:r>
              <a:rPr lang="en-US" sz="1200" dirty="0"/>
              <a:t>Software available for Mac/Linux/Windows </a:t>
            </a:r>
            <a:r>
              <a:rPr lang="en-US" sz="1200" dirty="0" smtClean="0"/>
              <a:t>via CCP4</a:t>
            </a:r>
            <a:endParaRPr lang="en-US" sz="1200" dirty="0"/>
          </a:p>
        </p:txBody>
      </p:sp>
      <p:pic>
        <p:nvPicPr>
          <p:cNvPr id="16" name="Picture 15" descr="ccp4-big-logo2-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34" y="6118872"/>
            <a:ext cx="1691499" cy="6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64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5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285750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Extra Slides</a:t>
            </a:r>
            <a:endParaRPr lang="en-US" sz="7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50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700"/>
            <a:ext cx="9144000" cy="37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t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8" y="1335814"/>
            <a:ext cx="3979810" cy="216000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5069995" y="2391831"/>
            <a:ext cx="1576916" cy="2116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516235" y="2020886"/>
            <a:ext cx="2663271" cy="392113"/>
            <a:chOff x="5295396" y="1957388"/>
            <a:chExt cx="2663271" cy="392113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7513663" y="2349501"/>
              <a:ext cx="445004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295396" y="2317750"/>
              <a:ext cx="445004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3606322"/>
                </p:ext>
              </p:extLst>
            </p:nvPr>
          </p:nvGraphicFramePr>
          <p:xfrm>
            <a:off x="5341578" y="1957388"/>
            <a:ext cx="315000" cy="3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085" name="Equation" r:id="rId4" imgW="177800" imgH="203200" progId="Equation.3">
                    <p:embed/>
                  </p:oleObj>
                </mc:Choice>
                <mc:Fallback>
                  <p:oleObj name="Equation" r:id="rId4" imgW="1778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41578" y="1957388"/>
                          <a:ext cx="315000" cy="3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481929"/>
                </p:ext>
              </p:extLst>
            </p:nvPr>
          </p:nvGraphicFramePr>
          <p:xfrm>
            <a:off x="7565494" y="1957388"/>
            <a:ext cx="358775" cy="360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086" name="Equation" r:id="rId6" imgW="203200" imgH="203200" progId="Equation.3">
                    <p:embed/>
                  </p:oleObj>
                </mc:Choice>
                <mc:Fallback>
                  <p:oleObj name="Equation" r:id="rId6" imgW="2032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565494" y="1957388"/>
                          <a:ext cx="358775" cy="360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652329"/>
              </p:ext>
            </p:extLst>
          </p:nvPr>
        </p:nvGraphicFramePr>
        <p:xfrm>
          <a:off x="5810562" y="2123542"/>
          <a:ext cx="201613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87" name="Equation" r:id="rId8" imgW="114300" imgH="127000" progId="Equation.3">
                  <p:embed/>
                </p:oleObj>
              </mc:Choice>
              <mc:Fallback>
                <p:oleObj name="Equation" r:id="rId8" imgW="1143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10562" y="2123542"/>
                        <a:ext cx="201613" cy="22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114425" y="2906908"/>
            <a:ext cx="7219369" cy="200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 err="1" smtClean="0">
                <a:latin typeface="Times New Roman"/>
                <a:cs typeface="Times New Roman"/>
              </a:rPr>
              <a:t>σ</a:t>
            </a:r>
            <a:r>
              <a:rPr lang="en-GB" sz="2000" baseline="-25000" dirty="0" err="1" smtClean="0">
                <a:latin typeface="Times New Roman"/>
                <a:cs typeface="Times New Roman"/>
              </a:rPr>
              <a:t>i</a:t>
            </a:r>
            <a:r>
              <a:rPr lang="en-GB" sz="1600" dirty="0">
                <a:latin typeface="Times New Roman"/>
                <a:cs typeface="Times New Roman"/>
              </a:rPr>
              <a:t> </a:t>
            </a:r>
            <a:r>
              <a:rPr lang="en-GB" sz="1400" dirty="0" smtClean="0">
                <a:latin typeface="Lucida Grande"/>
                <a:cs typeface="Lucida Grande"/>
              </a:rPr>
              <a:t>estimated as by Murshudov &amp; Dodson (CCP4 Newsletter </a:t>
            </a:r>
            <a:r>
              <a:rPr lang="en-GB" sz="1400" dirty="0">
                <a:latin typeface="Lucida Grande"/>
                <a:cs typeface="Lucida Grande"/>
              </a:rPr>
              <a:t>1997</a:t>
            </a:r>
            <a:r>
              <a:rPr lang="en-GB" sz="1400" dirty="0" smtClean="0">
                <a:latin typeface="Lucida Grande"/>
                <a:cs typeface="Lucida Grande"/>
              </a:rPr>
              <a:t>)</a:t>
            </a:r>
          </a:p>
          <a:p>
            <a:pPr>
              <a:lnSpc>
                <a:spcPct val="120000"/>
              </a:lnSpc>
            </a:pPr>
            <a:endParaRPr lang="en-GB" sz="1400" dirty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Dependencies: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1400" dirty="0" smtClean="0">
                <a:latin typeface="Lucida Grande"/>
                <a:cs typeface="Lucida Grande"/>
              </a:rPr>
              <a:t>B-value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1400" dirty="0" smtClean="0">
                <a:latin typeface="Lucida Grande"/>
                <a:cs typeface="Lucida Grande"/>
              </a:rPr>
              <a:t>Resolution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1400" dirty="0" smtClean="0">
                <a:latin typeface="Lucida Grande"/>
                <a:cs typeface="Lucida Grande"/>
              </a:rPr>
              <a:t>Model/data completeness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1400" dirty="0" smtClean="0">
                <a:latin typeface="Lucida Grande"/>
                <a:cs typeface="Lucida Grande"/>
              </a:rPr>
              <a:t>Data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5800" y="1178808"/>
            <a:ext cx="392853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Restraint Parameter Estimation: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542372" y="5104928"/>
            <a:ext cx="3071961" cy="930583"/>
            <a:chOff x="4959353" y="4861114"/>
            <a:chExt cx="3071961" cy="930583"/>
          </a:xfrm>
        </p:grpSpPr>
        <p:pic>
          <p:nvPicPr>
            <p:cNvPr id="62" name="Picture 61" descr="Untitled.tiff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234" y="4861114"/>
              <a:ext cx="2093080" cy="685605"/>
            </a:xfrm>
            <a:prstGeom prst="rect">
              <a:avLst/>
            </a:prstGeom>
          </p:spPr>
        </p:pic>
        <p:sp>
          <p:nvSpPr>
            <p:cNvPr id="55" name="Oval 54"/>
            <p:cNvSpPr/>
            <p:nvPr/>
          </p:nvSpPr>
          <p:spPr>
            <a:xfrm>
              <a:off x="4959353" y="548519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/>
            <p:cNvCxnSpPr>
              <a:stCxn id="55" idx="6"/>
            </p:cNvCxnSpPr>
            <p:nvPr/>
          </p:nvCxnSpPr>
          <p:spPr>
            <a:xfrm>
              <a:off x="5103353" y="5557197"/>
              <a:ext cx="189318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6914784" y="5396237"/>
              <a:ext cx="445004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5338634"/>
                </p:ext>
              </p:extLst>
            </p:nvPr>
          </p:nvGraphicFramePr>
          <p:xfrm>
            <a:off x="7010400" y="5119147"/>
            <a:ext cx="269875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088" name="Equation" r:id="rId11" imgW="152400" imgH="139700" progId="Equation.3">
                    <p:embed/>
                  </p:oleObj>
                </mc:Choice>
                <mc:Fallback>
                  <p:oleObj name="Equation" r:id="rId11" imgW="152400" imgH="139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010400" y="5119147"/>
                          <a:ext cx="269875" cy="247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3129348"/>
                </p:ext>
              </p:extLst>
            </p:nvPr>
          </p:nvGraphicFramePr>
          <p:xfrm>
            <a:off x="5916312" y="5566272"/>
            <a:ext cx="201613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089" name="Equation" r:id="rId13" imgW="114300" imgH="127000" progId="Equation.3">
                    <p:embed/>
                  </p:oleObj>
                </mc:Choice>
                <mc:Fallback>
                  <p:oleObj name="Equation" r:id="rId13" imgW="114300" imgH="127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916312" y="5566272"/>
                          <a:ext cx="201613" cy="225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" name="TextBox 70"/>
          <p:cNvSpPr txBox="1"/>
          <p:nvPr/>
        </p:nvSpPr>
        <p:spPr>
          <a:xfrm>
            <a:off x="659267" y="2122755"/>
            <a:ext cx="3680127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Atoms in homologous structure:</a:t>
            </a:r>
            <a:endParaRPr lang="en-GB" sz="1050" dirty="0" smtClean="0">
              <a:latin typeface="Lucida Grande"/>
              <a:cs typeface="Lucida Grande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14425" y="6387535"/>
            <a:ext cx="734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 smtClean="0">
                <a:latin typeface="Lucida Grande"/>
                <a:cs typeface="Lucida Grande"/>
              </a:rPr>
              <a:t>Plus a modification that increases robustness to outliers (use of </a:t>
            </a:r>
            <a:r>
              <a:rPr lang="en-GB" sz="1200" dirty="0" err="1" smtClean="0">
                <a:latin typeface="Lucida Grande"/>
                <a:cs typeface="Lucida Grande"/>
              </a:rPr>
              <a:t>Geman</a:t>
            </a:r>
            <a:r>
              <a:rPr lang="en-GB" sz="1200" dirty="0" smtClean="0">
                <a:latin typeface="Lucida Grande"/>
                <a:cs typeface="Lucida Grande"/>
              </a:rPr>
              <a:t>-McClure function)</a:t>
            </a:r>
            <a:endParaRPr lang="en-GB" sz="1000" dirty="0" smtClean="0">
              <a:latin typeface="Lucida Grande"/>
              <a:cs typeface="Lucida Grande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c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11" y="1781549"/>
            <a:ext cx="4021579" cy="36000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Example: Ligand-Induced Changes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6051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err="1">
                <a:latin typeface="Lucida Grande"/>
                <a:cs typeface="Lucida Grande"/>
              </a:rPr>
              <a:t>Sialic</a:t>
            </a:r>
            <a:r>
              <a:rPr lang="en-GB" dirty="0">
                <a:latin typeface="Lucida Grande"/>
                <a:cs typeface="Lucida Grande"/>
              </a:rPr>
              <a:t> acid binding </a:t>
            </a:r>
            <a:r>
              <a:rPr lang="en-GB" dirty="0" smtClean="0">
                <a:latin typeface="Lucida Grande"/>
                <a:cs typeface="Lucida Grande"/>
              </a:rPr>
              <a:t>protein </a:t>
            </a:r>
            <a:r>
              <a:rPr lang="en-GB" dirty="0">
                <a:latin typeface="Lucida Grande"/>
                <a:cs typeface="Lucida Grande"/>
              </a:rPr>
              <a:t>in different bound states</a:t>
            </a:r>
          </a:p>
        </p:txBody>
      </p:sp>
      <p:sp>
        <p:nvSpPr>
          <p:cNvPr id="9" name="Rectangle 54"/>
          <p:cNvSpPr>
            <a:spLocks noChangeArrowheads="1"/>
          </p:cNvSpPr>
          <p:nvPr/>
        </p:nvSpPr>
        <p:spPr bwMode="auto">
          <a:xfrm>
            <a:off x="0" y="5635753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Describing domain motion - screw axis and angle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57452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xis_angle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11" y="1781549"/>
            <a:ext cx="4021579" cy="36000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Example: Ligand-Induced Changes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6051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err="1">
                <a:latin typeface="Lucida Grande"/>
                <a:cs typeface="Lucida Grande"/>
              </a:rPr>
              <a:t>Sialic</a:t>
            </a:r>
            <a:r>
              <a:rPr lang="en-GB" dirty="0">
                <a:latin typeface="Lucida Grande"/>
                <a:cs typeface="Lucida Grande"/>
              </a:rPr>
              <a:t> acid binding </a:t>
            </a:r>
            <a:r>
              <a:rPr lang="en-GB" dirty="0" smtClean="0">
                <a:latin typeface="Lucida Grande"/>
                <a:cs typeface="Lucida Grande"/>
              </a:rPr>
              <a:t>protein </a:t>
            </a:r>
            <a:r>
              <a:rPr lang="en-GB" dirty="0">
                <a:latin typeface="Lucida Grande"/>
                <a:cs typeface="Lucida Grande"/>
              </a:rPr>
              <a:t>in different bound states</a:t>
            </a:r>
          </a:p>
        </p:txBody>
      </p:sp>
      <p:sp>
        <p:nvSpPr>
          <p:cNvPr id="9" name="Rectangle 54"/>
          <p:cNvSpPr>
            <a:spLocks noChangeArrowheads="1"/>
          </p:cNvSpPr>
          <p:nvPr/>
        </p:nvSpPr>
        <p:spPr bwMode="auto">
          <a:xfrm>
            <a:off x="0" y="5635753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Lucida Grande"/>
                <a:cs typeface="Lucida Grande"/>
              </a:rPr>
              <a:t>Describing domain motion - screw axis and angle</a:t>
            </a:r>
          </a:p>
        </p:txBody>
      </p:sp>
    </p:spTree>
    <p:extLst>
      <p:ext uri="{BB962C8B-B14F-4D97-AF65-F5344CB8AC3E}">
        <p14:creationId xmlns:p14="http://schemas.microsoft.com/office/powerpoint/2010/main" val="176504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xis_angl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11" y="1781169"/>
            <a:ext cx="4021579" cy="36000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Example: Ligand-Induced Changes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6051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err="1">
                <a:latin typeface="Lucida Grande"/>
                <a:cs typeface="Lucida Grande"/>
              </a:rPr>
              <a:t>Sialic</a:t>
            </a:r>
            <a:r>
              <a:rPr lang="en-GB" dirty="0">
                <a:latin typeface="Lucida Grande"/>
                <a:cs typeface="Lucida Grande"/>
              </a:rPr>
              <a:t> acid binding </a:t>
            </a:r>
            <a:r>
              <a:rPr lang="en-GB" dirty="0" smtClean="0">
                <a:latin typeface="Lucida Grande"/>
                <a:cs typeface="Lucida Grande"/>
              </a:rPr>
              <a:t>protein </a:t>
            </a:r>
            <a:r>
              <a:rPr lang="en-GB" dirty="0">
                <a:latin typeface="Lucida Grande"/>
                <a:cs typeface="Lucida Grande"/>
              </a:rPr>
              <a:t>in different bound states</a:t>
            </a:r>
          </a:p>
        </p:txBody>
      </p:sp>
      <p:sp>
        <p:nvSpPr>
          <p:cNvPr id="9" name="Rectangle 54"/>
          <p:cNvSpPr>
            <a:spLocks noChangeArrowheads="1"/>
          </p:cNvSpPr>
          <p:nvPr/>
        </p:nvSpPr>
        <p:spPr bwMode="auto">
          <a:xfrm>
            <a:off x="0" y="5635753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Lucida Grande"/>
                <a:cs typeface="Lucida Grande"/>
              </a:rPr>
              <a:t>Describing domain motion - screw axis and angle</a:t>
            </a:r>
          </a:p>
        </p:txBody>
      </p:sp>
    </p:spTree>
    <p:extLst>
      <p:ext uri="{BB962C8B-B14F-4D97-AF65-F5344CB8AC3E}">
        <p14:creationId xmlns:p14="http://schemas.microsoft.com/office/powerpoint/2010/main" val="396572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hzk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937917"/>
            <a:ext cx="4121052" cy="3600000"/>
          </a:xfrm>
          <a:prstGeom prst="rect">
            <a:avLst/>
          </a:prstGeom>
        </p:spPr>
      </p:pic>
      <p:pic>
        <p:nvPicPr>
          <p:cNvPr id="9" name="Picture 8" descr="2cex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1" y="1937917"/>
            <a:ext cx="4121052" cy="3600000"/>
          </a:xfrm>
          <a:prstGeom prst="rect">
            <a:avLst/>
          </a:prstGeom>
        </p:spPr>
      </p:pic>
      <p:sp>
        <p:nvSpPr>
          <p:cNvPr id="5" name="Rectangle 54"/>
          <p:cNvSpPr>
            <a:spLocks noChangeArrowheads="1"/>
          </p:cNvSpPr>
          <p:nvPr/>
        </p:nvSpPr>
        <p:spPr bwMode="auto">
          <a:xfrm>
            <a:off x="539749" y="1100209"/>
            <a:ext cx="8311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</a:t>
            </a:r>
            <a:r>
              <a:rPr lang="en-GB" dirty="0" smtClean="0">
                <a:latin typeface="Lucida Grande"/>
                <a:cs typeface="Lucida Grande"/>
              </a:rPr>
              <a:t>omparison of open forms of binding proteins - </a:t>
            </a:r>
            <a:r>
              <a:rPr lang="en-GB" b="1" dirty="0" smtClean="0">
                <a:latin typeface="Lucida Grande"/>
                <a:cs typeface="Lucida Grande"/>
              </a:rPr>
              <a:t>14% sequence identity</a:t>
            </a:r>
            <a:endParaRPr lang="en-GB" b="1" dirty="0">
              <a:latin typeface="Lucida Grande"/>
              <a:cs typeface="Lucida Grande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Example: Comparing Distant Structures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18022"/>
            <a:ext cx="9144000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2cex – </a:t>
            </a:r>
            <a:r>
              <a:rPr lang="en-GB" sz="1600" dirty="0" err="1" smtClean="0">
                <a:latin typeface="Lucida Grande"/>
                <a:cs typeface="Lucida Grande"/>
              </a:rPr>
              <a:t>Sialic</a:t>
            </a:r>
            <a:r>
              <a:rPr lang="en-GB" sz="1600" dirty="0" smtClean="0">
                <a:latin typeface="Lucida Grande"/>
                <a:cs typeface="Lucida Grande"/>
              </a:rPr>
              <a:t> acid binding protein	      2hzk – sodium-alpha-</a:t>
            </a:r>
            <a:r>
              <a:rPr lang="en-GB" sz="1600" dirty="0" err="1" smtClean="0">
                <a:latin typeface="Lucida Grande"/>
                <a:cs typeface="Lucida Grande"/>
              </a:rPr>
              <a:t>keto</a:t>
            </a:r>
            <a:r>
              <a:rPr lang="en-GB" sz="1600" dirty="0" smtClean="0">
                <a:latin typeface="Lucida Grande"/>
                <a:cs typeface="Lucida Grande"/>
              </a:rPr>
              <a:t> binding protein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1171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Example: Comparing Distant Structures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18022"/>
            <a:ext cx="9144000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2cex and 2hzk, superposed</a:t>
            </a:r>
            <a:endParaRPr lang="en-GB" sz="1600" dirty="0">
              <a:latin typeface="Lucida Grande"/>
              <a:cs typeface="Lucida Grande"/>
            </a:endParaRPr>
          </a:p>
        </p:txBody>
      </p:sp>
      <p:pic>
        <p:nvPicPr>
          <p:cNvPr id="2" name="Picture 1" descr="2cex_2hz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61" y="1469541"/>
            <a:ext cx="4945263" cy="4320000"/>
          </a:xfrm>
          <a:prstGeom prst="rect">
            <a:avLst/>
          </a:prstGeom>
        </p:spPr>
      </p:pic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39749" y="1100209"/>
            <a:ext cx="8311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</a:t>
            </a:r>
            <a:r>
              <a:rPr lang="en-GB" dirty="0" smtClean="0">
                <a:latin typeface="Lucida Grande"/>
                <a:cs typeface="Lucida Grande"/>
              </a:rPr>
              <a:t>omparison of open forms of binding proteins - </a:t>
            </a:r>
            <a:r>
              <a:rPr lang="en-GB" b="1" dirty="0" smtClean="0">
                <a:latin typeface="Lucida Grande"/>
                <a:cs typeface="Lucida Grande"/>
              </a:rPr>
              <a:t>14% sequence identity</a:t>
            </a:r>
            <a:endParaRPr lang="en-GB" b="1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75754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6704945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	2auh (2005) – 3.2Å</a:t>
            </a: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22.3/25.4 %</a:t>
            </a:r>
          </a:p>
          <a:p>
            <a:pPr>
              <a:lnSpc>
                <a:spcPct val="150000"/>
              </a:lnSpc>
            </a:pP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19.7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smtClean="0">
                <a:latin typeface="Lucida Grande"/>
                <a:cs typeface="Lucida Grande"/>
              </a:rPr>
              <a:t>27.3 %</a:t>
            </a:r>
            <a:endParaRPr lang="en-GB" sz="1600" b="1" dirty="0">
              <a:latin typeface="Lucida Grande"/>
              <a:cs typeface="Lucida Grande"/>
            </a:endParaRP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pic>
        <p:nvPicPr>
          <p:cNvPr id="8" name="Picture 7" descr="2au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75" y="1746194"/>
            <a:ext cx="3800041" cy="2880000"/>
          </a:xfrm>
          <a:prstGeom prst="rect">
            <a:avLst/>
          </a:prstGeom>
        </p:spPr>
      </p:pic>
      <p:pic>
        <p:nvPicPr>
          <p:cNvPr id="9" name="Picture 8" descr="2z8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6" y="2065052"/>
            <a:ext cx="3379322" cy="2561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555" y="5717486"/>
            <a:ext cx="15852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Jelly-body:			</a:t>
            </a:r>
          </a:p>
        </p:txBody>
      </p:sp>
    </p:spTree>
    <p:extLst>
      <p:ext uri="{BB962C8B-B14F-4D97-AF65-F5344CB8AC3E}">
        <p14:creationId xmlns:p14="http://schemas.microsoft.com/office/powerpoint/2010/main" val="205271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hz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937917"/>
            <a:ext cx="4121052" cy="3600000"/>
          </a:xfrm>
          <a:prstGeom prst="rect">
            <a:avLst/>
          </a:prstGeom>
        </p:spPr>
      </p:pic>
      <p:pic>
        <p:nvPicPr>
          <p:cNvPr id="2" name="Picture 1" descr="2c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1" y="1937917"/>
            <a:ext cx="4121052" cy="36000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Example: Comparing Distant Structures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18022"/>
            <a:ext cx="9144000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2cex – </a:t>
            </a:r>
            <a:r>
              <a:rPr lang="en-GB" sz="1600" dirty="0" err="1" smtClean="0">
                <a:latin typeface="Lucida Grande"/>
                <a:cs typeface="Lucida Grande"/>
              </a:rPr>
              <a:t>Sialic</a:t>
            </a:r>
            <a:r>
              <a:rPr lang="en-GB" sz="1600" dirty="0" smtClean="0">
                <a:latin typeface="Lucida Grande"/>
                <a:cs typeface="Lucida Grande"/>
              </a:rPr>
              <a:t> acid binding protein	      2hzk – sodium-alpha-</a:t>
            </a:r>
            <a:r>
              <a:rPr lang="en-GB" sz="1600" dirty="0" err="1" smtClean="0">
                <a:latin typeface="Lucida Grande"/>
                <a:cs typeface="Lucida Grande"/>
              </a:rPr>
              <a:t>keto</a:t>
            </a:r>
            <a:r>
              <a:rPr lang="en-GB" sz="1600" dirty="0" smtClean="0">
                <a:latin typeface="Lucida Grande"/>
                <a:cs typeface="Lucida Grande"/>
              </a:rPr>
              <a:t> binding protein</a:t>
            </a:r>
            <a:endParaRPr lang="en-GB" sz="1600" dirty="0">
              <a:latin typeface="Lucida Grande"/>
              <a:cs typeface="Lucida Grande"/>
            </a:endParaRPr>
          </a:p>
        </p:txBody>
      </p:sp>
      <p:pic>
        <p:nvPicPr>
          <p:cNvPr id="10" name="Picture 9" descr="legend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71" y="5105917"/>
            <a:ext cx="1894458" cy="43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8400" y="1954149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Coloured </a:t>
            </a:r>
            <a:r>
              <a:rPr lang="en-GB" dirty="0">
                <a:latin typeface="Lucida Grande"/>
                <a:cs typeface="Lucida Grande"/>
              </a:rPr>
              <a:t>by local backbone RMSD</a:t>
            </a:r>
          </a:p>
        </p:txBody>
      </p:sp>
      <p:sp>
        <p:nvSpPr>
          <p:cNvPr id="9" name="Rectangle 54"/>
          <p:cNvSpPr>
            <a:spLocks noChangeArrowheads="1"/>
          </p:cNvSpPr>
          <p:nvPr/>
        </p:nvSpPr>
        <p:spPr bwMode="auto">
          <a:xfrm>
            <a:off x="539749" y="1100209"/>
            <a:ext cx="8311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</a:t>
            </a:r>
            <a:r>
              <a:rPr lang="en-GB" dirty="0" smtClean="0">
                <a:latin typeface="Lucida Grande"/>
                <a:cs typeface="Lucida Grande"/>
              </a:rPr>
              <a:t>omparison of open forms of binding proteins - </a:t>
            </a:r>
            <a:r>
              <a:rPr lang="en-GB" b="1" dirty="0" smtClean="0">
                <a:latin typeface="Lucida Grande"/>
                <a:cs typeface="Lucida Grande"/>
              </a:rPr>
              <a:t>14% sequence identity</a:t>
            </a:r>
            <a:endParaRPr lang="en-GB" b="1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04612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302000"/>
            <a:ext cx="7867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Example: </a:t>
            </a:r>
            <a:r>
              <a:rPr lang="en-GB" dirty="0" smtClean="0">
                <a:latin typeface="Lucida Grande"/>
                <a:cs typeface="Lucida Grande"/>
              </a:rPr>
              <a:t>structural analysis of domain swaps (</a:t>
            </a:r>
            <a:r>
              <a:rPr lang="en-GB" dirty="0" err="1" smtClean="0">
                <a:latin typeface="Lucida Grande"/>
                <a:cs typeface="Lucida Grande"/>
              </a:rPr>
              <a:t>Barnase</a:t>
            </a:r>
            <a:r>
              <a:rPr lang="en-GB" dirty="0" smtClean="0">
                <a:latin typeface="Lucida Grande"/>
                <a:cs typeface="Lucida Grande"/>
              </a:rPr>
              <a:t> - 2za4, 1yvs)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945476" y="0"/>
            <a:ext cx="7253048" cy="1143000"/>
          </a:xfrm>
          <a:noFill/>
        </p:spPr>
        <p:txBody>
          <a:bodyPr>
            <a:normAutofit/>
          </a:bodyPr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0" y="2426095"/>
            <a:ext cx="4320000" cy="3145055"/>
          </a:xfrm>
          <a:prstGeom prst="rect">
            <a:avLst/>
          </a:prstGeom>
        </p:spPr>
      </p:pic>
      <p:pic>
        <p:nvPicPr>
          <p:cNvPr id="4" name="Picture 3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65" y="2426095"/>
            <a:ext cx="4320000" cy="31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2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02" y="2004668"/>
            <a:ext cx="5933886" cy="4320000"/>
          </a:xfrm>
          <a:prstGeom prst="rect">
            <a:avLst/>
          </a:prstGeom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302000"/>
            <a:ext cx="7867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Example: </a:t>
            </a:r>
            <a:r>
              <a:rPr lang="en-GB" dirty="0" smtClean="0">
                <a:latin typeface="Lucida Grande"/>
                <a:cs typeface="Lucida Grande"/>
              </a:rPr>
              <a:t>structural analysis of domain swaps (</a:t>
            </a:r>
            <a:r>
              <a:rPr lang="en-GB" dirty="0" err="1" smtClean="0">
                <a:latin typeface="Lucida Grande"/>
                <a:cs typeface="Lucida Grande"/>
              </a:rPr>
              <a:t>Barnase</a:t>
            </a:r>
            <a:r>
              <a:rPr lang="en-GB" dirty="0" smtClean="0">
                <a:latin typeface="Lucida Grande"/>
                <a:cs typeface="Lucida Grande"/>
              </a:rPr>
              <a:t> - 2za4, 1yvs)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945476" y="0"/>
            <a:ext cx="7253048" cy="1143000"/>
          </a:xfrm>
          <a:noFill/>
        </p:spPr>
        <p:txBody>
          <a:bodyPr>
            <a:normAutofit/>
          </a:bodyPr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1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02" y="2004668"/>
            <a:ext cx="5933886" cy="4320000"/>
          </a:xfrm>
          <a:prstGeom prst="rect">
            <a:avLst/>
          </a:prstGeom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302000"/>
            <a:ext cx="7867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Example: </a:t>
            </a:r>
            <a:r>
              <a:rPr lang="en-GB" dirty="0" smtClean="0">
                <a:latin typeface="Lucida Grande"/>
                <a:cs typeface="Lucida Grande"/>
              </a:rPr>
              <a:t>structural analysis of domain swaps (</a:t>
            </a:r>
            <a:r>
              <a:rPr lang="en-GB" dirty="0" err="1" smtClean="0">
                <a:latin typeface="Lucida Grande"/>
                <a:cs typeface="Lucida Grande"/>
              </a:rPr>
              <a:t>Barnase</a:t>
            </a:r>
            <a:r>
              <a:rPr lang="en-GB" dirty="0" smtClean="0">
                <a:latin typeface="Lucida Grande"/>
                <a:cs typeface="Lucida Grande"/>
              </a:rPr>
              <a:t> - 2za4, 1yvs)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945476" y="0"/>
            <a:ext cx="7253048" cy="1143000"/>
          </a:xfrm>
          <a:noFill/>
        </p:spPr>
        <p:txBody>
          <a:bodyPr>
            <a:normAutofit/>
          </a:bodyPr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02" y="2004668"/>
            <a:ext cx="5933887" cy="4320000"/>
          </a:xfrm>
          <a:prstGeom prst="rect">
            <a:avLst/>
          </a:prstGeom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302000"/>
            <a:ext cx="78676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Example: </a:t>
            </a:r>
            <a:r>
              <a:rPr lang="en-GB" dirty="0" smtClean="0">
                <a:latin typeface="Lucida Grande"/>
                <a:cs typeface="Lucida Grande"/>
              </a:rPr>
              <a:t>structural analysis of domain swaps (</a:t>
            </a:r>
            <a:r>
              <a:rPr lang="en-GB" dirty="0" err="1" smtClean="0">
                <a:latin typeface="Lucida Grande"/>
                <a:cs typeface="Lucida Grande"/>
              </a:rPr>
              <a:t>Barnase</a:t>
            </a:r>
            <a:r>
              <a:rPr lang="en-GB" dirty="0" smtClean="0">
                <a:latin typeface="Lucida Grande"/>
                <a:cs typeface="Lucida Grande"/>
              </a:rPr>
              <a:t> - 2za4, 1yvs)</a:t>
            </a:r>
          </a:p>
          <a:p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945476" y="0"/>
            <a:ext cx="7253048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5945" y="6324668"/>
            <a:ext cx="401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Coloured by local backbone RMSD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5629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02" y="2004668"/>
            <a:ext cx="5933887" cy="4320000"/>
          </a:xfrm>
          <a:prstGeom prst="rect">
            <a:avLst/>
          </a:prstGeom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302000"/>
            <a:ext cx="7867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Example: </a:t>
            </a:r>
            <a:r>
              <a:rPr lang="en-GB" dirty="0" smtClean="0">
                <a:latin typeface="Lucida Grande"/>
                <a:cs typeface="Lucida Grande"/>
              </a:rPr>
              <a:t>structural analysis of domain swaps (</a:t>
            </a:r>
            <a:r>
              <a:rPr lang="en-GB" dirty="0" err="1" smtClean="0">
                <a:latin typeface="Lucida Grande"/>
                <a:cs typeface="Lucida Grande"/>
              </a:rPr>
              <a:t>Barnase</a:t>
            </a:r>
            <a:r>
              <a:rPr lang="en-GB" dirty="0" smtClean="0">
                <a:latin typeface="Lucida Grande"/>
                <a:cs typeface="Lucida Grande"/>
              </a:rPr>
              <a:t> - 2za4, 1yvs)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945476" y="0"/>
            <a:ext cx="7253048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9703" y="6324668"/>
            <a:ext cx="484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Coloured by local side chain conservation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43554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539750" y="1100210"/>
            <a:ext cx="7968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Cluster aligned fragment-pairs by comparing their coordinate frames</a:t>
            </a:r>
            <a:endParaRPr lang="en-GB" dirty="0">
              <a:latin typeface="Lucida Grande"/>
              <a:cs typeface="Lucida Grande"/>
            </a:endParaRPr>
          </a:p>
        </p:txBody>
      </p:sp>
      <p:pic>
        <p:nvPicPr>
          <p:cNvPr id="11" name="Picture 10" descr="cmdscale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00" y="1727200"/>
            <a:ext cx="4320000" cy="4320000"/>
          </a:xfrm>
          <a:prstGeom prst="rect">
            <a:avLst/>
          </a:prstGeom>
        </p:spPr>
      </p:pic>
      <p:pic>
        <p:nvPicPr>
          <p:cNvPr id="6" name="Picture 5" descr="dm_all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2" y="1727200"/>
            <a:ext cx="4320000" cy="432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9186" y="5585535"/>
            <a:ext cx="3541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spc="50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ucida Grande"/>
                <a:cs typeface="Lucida Grande"/>
              </a:rPr>
              <a:t>yellow – similar</a:t>
            </a:r>
          </a:p>
          <a:p>
            <a:pPr algn="ctr"/>
            <a:r>
              <a:rPr lang="en-GB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ucida Grande"/>
                <a:cs typeface="Lucida Grande"/>
              </a:rPr>
              <a:t>red </a:t>
            </a:r>
            <a:r>
              <a:rPr lang="en-GB" b="1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ucida Grande"/>
                <a:cs typeface="Lucida Grande"/>
              </a:rPr>
              <a:t>- dissimilar</a:t>
            </a:r>
            <a:endParaRPr lang="en-GB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58385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Oval 2"/>
          <p:cNvSpPr>
            <a:spLocks noChangeArrowheads="1"/>
          </p:cNvSpPr>
          <p:nvPr/>
        </p:nvSpPr>
        <p:spPr bwMode="auto">
          <a:xfrm>
            <a:off x="8915400" y="3657600"/>
            <a:ext cx="228600" cy="228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934524" y="0"/>
            <a:ext cx="72749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latin typeface="Abadi MT Condensed Extra Bold" charset="0"/>
              </a:rPr>
              <a:t>Motif Identification and </a:t>
            </a:r>
            <a:r>
              <a:rPr lang="en-US" sz="4400" dirty="0" smtClean="0">
                <a:latin typeface="Abadi MT Condensed Extra Bold" charset="0"/>
              </a:rPr>
              <a:t>Scoring</a:t>
            </a: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228600" y="1447800"/>
            <a:ext cx="4114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Lucida Grande"/>
                <a:cs typeface="Lucida Grande"/>
              </a:rPr>
              <a:t>Identifying an ideal α-helix </a:t>
            </a:r>
          </a:p>
          <a:p>
            <a:pPr algn="ctr"/>
            <a:r>
              <a:rPr lang="en-US" sz="1600" dirty="0">
                <a:latin typeface="Lucida Grande"/>
                <a:cs typeface="Lucida Grande"/>
              </a:rPr>
              <a:t>and a representative β-strand</a:t>
            </a: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4495800" y="1447800"/>
            <a:ext cx="449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Lucida Grande"/>
                <a:cs typeface="Lucida Grande"/>
              </a:rPr>
              <a:t>S</a:t>
            </a:r>
            <a:r>
              <a:rPr lang="en-US" sz="1600" dirty="0" smtClean="0">
                <a:latin typeface="Lucida Grande"/>
                <a:cs typeface="Lucida Grande"/>
              </a:rPr>
              <a:t>imilarity </a:t>
            </a:r>
            <a:r>
              <a:rPr lang="en-US" sz="1600" dirty="0">
                <a:latin typeface="Lucida Grande"/>
                <a:cs typeface="Lucida Grande"/>
              </a:rPr>
              <a:t>to the ideal helix</a:t>
            </a:r>
            <a:endParaRPr lang="en-US" sz="2000" dirty="0">
              <a:latin typeface="Lucida Grande"/>
              <a:cs typeface="Lucida Grande"/>
            </a:endParaRPr>
          </a:p>
        </p:txBody>
      </p:sp>
      <p:pic>
        <p:nvPicPr>
          <p:cNvPr id="249862" name="Picture 6" descr="3dt1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598863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63" name="Picture 7" descr="3dt1_hel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2286000"/>
            <a:ext cx="3598862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64" name="Rectangle 8"/>
          <p:cNvSpPr>
            <a:spLocks noChangeArrowheads="1"/>
          </p:cNvSpPr>
          <p:nvPr/>
        </p:nvSpPr>
        <p:spPr bwMode="auto">
          <a:xfrm>
            <a:off x="3429000" y="4556125"/>
            <a:ext cx="2667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latin typeface="Lucida Grande"/>
                <a:cs typeface="Lucida Grande"/>
              </a:rPr>
              <a:t>3dt1 - MAP kinase</a:t>
            </a:r>
          </a:p>
        </p:txBody>
      </p:sp>
      <p:sp>
        <p:nvSpPr>
          <p:cNvPr id="249865" name="Rectangle 9"/>
          <p:cNvSpPr>
            <a:spLocks noChangeArrowheads="1"/>
          </p:cNvSpPr>
          <p:nvPr/>
        </p:nvSpPr>
        <p:spPr bwMode="auto">
          <a:xfrm>
            <a:off x="304800" y="5562600"/>
            <a:ext cx="8610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latin typeface="Lucida Grande"/>
                <a:cs typeface="Lucida Grande"/>
              </a:rPr>
              <a:t>T</a:t>
            </a:r>
            <a:r>
              <a:rPr lang="en-US" sz="1600" dirty="0" smtClean="0">
                <a:latin typeface="Lucida Grande"/>
                <a:cs typeface="Lucida Grande"/>
              </a:rPr>
              <a:t>his </a:t>
            </a:r>
            <a:r>
              <a:rPr lang="en-US" sz="1600" dirty="0">
                <a:latin typeface="Lucida Grande"/>
                <a:cs typeface="Lucida Grande"/>
              </a:rPr>
              <a:t>is not </a:t>
            </a:r>
            <a:r>
              <a:rPr lang="en-US" sz="1600" dirty="0" smtClean="0">
                <a:latin typeface="Lucida Grande"/>
                <a:cs typeface="Lucida Grande"/>
              </a:rPr>
              <a:t>equivalent to traditional secondary </a:t>
            </a:r>
            <a:r>
              <a:rPr lang="en-US" sz="1600" dirty="0">
                <a:latin typeface="Lucida Grande"/>
                <a:cs typeface="Lucida Grande"/>
              </a:rPr>
              <a:t>structure identification.</a:t>
            </a:r>
          </a:p>
          <a:p>
            <a:endParaRPr lang="en-US" sz="1600" dirty="0">
              <a:latin typeface="Lucida Grande"/>
              <a:cs typeface="Lucida Grande"/>
            </a:endParaRPr>
          </a:p>
          <a:p>
            <a:r>
              <a:rPr lang="en-US" sz="1600" dirty="0">
                <a:latin typeface="Lucida Grande"/>
                <a:cs typeface="Lucida Grande"/>
              </a:rPr>
              <a:t>May be used to generate external restraints for use in refinement.</a:t>
            </a:r>
          </a:p>
        </p:txBody>
      </p:sp>
    </p:spTree>
    <p:extLst>
      <p:ext uri="{BB962C8B-B14F-4D97-AF65-F5344CB8AC3E}">
        <p14:creationId xmlns:p14="http://schemas.microsoft.com/office/powerpoint/2010/main" val="196764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Multi-Chain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49" y="1100209"/>
            <a:ext cx="8311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</a:t>
            </a:r>
            <a:r>
              <a:rPr lang="en-GB" dirty="0" smtClean="0">
                <a:latin typeface="Lucida Grande"/>
                <a:cs typeface="Lucida Grande"/>
              </a:rPr>
              <a:t>omparison of 19 models of trypsin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Same sequence, different space group, 0.8-2.0Å</a:t>
            </a:r>
          </a:p>
        </p:txBody>
      </p:sp>
      <p:pic>
        <p:nvPicPr>
          <p:cNvPr id="10" name="Picture 9" descr="1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2" y="2303638"/>
            <a:ext cx="4327105" cy="37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0043" y="5918022"/>
            <a:ext cx="7172009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Max atomic deviation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09908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Multi-Chain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1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2" y="2303638"/>
            <a:ext cx="4327105" cy="3780000"/>
          </a:xfrm>
          <a:prstGeom prst="rect">
            <a:avLst/>
          </a:prstGeom>
        </p:spPr>
      </p:pic>
      <p:pic>
        <p:nvPicPr>
          <p:cNvPr id="6" name="Picture 5" descr="15_m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6" y="2440614"/>
            <a:ext cx="3960000" cy="3393011"/>
          </a:xfrm>
          <a:prstGeom prst="rect">
            <a:avLst/>
          </a:prstGeom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49" y="1100209"/>
            <a:ext cx="8311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</a:t>
            </a:r>
            <a:r>
              <a:rPr lang="en-GB" dirty="0" smtClean="0">
                <a:latin typeface="Lucida Grande"/>
                <a:cs typeface="Lucida Grande"/>
              </a:rPr>
              <a:t>omparison of 19 models of trypsin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Same sequence, different space group, 0.8-2.0Å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0043" y="5918022"/>
            <a:ext cx="7172009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Max atomic deviation					Max local backbone RMSD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38529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6704945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	</a:t>
            </a:r>
            <a:r>
              <a:rPr lang="en-GB" sz="1600" b="1" dirty="0">
                <a:latin typeface="Lucida Grande"/>
                <a:cs typeface="Lucida Grande"/>
              </a:rPr>
              <a:t>2auh (2005) – </a:t>
            </a:r>
            <a:r>
              <a:rPr lang="en-GB" sz="1600" b="1" dirty="0" smtClean="0">
                <a:latin typeface="Lucida Grande"/>
                <a:cs typeface="Lucida Grande"/>
              </a:rPr>
              <a:t>3.2Å</a:t>
            </a: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22.3/25.4 %</a:t>
            </a:r>
          </a:p>
          <a:p>
            <a:pPr>
              <a:lnSpc>
                <a:spcPct val="150000"/>
              </a:lnSpc>
            </a:pP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19.7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smtClean="0">
                <a:latin typeface="Lucida Grande"/>
                <a:cs typeface="Lucida Grande"/>
              </a:rPr>
              <a:t>27.3 %</a:t>
            </a:r>
            <a:endParaRPr lang="en-GB" sz="1600" b="1" dirty="0">
              <a:latin typeface="Lucida Grande"/>
              <a:cs typeface="Lucida Grande"/>
            </a:endParaRP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555" y="5717486"/>
            <a:ext cx="15852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Jelly-body:			</a:t>
            </a:r>
          </a:p>
        </p:txBody>
      </p:sp>
      <p:pic>
        <p:nvPicPr>
          <p:cNvPr id="10" name="Picture 9" descr="2z8c_vs_2au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97" y="1737375"/>
            <a:ext cx="3800042" cy="2880000"/>
          </a:xfrm>
          <a:prstGeom prst="rect">
            <a:avLst/>
          </a:prstGeom>
        </p:spPr>
      </p:pic>
      <p:sp>
        <p:nvSpPr>
          <p:cNvPr id="11" name="Rectangle 54"/>
          <p:cNvSpPr>
            <a:spLocks noChangeArrowheads="1"/>
          </p:cNvSpPr>
          <p:nvPr/>
        </p:nvSpPr>
        <p:spPr bwMode="auto">
          <a:xfrm>
            <a:off x="5697636" y="2680778"/>
            <a:ext cx="344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Molecular replacement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(</a:t>
            </a:r>
            <a:r>
              <a:rPr lang="en-GB" dirty="0" err="1" smtClean="0">
                <a:latin typeface="Lucida Grande"/>
                <a:cs typeface="Lucida Grande"/>
              </a:rPr>
              <a:t>Molrep</a:t>
            </a:r>
            <a:r>
              <a:rPr lang="en-GB" dirty="0" smtClean="0">
                <a:latin typeface="Lucida Grande"/>
                <a:cs typeface="Lucida Grande"/>
              </a:rPr>
              <a:t>, 10s)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49613" y="1924804"/>
            <a:ext cx="30902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latin typeface="Lucida Grande"/>
                <a:cs typeface="Lucida Grande"/>
              </a:rPr>
              <a:t>Positional shift up to 4.5 </a:t>
            </a:r>
            <a:r>
              <a:rPr lang="en-GB" sz="1600" dirty="0" err="1" smtClean="0">
                <a:latin typeface="Lucida Grande"/>
                <a:cs typeface="Lucida Grande"/>
              </a:rPr>
              <a:t>Å</a:t>
            </a:r>
            <a:endParaRPr lang="en-GB" sz="1600" dirty="0">
              <a:latin typeface="Lucida Grande"/>
              <a:cs typeface="Lucida Grande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51924" y="2263358"/>
            <a:ext cx="687950" cy="4174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37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Multidisciplinary Usage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1e8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33" y="2054599"/>
            <a:ext cx="5466316" cy="3600000"/>
          </a:xfrm>
          <a:prstGeom prst="rect">
            <a:avLst/>
          </a:prstGeom>
        </p:spPr>
      </p:pic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39749" y="1469541"/>
            <a:ext cx="8311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NMR solution ensemble of hen egg white lysozyme (50 models)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5996" y="5918022"/>
            <a:ext cx="7172009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Max local backbone RMSD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54449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945476" y="0"/>
            <a:ext cx="7253048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Multidisciplinary Usage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302000"/>
            <a:ext cx="5376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Ensemble from a 55ns MD simulation of </a:t>
            </a:r>
            <a:r>
              <a:rPr lang="en-GB" dirty="0" err="1" smtClean="0">
                <a:latin typeface="Lucida Grande"/>
                <a:cs typeface="Lucida Grande"/>
              </a:rPr>
              <a:t>WaaG</a:t>
            </a:r>
            <a:endParaRPr lang="en-GB" dirty="0" smtClean="0">
              <a:latin typeface="Lucida Grande"/>
              <a:cs typeface="Lucida Grande"/>
            </a:endParaRPr>
          </a:p>
        </p:txBody>
      </p:sp>
      <p:pic>
        <p:nvPicPr>
          <p:cNvPr id="5" name="Picture 1" descr="waag_glob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565400"/>
            <a:ext cx="43926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22662" y="6364715"/>
            <a:ext cx="2670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Lucida Grande"/>
                <a:cs typeface="Lucida Grande"/>
              </a:rPr>
              <a:t>Images thanks to Jens </a:t>
            </a:r>
            <a:r>
              <a:rPr lang="en-GB" sz="1200" dirty="0" err="1" smtClean="0">
                <a:latin typeface="Lucida Grande"/>
                <a:cs typeface="Lucida Grande"/>
              </a:rPr>
              <a:t>Landstr</a:t>
            </a:r>
            <a:r>
              <a:rPr lang="en-GB" sz="1200" dirty="0" err="1">
                <a:latin typeface="Lucida Grande"/>
                <a:cs typeface="Lucida Grande"/>
              </a:rPr>
              <a:t>ö</a:t>
            </a:r>
            <a:r>
              <a:rPr lang="en-GB" sz="1200" dirty="0" err="1" smtClean="0">
                <a:latin typeface="Lucida Grande"/>
                <a:cs typeface="Lucida Grande"/>
              </a:rPr>
              <a:t>m</a:t>
            </a:r>
            <a:endParaRPr lang="en-GB" sz="12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95704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945476" y="0"/>
            <a:ext cx="7253048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Multidisciplinary Usage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302000"/>
            <a:ext cx="5376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Ensemble from a 55ns MD simulation of </a:t>
            </a:r>
            <a:r>
              <a:rPr lang="en-GB" dirty="0" err="1" smtClean="0">
                <a:latin typeface="Lucida Grande"/>
                <a:cs typeface="Lucida Grande"/>
              </a:rPr>
              <a:t>WaaG</a:t>
            </a:r>
            <a:endParaRPr lang="en-GB" dirty="0" smtClean="0">
              <a:latin typeface="Lucida Grande"/>
              <a:cs typeface="Lucida Grande"/>
            </a:endParaRPr>
          </a:p>
        </p:txBody>
      </p:sp>
      <p:pic>
        <p:nvPicPr>
          <p:cNvPr id="6" name="Picture 2" descr="waag_cluster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43926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waag_cluster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565400"/>
            <a:ext cx="42132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22662" y="6364715"/>
            <a:ext cx="2670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Lucida Grande"/>
                <a:cs typeface="Lucida Grande"/>
              </a:rPr>
              <a:t>Images thanks to Jens </a:t>
            </a:r>
            <a:r>
              <a:rPr lang="en-GB" sz="1200" dirty="0" err="1" smtClean="0">
                <a:latin typeface="Lucida Grande"/>
                <a:cs typeface="Lucida Grande"/>
              </a:rPr>
              <a:t>Landstr</a:t>
            </a:r>
            <a:r>
              <a:rPr lang="en-GB" sz="1200" dirty="0" err="1">
                <a:latin typeface="Lucida Grande"/>
                <a:cs typeface="Lucida Grande"/>
              </a:rPr>
              <a:t>ö</a:t>
            </a:r>
            <a:r>
              <a:rPr lang="en-GB" sz="1200" dirty="0" err="1" smtClean="0">
                <a:latin typeface="Lucida Grande"/>
                <a:cs typeface="Lucida Grande"/>
              </a:rPr>
              <a:t>m</a:t>
            </a:r>
            <a:endParaRPr lang="en-GB" sz="12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35180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Anisotropic Regularised Map Sharpening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324" y="1265570"/>
            <a:ext cx="7357030" cy="4873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Map sharpening attempts to remove overall B-value.</a:t>
            </a: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Can be considered as an inverse de-blurring problem:</a:t>
            </a: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Assume blurring is homogeneous: </a:t>
            </a: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Use regularisation:</a:t>
            </a:r>
          </a:p>
          <a:p>
            <a:pPr>
              <a:lnSpc>
                <a:spcPct val="150000"/>
              </a:lnSpc>
            </a:pPr>
            <a:endParaRPr lang="en-GB" sz="16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Solution: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524794"/>
              </p:ext>
            </p:extLst>
          </p:nvPr>
        </p:nvGraphicFramePr>
        <p:xfrm>
          <a:off x="2762929" y="2769280"/>
          <a:ext cx="2844487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9" name="Equation" r:id="rId3" imgW="1473200" imgH="279400" progId="Equation.3">
                  <p:embed/>
                </p:oleObj>
              </mc:Choice>
              <mc:Fallback>
                <p:oleObj name="Equation" r:id="rId3" imgW="1473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929" y="2769280"/>
                        <a:ext cx="2844487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841082"/>
              </p:ext>
            </p:extLst>
          </p:nvPr>
        </p:nvGraphicFramePr>
        <p:xfrm>
          <a:off x="3222548" y="4620673"/>
          <a:ext cx="4862276" cy="46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0" name="Equation" r:id="rId5" imgW="2908300" imgH="279400" progId="Equation.3">
                  <p:embed/>
                </p:oleObj>
              </mc:Choice>
              <mc:Fallback>
                <p:oleObj name="Equation" r:id="rId5" imgW="290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548" y="4620673"/>
                        <a:ext cx="4862276" cy="467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65272"/>
              </p:ext>
            </p:extLst>
          </p:nvPr>
        </p:nvGraphicFramePr>
        <p:xfrm>
          <a:off x="2513013" y="5614143"/>
          <a:ext cx="2154237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1" name="Equation" r:id="rId7" imgW="1422400" imgH="419100" progId="Equation.3">
                  <p:embed/>
                </p:oleObj>
              </mc:Choice>
              <mc:Fallback>
                <p:oleObj name="Equation" r:id="rId7" imgW="1422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13" y="5614143"/>
                        <a:ext cx="2154237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070291"/>
              </p:ext>
            </p:extLst>
          </p:nvPr>
        </p:nvGraphicFramePr>
        <p:xfrm>
          <a:off x="5507038" y="5613400"/>
          <a:ext cx="223043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2" name="Equation" r:id="rId9" imgW="1473200" imgH="469900" progId="Equation.3">
                  <p:embed/>
                </p:oleObj>
              </mc:Choice>
              <mc:Fallback>
                <p:oleObj name="Equation" r:id="rId9" imgW="1473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5613400"/>
                        <a:ext cx="223043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098972"/>
              </p:ext>
            </p:extLst>
          </p:nvPr>
        </p:nvGraphicFramePr>
        <p:xfrm>
          <a:off x="4549542" y="3934808"/>
          <a:ext cx="2072553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3" name="Equation" r:id="rId11" imgW="1168400" imgH="203200" progId="Equation.3">
                  <p:embed/>
                </p:oleObj>
              </mc:Choice>
              <mc:Fallback>
                <p:oleObj name="Equation" r:id="rId11" imgW="1168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9542" y="3934808"/>
                        <a:ext cx="2072553" cy="36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46803" y="2639590"/>
            <a:ext cx="2306562" cy="9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i="1" dirty="0">
                <a:latin typeface="Times New Roman"/>
                <a:cs typeface="Times New Roman"/>
              </a:rPr>
              <a:t>k</a:t>
            </a:r>
            <a:r>
              <a:rPr lang="en-GB" sz="2000" dirty="0">
                <a:latin typeface="Times New Roman"/>
                <a:cs typeface="Times New Roman"/>
              </a:rPr>
              <a:t>(</a:t>
            </a:r>
            <a:r>
              <a:rPr lang="en-GB" sz="2000" i="1" dirty="0" err="1">
                <a:latin typeface="Times New Roman"/>
                <a:cs typeface="Times New Roman"/>
              </a:rPr>
              <a:t>x,y</a:t>
            </a:r>
            <a:r>
              <a:rPr lang="en-GB" sz="2000" dirty="0">
                <a:latin typeface="Times New Roman"/>
                <a:cs typeface="Times New Roman"/>
              </a:rPr>
              <a:t>)</a:t>
            </a:r>
            <a:r>
              <a:rPr lang="en-GB" sz="2000" i="1" dirty="0">
                <a:latin typeface="Times New Roman"/>
                <a:cs typeface="Times New Roman"/>
              </a:rPr>
              <a:t> </a:t>
            </a:r>
            <a:r>
              <a:rPr lang="en-GB" sz="1600" dirty="0">
                <a:latin typeface="Lucida Grande"/>
                <a:cs typeface="Lucida Grande"/>
              </a:rPr>
              <a:t>is </a:t>
            </a:r>
            <a:r>
              <a:rPr lang="en-GB" sz="1600" dirty="0" smtClean="0">
                <a:latin typeface="Lucida Grande"/>
                <a:cs typeface="Lucida Grande"/>
              </a:rPr>
              <a:t>unknown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Problem </a:t>
            </a:r>
            <a:r>
              <a:rPr lang="en-GB" sz="1600" dirty="0">
                <a:latin typeface="Lucida Grande"/>
                <a:cs typeface="Lucida Grande"/>
              </a:rPr>
              <a:t>is ill-</a:t>
            </a:r>
            <a:r>
              <a:rPr lang="en-GB" sz="1600" dirty="0" smtClean="0">
                <a:latin typeface="Lucida Grande"/>
                <a:cs typeface="Lucida Grande"/>
              </a:rPr>
              <a:t>posed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1511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  <a:p>
            <a:pPr>
              <a:lnSpc>
                <a:spcPct val="150000"/>
              </a:lnSpc>
            </a:pP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19.7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smtClean="0">
                <a:latin typeface="Lucida Grande"/>
                <a:cs typeface="Lucida Grande"/>
              </a:rPr>
              <a:t>27.3 %</a:t>
            </a:r>
            <a:endParaRPr lang="en-GB" sz="1600" b="1" dirty="0">
              <a:latin typeface="Lucida Grande"/>
              <a:cs typeface="Lucida Grande"/>
            </a:endParaRP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555" y="5717486"/>
            <a:ext cx="15852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Jelly-body:			</a:t>
            </a:r>
          </a:p>
        </p:txBody>
      </p:sp>
      <p:pic>
        <p:nvPicPr>
          <p:cNvPr id="5" name="Picture 4" descr="2z8c_vs_2z8c_molrep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32" y="2048494"/>
            <a:ext cx="3420038" cy="2592000"/>
          </a:xfrm>
          <a:prstGeom prst="rect">
            <a:avLst/>
          </a:prstGeom>
        </p:spPr>
      </p:pic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5697636" y="2680778"/>
            <a:ext cx="344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Molecular replacement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(</a:t>
            </a:r>
            <a:r>
              <a:rPr lang="en-GB" dirty="0" err="1" smtClean="0">
                <a:latin typeface="Lucida Grande"/>
                <a:cs typeface="Lucida Grande"/>
              </a:rPr>
              <a:t>Molrep</a:t>
            </a:r>
            <a:r>
              <a:rPr lang="en-GB" dirty="0" smtClean="0">
                <a:latin typeface="Lucida Grande"/>
                <a:cs typeface="Lucida Grande"/>
              </a:rPr>
              <a:t>, 10s)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90273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  <a:p>
            <a:pPr>
              <a:lnSpc>
                <a:spcPct val="150000"/>
              </a:lnSpc>
            </a:pP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19.7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smtClean="0">
                <a:latin typeface="Lucida Grande"/>
                <a:cs typeface="Lucida Grande"/>
              </a:rPr>
              <a:t>27.3 %</a:t>
            </a:r>
            <a:endParaRPr lang="en-GB" sz="1600" b="1" dirty="0">
              <a:latin typeface="Lucida Grande"/>
              <a:cs typeface="Lucida Grande"/>
            </a:endParaRP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pic>
        <p:nvPicPr>
          <p:cNvPr id="5" name="Picture 4" descr="2z8c_vs_2z8c_molrep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32" y="2048494"/>
            <a:ext cx="3420038" cy="2592000"/>
          </a:xfrm>
          <a:prstGeom prst="rect">
            <a:avLst/>
          </a:prstGeom>
        </p:spPr>
      </p:pic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5697636" y="2680778"/>
            <a:ext cx="344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Molecular replacement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(</a:t>
            </a:r>
            <a:r>
              <a:rPr lang="en-GB" dirty="0" err="1" smtClean="0">
                <a:latin typeface="Lucida Grande"/>
                <a:cs typeface="Lucida Grande"/>
              </a:rPr>
              <a:t>Molrep</a:t>
            </a:r>
            <a:r>
              <a:rPr lang="en-GB" dirty="0" smtClean="0">
                <a:latin typeface="Lucida Grande"/>
                <a:cs typeface="Lucida Grande"/>
              </a:rPr>
              <a:t>, 10s)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54" y="5717486"/>
            <a:ext cx="8623495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Jelly-body:</a:t>
            </a: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Molprobity</a:t>
            </a:r>
            <a:r>
              <a:rPr lang="en-GB" sz="1600" b="1" dirty="0" smtClean="0">
                <a:latin typeface="Lucida Grande"/>
                <a:cs typeface="Lucida Grande"/>
              </a:rPr>
              <a:t> </a:t>
            </a:r>
            <a:r>
              <a:rPr lang="en-GB" sz="1600" b="1" dirty="0" err="1" smtClean="0">
                <a:latin typeface="Lucida Grande"/>
                <a:cs typeface="Lucida Grande"/>
              </a:rPr>
              <a:t>clashscore</a:t>
            </a:r>
            <a:r>
              <a:rPr lang="en-GB" sz="1600" b="1" dirty="0" smtClean="0">
                <a:latin typeface="Lucida Grande"/>
                <a:cs typeface="Lucida Grande"/>
              </a:rPr>
              <a:t>  : 28.3					</a:t>
            </a:r>
            <a:r>
              <a:rPr lang="en-GB" sz="1600" b="1" dirty="0" err="1" smtClean="0">
                <a:latin typeface="Lucida Grande"/>
                <a:cs typeface="Lucida Grande"/>
              </a:rPr>
              <a:t>Molprobity</a:t>
            </a:r>
            <a:r>
              <a:rPr lang="en-GB" sz="1600" b="1" dirty="0" smtClean="0">
                <a:latin typeface="Lucida Grande"/>
                <a:cs typeface="Lucida Grande"/>
              </a:rPr>
              <a:t> </a:t>
            </a:r>
            <a:r>
              <a:rPr lang="en-GB" sz="1600" b="1" dirty="0" err="1">
                <a:latin typeface="Lucida Grande"/>
                <a:cs typeface="Lucida Grande"/>
              </a:rPr>
              <a:t>clashscore</a:t>
            </a:r>
            <a:r>
              <a:rPr lang="en-GB" sz="1600" b="1" dirty="0">
                <a:latin typeface="Lucida Grande"/>
                <a:cs typeface="Lucida Grande"/>
              </a:rPr>
              <a:t>  </a:t>
            </a:r>
            <a:r>
              <a:rPr lang="en-GB" sz="1600" b="1" dirty="0" smtClean="0">
                <a:latin typeface="Lucida Grande"/>
                <a:cs typeface="Lucida Grande"/>
              </a:rPr>
              <a:t>: 16.9</a:t>
            </a: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b="1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55454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  <a:p>
            <a:pPr>
              <a:lnSpc>
                <a:spcPct val="150000"/>
              </a:lnSpc>
            </a:pP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19.7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smtClean="0">
                <a:latin typeface="Lucida Grande"/>
                <a:cs typeface="Lucida Grande"/>
              </a:rPr>
              <a:t>27.3 %</a:t>
            </a:r>
            <a:endParaRPr lang="en-GB" sz="1600" b="1" dirty="0">
              <a:latin typeface="Lucida Grande"/>
              <a:cs typeface="Lucida Grande"/>
            </a:endParaRP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pic>
        <p:nvPicPr>
          <p:cNvPr id="5" name="Picture 4" descr="2z8c_vs_2z8c_molrep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32" y="2048494"/>
            <a:ext cx="3420038" cy="2592000"/>
          </a:xfrm>
          <a:prstGeom prst="rect">
            <a:avLst/>
          </a:prstGeom>
        </p:spPr>
      </p:pic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5697636" y="2680778"/>
            <a:ext cx="344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Molecular replacement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(</a:t>
            </a:r>
            <a:r>
              <a:rPr lang="en-GB" dirty="0" err="1" smtClean="0">
                <a:latin typeface="Lucida Grande"/>
                <a:cs typeface="Lucida Grande"/>
              </a:rPr>
              <a:t>Molrep</a:t>
            </a:r>
            <a:r>
              <a:rPr lang="en-GB" dirty="0" smtClean="0">
                <a:latin typeface="Lucida Grande"/>
                <a:cs typeface="Lucida Grande"/>
              </a:rPr>
              <a:t>, 10s)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54" y="5717486"/>
            <a:ext cx="8623495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Jelly-body:</a:t>
            </a: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Molprobity</a:t>
            </a:r>
            <a:r>
              <a:rPr lang="en-GB" sz="1600" b="1" dirty="0" smtClean="0">
                <a:latin typeface="Lucida Grande"/>
                <a:cs typeface="Lucida Grande"/>
              </a:rPr>
              <a:t> </a:t>
            </a:r>
            <a:r>
              <a:rPr lang="en-GB" sz="1600" b="1" dirty="0" err="1" smtClean="0">
                <a:latin typeface="Lucida Grande"/>
                <a:cs typeface="Lucida Grande"/>
              </a:rPr>
              <a:t>clashscore</a:t>
            </a:r>
            <a:r>
              <a:rPr lang="en-GB" sz="1600" b="1" dirty="0" smtClean="0">
                <a:latin typeface="Lucida Grande"/>
                <a:cs typeface="Lucida Grande"/>
              </a:rPr>
              <a:t>  : 28.3					</a:t>
            </a:r>
            <a:r>
              <a:rPr lang="en-GB" sz="1600" b="1" dirty="0" err="1" smtClean="0">
                <a:latin typeface="Lucida Grande"/>
                <a:cs typeface="Lucida Grande"/>
              </a:rPr>
              <a:t>Molprobity</a:t>
            </a:r>
            <a:r>
              <a:rPr lang="en-GB" sz="1600" b="1" dirty="0" smtClean="0">
                <a:latin typeface="Lucida Grande"/>
                <a:cs typeface="Lucida Grande"/>
              </a:rPr>
              <a:t> </a:t>
            </a:r>
            <a:r>
              <a:rPr lang="en-GB" sz="1600" b="1" dirty="0" err="1">
                <a:latin typeface="Lucida Grande"/>
                <a:cs typeface="Lucida Grande"/>
              </a:rPr>
              <a:t>clashscore</a:t>
            </a:r>
            <a:r>
              <a:rPr lang="en-GB" sz="1600" b="1" dirty="0">
                <a:latin typeface="Lucida Grande"/>
                <a:cs typeface="Lucida Grande"/>
              </a:rPr>
              <a:t>  </a:t>
            </a:r>
            <a:r>
              <a:rPr lang="en-GB" sz="1600" b="1" dirty="0" smtClean="0">
                <a:latin typeface="Lucida Grande"/>
                <a:cs typeface="Lucida Grande"/>
              </a:rPr>
              <a:t>: 16.9</a:t>
            </a: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b="1" dirty="0" smtClean="0">
              <a:latin typeface="Lucida Grande"/>
              <a:cs typeface="Lucida Grande"/>
            </a:endParaRPr>
          </a:p>
        </p:txBody>
      </p:sp>
      <p:sp>
        <p:nvSpPr>
          <p:cNvPr id="3" name="Oval 2"/>
          <p:cNvSpPr/>
          <p:nvPr/>
        </p:nvSpPr>
        <p:spPr>
          <a:xfrm>
            <a:off x="3951301" y="1887301"/>
            <a:ext cx="626211" cy="11200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1103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z8c_molrep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45" y="1742856"/>
            <a:ext cx="3259280" cy="2880000"/>
          </a:xfrm>
          <a:prstGeom prst="rect">
            <a:avLst/>
          </a:prstGeom>
        </p:spPr>
      </p:pic>
      <p:pic>
        <p:nvPicPr>
          <p:cNvPr id="6" name="Picture 5" descr="2z8c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23" y="1742856"/>
            <a:ext cx="3259280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2z8c – 3.25Å		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  <a:p>
            <a:pPr>
              <a:lnSpc>
                <a:spcPct val="150000"/>
              </a:lnSpc>
            </a:pP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19.7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smtClean="0">
                <a:latin typeface="Lucida Grande"/>
                <a:cs typeface="Lucida Grande"/>
              </a:rPr>
              <a:t>27.3 %</a:t>
            </a:r>
            <a:endParaRPr lang="en-GB" sz="1600" b="1" dirty="0">
              <a:latin typeface="Lucida Grande"/>
              <a:cs typeface="Lucida Grande"/>
            </a:endParaRPr>
          </a:p>
        </p:txBody>
      </p:sp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0" y="128487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Tyrosine Kinase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54" y="5717486"/>
            <a:ext cx="8623495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Jelly-body:</a:t>
            </a: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Molprobity</a:t>
            </a:r>
            <a:r>
              <a:rPr lang="en-GB" sz="1600" b="1" dirty="0" smtClean="0">
                <a:latin typeface="Lucida Grande"/>
                <a:cs typeface="Lucida Grande"/>
              </a:rPr>
              <a:t> </a:t>
            </a:r>
            <a:r>
              <a:rPr lang="en-GB" sz="1600" b="1" dirty="0" err="1" smtClean="0">
                <a:latin typeface="Lucida Grande"/>
                <a:cs typeface="Lucida Grande"/>
              </a:rPr>
              <a:t>clashscore</a:t>
            </a:r>
            <a:r>
              <a:rPr lang="en-GB" sz="1600" b="1" dirty="0" smtClean="0">
                <a:latin typeface="Lucida Grande"/>
                <a:cs typeface="Lucida Grande"/>
              </a:rPr>
              <a:t>  : 28.3					</a:t>
            </a:r>
            <a:r>
              <a:rPr lang="en-GB" sz="1600" b="1" dirty="0" err="1" smtClean="0">
                <a:latin typeface="Lucida Grande"/>
                <a:cs typeface="Lucida Grande"/>
              </a:rPr>
              <a:t>Molprobity</a:t>
            </a:r>
            <a:r>
              <a:rPr lang="en-GB" sz="1600" b="1" dirty="0" smtClean="0">
                <a:latin typeface="Lucida Grande"/>
                <a:cs typeface="Lucida Grande"/>
              </a:rPr>
              <a:t> </a:t>
            </a:r>
            <a:r>
              <a:rPr lang="en-GB" sz="1600" b="1" dirty="0" err="1">
                <a:latin typeface="Lucida Grande"/>
                <a:cs typeface="Lucida Grande"/>
              </a:rPr>
              <a:t>clashscore</a:t>
            </a:r>
            <a:r>
              <a:rPr lang="en-GB" sz="1600" b="1" dirty="0">
                <a:latin typeface="Lucida Grande"/>
                <a:cs typeface="Lucida Grande"/>
              </a:rPr>
              <a:t>  </a:t>
            </a:r>
            <a:r>
              <a:rPr lang="en-GB" sz="1600" b="1" dirty="0" smtClean="0">
                <a:latin typeface="Lucida Grande"/>
                <a:cs typeface="Lucida Grande"/>
              </a:rPr>
              <a:t>: 16.9</a:t>
            </a: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sz="1600" b="1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05285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Jelly </a:t>
            </a:r>
            <a:r>
              <a:rPr lang="en-GB" dirty="0">
                <a:latin typeface="Abadi MT Condensed Extra Bold"/>
                <a:cs typeface="Abadi MT Condensed Extra Bold"/>
              </a:rPr>
              <a:t>B</a:t>
            </a:r>
            <a:r>
              <a:rPr lang="en-GB" dirty="0" smtClean="0">
                <a:latin typeface="Abadi MT Condensed Extra Bold"/>
                <a:cs typeface="Abadi MT Condensed Extra Bold"/>
              </a:rPr>
              <a:t>ody Restraints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159" y="1650799"/>
            <a:ext cx="7197140" cy="45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Conclusions:</a:t>
            </a:r>
          </a:p>
          <a:p>
            <a:pPr>
              <a:lnSpc>
                <a:spcPct val="150000"/>
              </a:lnSpc>
            </a:pPr>
            <a:endParaRPr lang="en-GB" sz="1600" b="1" dirty="0">
              <a:latin typeface="Lucida Grande"/>
              <a:cs typeface="Lucida Grande"/>
            </a:endParaRP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GB" sz="1600" b="1" dirty="0" smtClean="0">
                <a:latin typeface="Lucida Grande"/>
                <a:cs typeface="Lucida Grande"/>
              </a:rPr>
              <a:t>Jelly-body restraints are great at stabilising refinement, </a:t>
            </a:r>
            <a:br>
              <a:rPr lang="en-GB" sz="1600" b="1" dirty="0" smtClean="0">
                <a:latin typeface="Lucida Grande"/>
                <a:cs typeface="Lucida Grande"/>
              </a:rPr>
            </a:br>
            <a:r>
              <a:rPr lang="en-GB" sz="1600" b="1" dirty="0" smtClean="0">
                <a:latin typeface="Lucida Grande"/>
                <a:cs typeface="Lucida Grande"/>
              </a:rPr>
              <a:t>and can have quite a wide radius of convergence…</a:t>
            </a:r>
            <a:br>
              <a:rPr lang="en-GB" sz="1600" b="1" dirty="0" smtClean="0">
                <a:latin typeface="Lucida Grande"/>
                <a:cs typeface="Lucida Grande"/>
              </a:rPr>
            </a:br>
            <a:r>
              <a:rPr lang="en-GB" sz="1600" b="1" dirty="0" smtClean="0">
                <a:latin typeface="Lucida Grande"/>
                <a:cs typeface="Lucida Grande"/>
              </a:rPr>
              <a:t>but can’t alone improve a model dramatically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endParaRPr lang="en-GB" sz="1600" b="1" dirty="0">
              <a:latin typeface="Lucida Grande"/>
              <a:cs typeface="Lucida Grande"/>
            </a:endParaRP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GB" sz="1600" b="1" dirty="0" smtClean="0">
                <a:latin typeface="Lucida Grande"/>
                <a:cs typeface="Lucida Grande"/>
              </a:rPr>
              <a:t>We can’t rely on the reliability of models deposited in the PDB</a:t>
            </a:r>
            <a:br>
              <a:rPr lang="en-GB" sz="1600" b="1" dirty="0" smtClean="0">
                <a:latin typeface="Lucida Grande"/>
                <a:cs typeface="Lucida Grande"/>
              </a:rPr>
            </a:br>
            <a:r>
              <a:rPr lang="en-GB" sz="1600" b="1" dirty="0" smtClean="0">
                <a:latin typeface="Lucida Grande"/>
                <a:cs typeface="Lucida Grande"/>
              </a:rPr>
              <a:t>(applies for more moderate-resolution models also)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endParaRPr lang="en-GB" sz="1600" b="1" dirty="0">
              <a:latin typeface="Lucida Grande"/>
              <a:cs typeface="Lucida Grande"/>
            </a:endParaRP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GB" sz="1600" b="1" dirty="0" smtClean="0">
                <a:latin typeface="Lucida Grande"/>
                <a:cs typeface="Lucida Grande"/>
              </a:rPr>
              <a:t>Structural information in the PDB can be useful in the determination of new structures</a:t>
            </a:r>
          </a:p>
          <a:p>
            <a:pPr>
              <a:lnSpc>
                <a:spcPct val="150000"/>
              </a:lnSpc>
            </a:pPr>
            <a:endParaRPr lang="en-GB" sz="1600" b="1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19141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Low Resolution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457200" y="1619472"/>
            <a:ext cx="8229600" cy="499489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dirty="0">
                <a:latin typeface="Lucida Grande"/>
                <a:cs typeface="Lucida Grande"/>
              </a:rPr>
              <a:t>~</a:t>
            </a:r>
            <a:r>
              <a:rPr lang="en-GB" sz="2000" dirty="0" smtClean="0">
                <a:latin typeface="Lucida Grande"/>
                <a:cs typeface="Lucida Grande"/>
              </a:rPr>
              <a:t>3Å or lower   </a:t>
            </a:r>
            <a:r>
              <a:rPr lang="en-GB" sz="1600" dirty="0" smtClean="0">
                <a:latin typeface="Lucida Grande"/>
                <a:cs typeface="Lucida Grande"/>
              </a:rPr>
              <a:t>(tools are sometimes useful at slightly higher resolutions)</a:t>
            </a:r>
          </a:p>
          <a:p>
            <a:pPr>
              <a:spcBef>
                <a:spcPts val="1200"/>
              </a:spcBef>
            </a:pPr>
            <a:r>
              <a:rPr lang="en-GB" sz="2000" dirty="0" smtClean="0">
                <a:latin typeface="Lucida Grande"/>
                <a:cs typeface="Lucida Grande"/>
              </a:rPr>
              <a:t>Reflection intensities often noisy</a:t>
            </a:r>
            <a:endParaRPr lang="en-GB" sz="2000" dirty="0">
              <a:latin typeface="Lucida Grande"/>
              <a:cs typeface="Lucida Grande"/>
            </a:endParaRPr>
          </a:p>
          <a:p>
            <a:pPr>
              <a:spcBef>
                <a:spcPts val="1200"/>
              </a:spcBef>
            </a:pPr>
            <a:r>
              <a:rPr lang="en-GB" sz="2000" dirty="0" smtClean="0">
                <a:latin typeface="Lucida Grande"/>
                <a:cs typeface="Lucida Grande"/>
              </a:rPr>
              <a:t>Limited data</a:t>
            </a:r>
            <a:r>
              <a:rPr lang="en-GB" sz="2000" dirty="0">
                <a:latin typeface="Lucida Grande"/>
                <a:cs typeface="Lucida Grande"/>
              </a:rPr>
              <a:t> </a:t>
            </a:r>
            <a:r>
              <a:rPr lang="en-GB" sz="2000" dirty="0" smtClean="0">
                <a:latin typeface="Lucida Grande"/>
                <a:cs typeface="Lucida Grande"/>
              </a:rPr>
              <a:t>- poor </a:t>
            </a:r>
            <a:r>
              <a:rPr lang="en-GB" sz="2000" dirty="0" err="1" smtClean="0">
                <a:latin typeface="Lucida Grande"/>
                <a:cs typeface="Lucida Grande"/>
              </a:rPr>
              <a:t>observation:parameter</a:t>
            </a:r>
            <a:r>
              <a:rPr lang="en-GB" sz="2000" dirty="0" smtClean="0">
                <a:latin typeface="Lucida Grande"/>
                <a:cs typeface="Lucida Grande"/>
              </a:rPr>
              <a:t> ratio</a:t>
            </a:r>
          </a:p>
          <a:p>
            <a:pPr marL="0" indent="0">
              <a:spcBef>
                <a:spcPts val="1200"/>
              </a:spcBef>
              <a:buNone/>
            </a:pPr>
            <a:endParaRPr lang="en-GB" sz="200" dirty="0" smtClean="0">
              <a:latin typeface="Lucida Grande"/>
              <a:cs typeface="Lucida Grande"/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200" dirty="0" smtClean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GB" sz="2000" b="1" i="1" dirty="0" smtClean="0">
                <a:latin typeface="Lucida Grande"/>
                <a:cs typeface="Lucida Grande"/>
              </a:rPr>
              <a:t>At low resolution, refinement often becomes unstable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GB" sz="2000" b="1" i="1" dirty="0" smtClean="0">
                <a:latin typeface="Lucida Grande"/>
                <a:cs typeface="Lucida Grande"/>
              </a:rPr>
              <a:t>Overfitting – R-factors diverge</a:t>
            </a: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 smtClean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 smtClean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11467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087" y="1801470"/>
            <a:ext cx="8834636" cy="486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>
                <a:latin typeface="Lucida Grande"/>
                <a:cs typeface="Lucida Grande"/>
              </a:rPr>
              <a:t>External restraint generation:</a:t>
            </a:r>
          </a:p>
          <a:p>
            <a:pPr>
              <a:lnSpc>
                <a:spcPct val="120000"/>
              </a:lnSpc>
            </a:pPr>
            <a:endParaRPr lang="en-GB" sz="2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2000" dirty="0" smtClean="0">
                <a:latin typeface="Lucida Grande"/>
                <a:cs typeface="Lucida Grande"/>
              </a:rPr>
              <a:t>Injection </a:t>
            </a:r>
            <a:r>
              <a:rPr lang="en-GB" sz="2000" dirty="0">
                <a:latin typeface="Lucida Grande"/>
                <a:cs typeface="Lucida Grande"/>
              </a:rPr>
              <a:t>of prior knowledge to aid new structure </a:t>
            </a:r>
            <a:r>
              <a:rPr lang="en-GB" sz="2000" dirty="0" smtClean="0">
                <a:latin typeface="Lucida Grande"/>
                <a:cs typeface="Lucida Grande"/>
              </a:rPr>
              <a:t>determination:</a:t>
            </a:r>
            <a:endParaRPr lang="en-GB" sz="2000" dirty="0">
              <a:latin typeface="Lucida Grande"/>
              <a:cs typeface="Lucida Grande"/>
            </a:endParaRPr>
          </a:p>
          <a:p>
            <a:pPr marL="800100" lvl="1" indent="-342900">
              <a:spcBef>
                <a:spcPts val="1800"/>
              </a:spcBef>
              <a:buFont typeface="Arial"/>
              <a:buChar char="•"/>
            </a:pPr>
            <a:r>
              <a:rPr lang="en-US" sz="2400" dirty="0" smtClean="0">
                <a:cs typeface="Lucida Grande"/>
              </a:rPr>
              <a:t>External </a:t>
            </a:r>
            <a:r>
              <a:rPr lang="en-US" sz="2400" dirty="0">
                <a:cs typeface="Lucida Grande"/>
              </a:rPr>
              <a:t>Restraints from homologous </a:t>
            </a:r>
            <a:r>
              <a:rPr lang="en-US" sz="2400" dirty="0" smtClean="0">
                <a:cs typeface="Lucida Grande"/>
              </a:rPr>
              <a:t>structures</a:t>
            </a:r>
          </a:p>
          <a:p>
            <a:pPr marL="800100" lvl="1" indent="-342900">
              <a:spcBef>
                <a:spcPts val="1800"/>
              </a:spcBef>
              <a:buFont typeface="Arial"/>
              <a:buChar char="•"/>
            </a:pPr>
            <a:r>
              <a:rPr lang="en-GB" sz="2400" dirty="0" smtClean="0"/>
              <a:t>Hydrogen </a:t>
            </a:r>
            <a:r>
              <a:rPr lang="en-GB" sz="2400" dirty="0"/>
              <a:t>bond </a:t>
            </a:r>
            <a:r>
              <a:rPr lang="en-GB" sz="2400" dirty="0" smtClean="0"/>
              <a:t>restraints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>
                <a:latin typeface="Lucida Grande"/>
                <a:cs typeface="Lucida Grande"/>
              </a:rPr>
              <a:t>Restraints utilised by: REFMAC5, Coot</a:t>
            </a: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>
                <a:latin typeface="Lucida Grande"/>
                <a:cs typeface="Lucida Grande"/>
              </a:rPr>
              <a:t>Executed from: </a:t>
            </a:r>
            <a:r>
              <a:rPr lang="en-GB" dirty="0" smtClean="0">
                <a:latin typeface="Lucida Grande"/>
                <a:cs typeface="Lucida Grande"/>
              </a:rPr>
              <a:t>CCP4i, CCP4i2, </a:t>
            </a:r>
            <a:r>
              <a:rPr lang="en-GB" dirty="0">
                <a:latin typeface="Lucida Grande"/>
                <a:cs typeface="Lucida Grande"/>
              </a:rPr>
              <a:t>CCP4mg, Coot, command </a:t>
            </a:r>
            <a:r>
              <a:rPr lang="en-GB" dirty="0" smtClean="0">
                <a:latin typeface="Lucida Grande"/>
                <a:cs typeface="Lucida Grande"/>
              </a:rPr>
              <a:t>line</a:t>
            </a:r>
            <a:endParaRPr lang="en-US" sz="20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US" sz="2000" b="1" i="1" dirty="0" smtClean="0">
                <a:latin typeface="Lucida Grande"/>
                <a:cs typeface="Lucida Grande"/>
              </a:rPr>
              <a:t>Independent of global conformation</a:t>
            </a:r>
            <a:endParaRPr lang="en-US" sz="2000" b="1" i="1" dirty="0">
              <a:latin typeface="Lucida Grande"/>
              <a:cs typeface="Lucida Grande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371600" y="0"/>
            <a:ext cx="6400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ProSMART in MX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1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955675" y="2387600"/>
            <a:ext cx="7121525" cy="3275013"/>
            <a:chOff x="602" y="1777"/>
            <a:chExt cx="4486" cy="2063"/>
          </a:xfrm>
        </p:grpSpPr>
        <p:sp>
          <p:nvSpPr>
            <p:cNvPr id="60420" name="Oval 3"/>
            <p:cNvSpPr>
              <a:spLocks noChangeArrowheads="1"/>
            </p:cNvSpPr>
            <p:nvPr/>
          </p:nvSpPr>
          <p:spPr bwMode="auto">
            <a:xfrm>
              <a:off x="3504" y="2148"/>
              <a:ext cx="1584" cy="14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1" name="Oval 4"/>
            <p:cNvSpPr>
              <a:spLocks noChangeAspect="1" noChangeArrowheads="1"/>
            </p:cNvSpPr>
            <p:nvPr/>
          </p:nvSpPr>
          <p:spPr bwMode="auto">
            <a:xfrm rot="600000">
              <a:off x="822" y="2283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2" name="Oval 5"/>
            <p:cNvSpPr>
              <a:spLocks noChangeAspect="1" noChangeArrowheads="1"/>
            </p:cNvSpPr>
            <p:nvPr/>
          </p:nvSpPr>
          <p:spPr bwMode="auto">
            <a:xfrm rot="600000">
              <a:off x="1054" y="1934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3" name="Oval 6"/>
            <p:cNvSpPr>
              <a:spLocks noChangeAspect="1" noChangeArrowheads="1"/>
            </p:cNvSpPr>
            <p:nvPr/>
          </p:nvSpPr>
          <p:spPr bwMode="auto">
            <a:xfrm rot="600000">
              <a:off x="1273" y="2216"/>
              <a:ext cx="73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4" name="Oval 7"/>
            <p:cNvSpPr>
              <a:spLocks noChangeAspect="1" noChangeArrowheads="1"/>
            </p:cNvSpPr>
            <p:nvPr/>
          </p:nvSpPr>
          <p:spPr bwMode="auto">
            <a:xfrm rot="600000">
              <a:off x="1545" y="1777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5" name="Oval 8"/>
            <p:cNvSpPr>
              <a:spLocks noChangeAspect="1" noChangeArrowheads="1"/>
            </p:cNvSpPr>
            <p:nvPr/>
          </p:nvSpPr>
          <p:spPr bwMode="auto">
            <a:xfrm rot="600000">
              <a:off x="1750" y="2276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6" name="Oval 9"/>
            <p:cNvSpPr>
              <a:spLocks noChangeAspect="1" noChangeArrowheads="1"/>
            </p:cNvSpPr>
            <p:nvPr/>
          </p:nvSpPr>
          <p:spPr bwMode="auto">
            <a:xfrm rot="600000">
              <a:off x="2096" y="1971"/>
              <a:ext cx="73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0427" name="AutoShape 10"/>
            <p:cNvCxnSpPr>
              <a:cxnSpLocks noChangeAspect="1" noChangeShapeType="1"/>
              <a:stCxn id="60421" idx="7"/>
              <a:endCxn id="60422" idx="3"/>
            </p:cNvCxnSpPr>
            <p:nvPr/>
          </p:nvCxnSpPr>
          <p:spPr bwMode="auto">
            <a:xfrm flipV="1">
              <a:off x="887" y="1990"/>
              <a:ext cx="173" cy="3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28" name="AutoShape 11"/>
            <p:cNvCxnSpPr>
              <a:cxnSpLocks noChangeAspect="1" noChangeShapeType="1"/>
              <a:stCxn id="60423" idx="7"/>
              <a:endCxn id="60424" idx="3"/>
            </p:cNvCxnSpPr>
            <p:nvPr/>
          </p:nvCxnSpPr>
          <p:spPr bwMode="auto">
            <a:xfrm flipV="1">
              <a:off x="1339" y="1833"/>
              <a:ext cx="212" cy="39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29" name="AutoShape 12"/>
            <p:cNvCxnSpPr>
              <a:cxnSpLocks noChangeAspect="1" noChangeShapeType="1"/>
              <a:stCxn id="60422" idx="5"/>
              <a:endCxn id="60423" idx="1"/>
            </p:cNvCxnSpPr>
            <p:nvPr/>
          </p:nvCxnSpPr>
          <p:spPr bwMode="auto">
            <a:xfrm>
              <a:off x="1110" y="1999"/>
              <a:ext cx="178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0" name="AutoShape 13"/>
            <p:cNvCxnSpPr>
              <a:cxnSpLocks noChangeAspect="1" noChangeShapeType="1"/>
              <a:stCxn id="60424" idx="5"/>
              <a:endCxn id="60425" idx="1"/>
            </p:cNvCxnSpPr>
            <p:nvPr/>
          </p:nvCxnSpPr>
          <p:spPr bwMode="auto">
            <a:xfrm>
              <a:off x="1601" y="1842"/>
              <a:ext cx="164" cy="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1" name="AutoShape 14"/>
            <p:cNvCxnSpPr>
              <a:cxnSpLocks noChangeAspect="1" noChangeShapeType="1"/>
              <a:stCxn id="60425" idx="7"/>
              <a:endCxn id="60426" idx="3"/>
            </p:cNvCxnSpPr>
            <p:nvPr/>
          </p:nvCxnSpPr>
          <p:spPr bwMode="auto">
            <a:xfrm flipV="1">
              <a:off x="1815" y="2027"/>
              <a:ext cx="287" cy="2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2" name="AutoShape 15"/>
            <p:cNvCxnSpPr>
              <a:cxnSpLocks noChangeAspect="1" noChangeShapeType="1"/>
              <a:stCxn id="60426" idx="5"/>
            </p:cNvCxnSpPr>
            <p:nvPr/>
          </p:nvCxnSpPr>
          <p:spPr bwMode="auto">
            <a:xfrm flipH="1">
              <a:off x="2146" y="2036"/>
              <a:ext cx="7" cy="4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433" name="Oval 16"/>
            <p:cNvSpPr>
              <a:spLocks noChangeAspect="1" noChangeArrowheads="1"/>
            </p:cNvSpPr>
            <p:nvPr/>
          </p:nvSpPr>
          <p:spPr bwMode="auto">
            <a:xfrm rot="9600000">
              <a:off x="2121" y="2451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34" name="Oval 17"/>
            <p:cNvSpPr>
              <a:spLocks noChangeAspect="1" noChangeArrowheads="1"/>
            </p:cNvSpPr>
            <p:nvPr/>
          </p:nvSpPr>
          <p:spPr bwMode="auto">
            <a:xfrm rot="9600000">
              <a:off x="2095" y="2869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35" name="Oval 18"/>
            <p:cNvSpPr>
              <a:spLocks noChangeAspect="1" noChangeArrowheads="1"/>
            </p:cNvSpPr>
            <p:nvPr/>
          </p:nvSpPr>
          <p:spPr bwMode="auto">
            <a:xfrm rot="9600000">
              <a:off x="1763" y="2734"/>
              <a:ext cx="73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36" name="Oval 19"/>
            <p:cNvSpPr>
              <a:spLocks noChangeAspect="1" noChangeArrowheads="1"/>
            </p:cNvSpPr>
            <p:nvPr/>
          </p:nvSpPr>
          <p:spPr bwMode="auto">
            <a:xfrm rot="9600000">
              <a:off x="1748" y="3251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37" name="Oval 20"/>
            <p:cNvSpPr>
              <a:spLocks noChangeAspect="1" noChangeArrowheads="1"/>
            </p:cNvSpPr>
            <p:nvPr/>
          </p:nvSpPr>
          <p:spPr bwMode="auto">
            <a:xfrm rot="9600000">
              <a:off x="1322" y="2921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38" name="Oval 21"/>
            <p:cNvSpPr>
              <a:spLocks noChangeAspect="1" noChangeArrowheads="1"/>
            </p:cNvSpPr>
            <p:nvPr/>
          </p:nvSpPr>
          <p:spPr bwMode="auto">
            <a:xfrm rot="9600000">
              <a:off x="1172" y="3358"/>
              <a:ext cx="73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39" name="Oval 22"/>
            <p:cNvSpPr>
              <a:spLocks noChangeAspect="1" noChangeArrowheads="1"/>
            </p:cNvSpPr>
            <p:nvPr/>
          </p:nvSpPr>
          <p:spPr bwMode="auto">
            <a:xfrm rot="9600000">
              <a:off x="897" y="2947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40" name="Oval 23"/>
            <p:cNvSpPr>
              <a:spLocks noChangeAspect="1" noChangeArrowheads="1"/>
            </p:cNvSpPr>
            <p:nvPr/>
          </p:nvSpPr>
          <p:spPr bwMode="auto">
            <a:xfrm rot="9600000">
              <a:off x="602" y="3259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0441" name="AutoShape 24"/>
            <p:cNvCxnSpPr>
              <a:cxnSpLocks noChangeAspect="1" noChangeShapeType="1"/>
              <a:stCxn id="60433" idx="7"/>
              <a:endCxn id="60434" idx="3"/>
            </p:cNvCxnSpPr>
            <p:nvPr/>
          </p:nvCxnSpPr>
          <p:spPr bwMode="auto">
            <a:xfrm>
              <a:off x="2141" y="2519"/>
              <a:ext cx="5" cy="3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2" name="AutoShape 25"/>
            <p:cNvCxnSpPr>
              <a:cxnSpLocks noChangeAspect="1" noChangeShapeType="1"/>
              <a:stCxn id="60435" idx="7"/>
              <a:endCxn id="60436" idx="3"/>
            </p:cNvCxnSpPr>
            <p:nvPr/>
          </p:nvCxnSpPr>
          <p:spPr bwMode="auto">
            <a:xfrm>
              <a:off x="1784" y="2802"/>
              <a:ext cx="15" cy="4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3" name="AutoShape 26"/>
            <p:cNvCxnSpPr>
              <a:cxnSpLocks noChangeAspect="1" noChangeShapeType="1"/>
              <a:stCxn id="60434" idx="5"/>
              <a:endCxn id="60435" idx="1"/>
            </p:cNvCxnSpPr>
            <p:nvPr/>
          </p:nvCxnSpPr>
          <p:spPr bwMode="auto">
            <a:xfrm flipH="1" flipV="1">
              <a:off x="1833" y="2784"/>
              <a:ext cx="265" cy="1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4" name="AutoShape 27"/>
            <p:cNvCxnSpPr>
              <a:cxnSpLocks noChangeAspect="1" noChangeShapeType="1"/>
              <a:stCxn id="60436" idx="5"/>
              <a:endCxn id="60437" idx="1"/>
            </p:cNvCxnSpPr>
            <p:nvPr/>
          </p:nvCxnSpPr>
          <p:spPr bwMode="auto">
            <a:xfrm flipH="1" flipV="1">
              <a:off x="1390" y="2972"/>
              <a:ext cx="361" cy="2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5" name="AutoShape 28"/>
            <p:cNvCxnSpPr>
              <a:cxnSpLocks noChangeAspect="1" noChangeShapeType="1"/>
              <a:stCxn id="60437" idx="7"/>
              <a:endCxn id="60438" idx="3"/>
            </p:cNvCxnSpPr>
            <p:nvPr/>
          </p:nvCxnSpPr>
          <p:spPr bwMode="auto">
            <a:xfrm flipH="1">
              <a:off x="1225" y="2989"/>
              <a:ext cx="117" cy="3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6" name="AutoShape 29"/>
            <p:cNvCxnSpPr>
              <a:cxnSpLocks noChangeAspect="1" noChangeShapeType="1"/>
              <a:stCxn id="60438" idx="5"/>
              <a:endCxn id="60439" idx="1"/>
            </p:cNvCxnSpPr>
            <p:nvPr/>
          </p:nvCxnSpPr>
          <p:spPr bwMode="auto">
            <a:xfrm flipH="1" flipV="1">
              <a:off x="965" y="2998"/>
              <a:ext cx="211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7" name="AutoShape 30"/>
            <p:cNvCxnSpPr>
              <a:cxnSpLocks noChangeAspect="1" noChangeShapeType="1"/>
              <a:stCxn id="60440" idx="3"/>
              <a:endCxn id="60439" idx="7"/>
            </p:cNvCxnSpPr>
            <p:nvPr/>
          </p:nvCxnSpPr>
          <p:spPr bwMode="auto">
            <a:xfrm flipV="1">
              <a:off x="653" y="3015"/>
              <a:ext cx="264" cy="24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448" name="Oval 31"/>
            <p:cNvSpPr>
              <a:spLocks noChangeAspect="1" noChangeArrowheads="1"/>
            </p:cNvSpPr>
            <p:nvPr/>
          </p:nvSpPr>
          <p:spPr bwMode="auto">
            <a:xfrm rot="600000">
              <a:off x="3168" y="231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49" name="Oval 32"/>
            <p:cNvSpPr>
              <a:spLocks noChangeAspect="1" noChangeArrowheads="1"/>
            </p:cNvSpPr>
            <p:nvPr/>
          </p:nvSpPr>
          <p:spPr bwMode="auto">
            <a:xfrm rot="600000">
              <a:off x="3400" y="1969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50" name="Oval 33"/>
            <p:cNvSpPr>
              <a:spLocks noChangeAspect="1" noChangeArrowheads="1"/>
            </p:cNvSpPr>
            <p:nvPr/>
          </p:nvSpPr>
          <p:spPr bwMode="auto">
            <a:xfrm rot="600000">
              <a:off x="3619" y="2251"/>
              <a:ext cx="73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51" name="Oval 34"/>
            <p:cNvSpPr>
              <a:spLocks noChangeAspect="1" noChangeArrowheads="1"/>
            </p:cNvSpPr>
            <p:nvPr/>
          </p:nvSpPr>
          <p:spPr bwMode="auto">
            <a:xfrm rot="600000">
              <a:off x="3891" y="1812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52" name="Oval 35"/>
            <p:cNvSpPr>
              <a:spLocks noChangeAspect="1" noChangeArrowheads="1"/>
            </p:cNvSpPr>
            <p:nvPr/>
          </p:nvSpPr>
          <p:spPr bwMode="auto">
            <a:xfrm rot="600000">
              <a:off x="4096" y="2311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53" name="Oval 36"/>
            <p:cNvSpPr>
              <a:spLocks noChangeAspect="1" noChangeArrowheads="1"/>
            </p:cNvSpPr>
            <p:nvPr/>
          </p:nvSpPr>
          <p:spPr bwMode="auto">
            <a:xfrm rot="600000">
              <a:off x="4442" y="2006"/>
              <a:ext cx="73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0454" name="AutoShape 37"/>
            <p:cNvCxnSpPr>
              <a:cxnSpLocks noChangeAspect="1" noChangeShapeType="1"/>
              <a:stCxn id="60448" idx="7"/>
              <a:endCxn id="60449" idx="3"/>
            </p:cNvCxnSpPr>
            <p:nvPr/>
          </p:nvCxnSpPr>
          <p:spPr bwMode="auto">
            <a:xfrm flipV="1">
              <a:off x="3233" y="2025"/>
              <a:ext cx="173" cy="3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55" name="AutoShape 38"/>
            <p:cNvCxnSpPr>
              <a:cxnSpLocks noChangeAspect="1" noChangeShapeType="1"/>
              <a:stCxn id="60450" idx="7"/>
              <a:endCxn id="60451" idx="3"/>
            </p:cNvCxnSpPr>
            <p:nvPr/>
          </p:nvCxnSpPr>
          <p:spPr bwMode="auto">
            <a:xfrm flipV="1">
              <a:off x="3685" y="1868"/>
              <a:ext cx="212" cy="39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56" name="AutoShape 39"/>
            <p:cNvCxnSpPr>
              <a:cxnSpLocks noChangeAspect="1" noChangeShapeType="1"/>
              <a:stCxn id="60449" idx="5"/>
              <a:endCxn id="60450" idx="1"/>
            </p:cNvCxnSpPr>
            <p:nvPr/>
          </p:nvCxnSpPr>
          <p:spPr bwMode="auto">
            <a:xfrm>
              <a:off x="3456" y="2034"/>
              <a:ext cx="178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57" name="AutoShape 40"/>
            <p:cNvCxnSpPr>
              <a:cxnSpLocks noChangeAspect="1" noChangeShapeType="1"/>
              <a:stCxn id="60451" idx="5"/>
              <a:endCxn id="60452" idx="1"/>
            </p:cNvCxnSpPr>
            <p:nvPr/>
          </p:nvCxnSpPr>
          <p:spPr bwMode="auto">
            <a:xfrm>
              <a:off x="3947" y="1877"/>
              <a:ext cx="164" cy="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58" name="AutoShape 41"/>
            <p:cNvCxnSpPr>
              <a:cxnSpLocks noChangeAspect="1" noChangeShapeType="1"/>
              <a:stCxn id="60452" idx="7"/>
              <a:endCxn id="60453" idx="3"/>
            </p:cNvCxnSpPr>
            <p:nvPr/>
          </p:nvCxnSpPr>
          <p:spPr bwMode="auto">
            <a:xfrm flipV="1">
              <a:off x="4161" y="2062"/>
              <a:ext cx="287" cy="2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59" name="AutoShape 42"/>
            <p:cNvCxnSpPr>
              <a:cxnSpLocks noChangeAspect="1" noChangeShapeType="1"/>
              <a:stCxn id="60453" idx="5"/>
            </p:cNvCxnSpPr>
            <p:nvPr/>
          </p:nvCxnSpPr>
          <p:spPr bwMode="auto">
            <a:xfrm flipH="1">
              <a:off x="4492" y="2071"/>
              <a:ext cx="7" cy="4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460" name="Oval 43"/>
            <p:cNvSpPr>
              <a:spLocks noChangeAspect="1" noChangeArrowheads="1"/>
            </p:cNvSpPr>
            <p:nvPr/>
          </p:nvSpPr>
          <p:spPr bwMode="auto">
            <a:xfrm rot="8400000">
              <a:off x="4472" y="2489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61" name="Oval 44"/>
            <p:cNvSpPr>
              <a:spLocks noChangeAspect="1" noChangeArrowheads="1"/>
            </p:cNvSpPr>
            <p:nvPr/>
          </p:nvSpPr>
          <p:spPr bwMode="auto">
            <a:xfrm rot="8400000">
              <a:off x="4590" y="2891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62" name="Oval 45"/>
            <p:cNvSpPr>
              <a:spLocks noChangeAspect="1" noChangeArrowheads="1"/>
            </p:cNvSpPr>
            <p:nvPr/>
          </p:nvSpPr>
          <p:spPr bwMode="auto">
            <a:xfrm rot="8400000">
              <a:off x="4231" y="2877"/>
              <a:ext cx="73" cy="72"/>
            </a:xfrm>
            <a:prstGeom prst="ellipse">
              <a:avLst/>
            </a:prstGeom>
            <a:solidFill>
              <a:srgbClr val="F9250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63" name="Oval 46"/>
            <p:cNvSpPr>
              <a:spLocks noChangeAspect="1" noChangeArrowheads="1"/>
            </p:cNvSpPr>
            <p:nvPr/>
          </p:nvSpPr>
          <p:spPr bwMode="auto">
            <a:xfrm rot="8400000">
              <a:off x="4395" y="3368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64" name="Oval 47"/>
            <p:cNvSpPr>
              <a:spLocks noChangeAspect="1" noChangeArrowheads="1"/>
            </p:cNvSpPr>
            <p:nvPr/>
          </p:nvSpPr>
          <p:spPr bwMode="auto">
            <a:xfrm rot="8400000">
              <a:off x="3881" y="3204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65" name="Oval 48"/>
            <p:cNvSpPr>
              <a:spLocks noChangeAspect="1" noChangeArrowheads="1"/>
            </p:cNvSpPr>
            <p:nvPr/>
          </p:nvSpPr>
          <p:spPr bwMode="auto">
            <a:xfrm rot="8400000">
              <a:off x="3890" y="3665"/>
              <a:ext cx="73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66" name="Oval 49"/>
            <p:cNvSpPr>
              <a:spLocks noChangeAspect="1" noChangeArrowheads="1"/>
            </p:cNvSpPr>
            <p:nvPr/>
          </p:nvSpPr>
          <p:spPr bwMode="auto">
            <a:xfrm rot="8400000">
              <a:off x="3491" y="3374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67" name="Oval 50"/>
            <p:cNvSpPr>
              <a:spLocks noChangeAspect="1" noChangeArrowheads="1"/>
            </p:cNvSpPr>
            <p:nvPr/>
          </p:nvSpPr>
          <p:spPr bwMode="auto">
            <a:xfrm rot="8400000">
              <a:off x="3321" y="376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0468" name="AutoShape 51"/>
            <p:cNvCxnSpPr>
              <a:cxnSpLocks noChangeAspect="1" noChangeShapeType="1"/>
              <a:stCxn id="60460" idx="7"/>
              <a:endCxn id="60461" idx="3"/>
            </p:cNvCxnSpPr>
            <p:nvPr/>
          </p:nvCxnSpPr>
          <p:spPr bwMode="auto">
            <a:xfrm>
              <a:off x="4504" y="2560"/>
              <a:ext cx="125" cy="33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69" name="AutoShape 52"/>
            <p:cNvCxnSpPr>
              <a:cxnSpLocks noChangeAspect="1" noChangeShapeType="1"/>
              <a:stCxn id="60462" idx="7"/>
              <a:endCxn id="60463" idx="3"/>
            </p:cNvCxnSpPr>
            <p:nvPr/>
          </p:nvCxnSpPr>
          <p:spPr bwMode="auto">
            <a:xfrm>
              <a:off x="4264" y="2948"/>
              <a:ext cx="170" cy="4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70" name="AutoShape 53"/>
            <p:cNvCxnSpPr>
              <a:cxnSpLocks noChangeAspect="1" noChangeShapeType="1"/>
              <a:stCxn id="60461" idx="5"/>
              <a:endCxn id="60462" idx="1"/>
            </p:cNvCxnSpPr>
            <p:nvPr/>
          </p:nvCxnSpPr>
          <p:spPr bwMode="auto">
            <a:xfrm flipH="1" flipV="1">
              <a:off x="4304" y="2915"/>
              <a:ext cx="286" cy="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71" name="AutoShape 54"/>
            <p:cNvCxnSpPr>
              <a:cxnSpLocks noChangeAspect="1" noChangeShapeType="1"/>
              <a:stCxn id="60463" idx="5"/>
              <a:endCxn id="60464" idx="1"/>
            </p:cNvCxnSpPr>
            <p:nvPr/>
          </p:nvCxnSpPr>
          <p:spPr bwMode="auto">
            <a:xfrm flipH="1" flipV="1">
              <a:off x="3952" y="3243"/>
              <a:ext cx="443" cy="1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72" name="AutoShape 55"/>
            <p:cNvCxnSpPr>
              <a:cxnSpLocks noChangeAspect="1" noChangeShapeType="1"/>
              <a:stCxn id="60464" idx="7"/>
              <a:endCxn id="60465" idx="3"/>
            </p:cNvCxnSpPr>
            <p:nvPr/>
          </p:nvCxnSpPr>
          <p:spPr bwMode="auto">
            <a:xfrm>
              <a:off x="3913" y="3275"/>
              <a:ext cx="17" cy="3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73" name="AutoShape 56"/>
            <p:cNvCxnSpPr>
              <a:cxnSpLocks noChangeAspect="1" noChangeShapeType="1"/>
              <a:stCxn id="60465" idx="5"/>
              <a:endCxn id="60466" idx="1"/>
            </p:cNvCxnSpPr>
            <p:nvPr/>
          </p:nvCxnSpPr>
          <p:spPr bwMode="auto">
            <a:xfrm flipH="1" flipV="1">
              <a:off x="3562" y="3413"/>
              <a:ext cx="329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74" name="AutoShape 57"/>
            <p:cNvCxnSpPr>
              <a:cxnSpLocks noChangeAspect="1" noChangeShapeType="1"/>
              <a:stCxn id="60467" idx="3"/>
              <a:endCxn id="60466" idx="7"/>
            </p:cNvCxnSpPr>
            <p:nvPr/>
          </p:nvCxnSpPr>
          <p:spPr bwMode="auto">
            <a:xfrm flipV="1">
              <a:off x="3360" y="3445"/>
              <a:ext cx="163" cy="3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475" name="Oval 58"/>
            <p:cNvSpPr>
              <a:spLocks noChangeArrowheads="1"/>
            </p:cNvSpPr>
            <p:nvPr/>
          </p:nvSpPr>
          <p:spPr bwMode="auto">
            <a:xfrm>
              <a:off x="1008" y="2052"/>
              <a:ext cx="1584" cy="14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0418" name="Rectangle 6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96516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 Generation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Text Box 62"/>
          <p:cNvSpPr txBox="1">
            <a:spLocks noChangeArrowheads="1"/>
          </p:cNvSpPr>
          <p:nvPr/>
        </p:nvSpPr>
        <p:spPr bwMode="auto">
          <a:xfrm>
            <a:off x="1332576" y="1700213"/>
            <a:ext cx="73099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Lucida Grande"/>
                <a:cs typeface="Lucida Grande"/>
              </a:rPr>
              <a:t>structure to be refined	 	</a:t>
            </a:r>
            <a:r>
              <a:rPr lang="en-US" sz="1600" dirty="0" smtClean="0">
                <a:latin typeface="Lucida Grande"/>
                <a:cs typeface="Lucida Grande"/>
              </a:rPr>
              <a:t>		known </a:t>
            </a:r>
            <a:r>
              <a:rPr lang="en-US" sz="1600" dirty="0">
                <a:latin typeface="Lucida Grande"/>
                <a:cs typeface="Lucida Grande"/>
              </a:rPr>
              <a:t>similar structure (prior)</a:t>
            </a:r>
          </a:p>
        </p:txBody>
      </p:sp>
      <p:sp>
        <p:nvSpPr>
          <p:cNvPr id="61" name="Text Box 62"/>
          <p:cNvSpPr txBox="1">
            <a:spLocks noChangeArrowheads="1"/>
          </p:cNvSpPr>
          <p:nvPr/>
        </p:nvSpPr>
        <p:spPr bwMode="auto">
          <a:xfrm>
            <a:off x="457200" y="6129013"/>
            <a:ext cx="7309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latin typeface="Lucida Grande"/>
                <a:cs typeface="Lucida Grande"/>
              </a:rPr>
              <a:t>(abstract representation of an atomic model;  circles = atoms)</a:t>
            </a:r>
            <a:endParaRPr lang="en-US" sz="14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4664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5"/>
          <p:cNvGrpSpPr>
            <a:grpSpLocks/>
          </p:cNvGrpSpPr>
          <p:nvPr/>
        </p:nvGrpSpPr>
        <p:grpSpPr bwMode="auto">
          <a:xfrm>
            <a:off x="955675" y="2387600"/>
            <a:ext cx="7121525" cy="3275013"/>
            <a:chOff x="602" y="1777"/>
            <a:chExt cx="4486" cy="2063"/>
          </a:xfrm>
        </p:grpSpPr>
        <p:sp>
          <p:nvSpPr>
            <p:cNvPr id="62468" name="Oval 6"/>
            <p:cNvSpPr>
              <a:spLocks noChangeArrowheads="1"/>
            </p:cNvSpPr>
            <p:nvPr/>
          </p:nvSpPr>
          <p:spPr bwMode="auto">
            <a:xfrm>
              <a:off x="3504" y="2148"/>
              <a:ext cx="1584" cy="14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69" name="Oval 7"/>
            <p:cNvSpPr>
              <a:spLocks noChangeAspect="1" noChangeArrowheads="1"/>
            </p:cNvSpPr>
            <p:nvPr/>
          </p:nvSpPr>
          <p:spPr bwMode="auto">
            <a:xfrm rot="600000">
              <a:off x="822" y="2283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70" name="Oval 8"/>
            <p:cNvSpPr>
              <a:spLocks noChangeAspect="1" noChangeArrowheads="1"/>
            </p:cNvSpPr>
            <p:nvPr/>
          </p:nvSpPr>
          <p:spPr bwMode="auto">
            <a:xfrm rot="600000">
              <a:off x="1054" y="1934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71" name="Oval 9"/>
            <p:cNvSpPr>
              <a:spLocks noChangeAspect="1" noChangeArrowheads="1"/>
            </p:cNvSpPr>
            <p:nvPr/>
          </p:nvSpPr>
          <p:spPr bwMode="auto">
            <a:xfrm rot="600000">
              <a:off x="1273" y="2216"/>
              <a:ext cx="73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72" name="Oval 10"/>
            <p:cNvSpPr>
              <a:spLocks noChangeAspect="1" noChangeArrowheads="1"/>
            </p:cNvSpPr>
            <p:nvPr/>
          </p:nvSpPr>
          <p:spPr bwMode="auto">
            <a:xfrm rot="600000">
              <a:off x="1545" y="1777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73" name="Oval 11"/>
            <p:cNvSpPr>
              <a:spLocks noChangeAspect="1" noChangeArrowheads="1"/>
            </p:cNvSpPr>
            <p:nvPr/>
          </p:nvSpPr>
          <p:spPr bwMode="auto">
            <a:xfrm rot="600000">
              <a:off x="1750" y="2276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74" name="Oval 12"/>
            <p:cNvSpPr>
              <a:spLocks noChangeAspect="1" noChangeArrowheads="1"/>
            </p:cNvSpPr>
            <p:nvPr/>
          </p:nvSpPr>
          <p:spPr bwMode="auto">
            <a:xfrm rot="600000">
              <a:off x="2096" y="1971"/>
              <a:ext cx="73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2475" name="AutoShape 13"/>
            <p:cNvCxnSpPr>
              <a:cxnSpLocks noChangeAspect="1" noChangeShapeType="1"/>
              <a:stCxn id="62469" idx="7"/>
              <a:endCxn id="62470" idx="3"/>
            </p:cNvCxnSpPr>
            <p:nvPr/>
          </p:nvCxnSpPr>
          <p:spPr bwMode="auto">
            <a:xfrm flipV="1">
              <a:off x="887" y="1990"/>
              <a:ext cx="173" cy="3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6" name="AutoShape 14"/>
            <p:cNvCxnSpPr>
              <a:cxnSpLocks noChangeAspect="1" noChangeShapeType="1"/>
              <a:stCxn id="62471" idx="7"/>
              <a:endCxn id="62472" idx="3"/>
            </p:cNvCxnSpPr>
            <p:nvPr/>
          </p:nvCxnSpPr>
          <p:spPr bwMode="auto">
            <a:xfrm flipV="1">
              <a:off x="1339" y="1833"/>
              <a:ext cx="212" cy="39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7" name="AutoShape 15"/>
            <p:cNvCxnSpPr>
              <a:cxnSpLocks noChangeAspect="1" noChangeShapeType="1"/>
              <a:stCxn id="62470" idx="5"/>
              <a:endCxn id="62471" idx="1"/>
            </p:cNvCxnSpPr>
            <p:nvPr/>
          </p:nvCxnSpPr>
          <p:spPr bwMode="auto">
            <a:xfrm>
              <a:off x="1110" y="1999"/>
              <a:ext cx="178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8" name="AutoShape 16"/>
            <p:cNvCxnSpPr>
              <a:cxnSpLocks noChangeAspect="1" noChangeShapeType="1"/>
              <a:stCxn id="62472" idx="5"/>
              <a:endCxn id="62473" idx="1"/>
            </p:cNvCxnSpPr>
            <p:nvPr/>
          </p:nvCxnSpPr>
          <p:spPr bwMode="auto">
            <a:xfrm>
              <a:off x="1601" y="1842"/>
              <a:ext cx="164" cy="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9" name="AutoShape 17"/>
            <p:cNvCxnSpPr>
              <a:cxnSpLocks noChangeAspect="1" noChangeShapeType="1"/>
              <a:stCxn id="62473" idx="7"/>
              <a:endCxn id="62474" idx="3"/>
            </p:cNvCxnSpPr>
            <p:nvPr/>
          </p:nvCxnSpPr>
          <p:spPr bwMode="auto">
            <a:xfrm flipV="1">
              <a:off x="1815" y="2027"/>
              <a:ext cx="287" cy="2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0" name="AutoShape 18"/>
            <p:cNvCxnSpPr>
              <a:cxnSpLocks noChangeAspect="1" noChangeShapeType="1"/>
              <a:stCxn id="62474" idx="5"/>
            </p:cNvCxnSpPr>
            <p:nvPr/>
          </p:nvCxnSpPr>
          <p:spPr bwMode="auto">
            <a:xfrm flipH="1">
              <a:off x="2146" y="2036"/>
              <a:ext cx="7" cy="4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81" name="Oval 19"/>
            <p:cNvSpPr>
              <a:spLocks noChangeAspect="1" noChangeArrowheads="1"/>
            </p:cNvSpPr>
            <p:nvPr/>
          </p:nvSpPr>
          <p:spPr bwMode="auto">
            <a:xfrm rot="9600000">
              <a:off x="2121" y="2451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2" name="Oval 20"/>
            <p:cNvSpPr>
              <a:spLocks noChangeAspect="1" noChangeArrowheads="1"/>
            </p:cNvSpPr>
            <p:nvPr/>
          </p:nvSpPr>
          <p:spPr bwMode="auto">
            <a:xfrm rot="9600000">
              <a:off x="2095" y="2869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3" name="Oval 21"/>
            <p:cNvSpPr>
              <a:spLocks noChangeAspect="1" noChangeArrowheads="1"/>
            </p:cNvSpPr>
            <p:nvPr/>
          </p:nvSpPr>
          <p:spPr bwMode="auto">
            <a:xfrm rot="9600000">
              <a:off x="1763" y="2734"/>
              <a:ext cx="73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4" name="Oval 22"/>
            <p:cNvSpPr>
              <a:spLocks noChangeAspect="1" noChangeArrowheads="1"/>
            </p:cNvSpPr>
            <p:nvPr/>
          </p:nvSpPr>
          <p:spPr bwMode="auto">
            <a:xfrm rot="9600000">
              <a:off x="1748" y="3251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5" name="Oval 23"/>
            <p:cNvSpPr>
              <a:spLocks noChangeAspect="1" noChangeArrowheads="1"/>
            </p:cNvSpPr>
            <p:nvPr/>
          </p:nvSpPr>
          <p:spPr bwMode="auto">
            <a:xfrm rot="9600000">
              <a:off x="1322" y="2921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6" name="Oval 24"/>
            <p:cNvSpPr>
              <a:spLocks noChangeAspect="1" noChangeArrowheads="1"/>
            </p:cNvSpPr>
            <p:nvPr/>
          </p:nvSpPr>
          <p:spPr bwMode="auto">
            <a:xfrm rot="9600000">
              <a:off x="1172" y="3358"/>
              <a:ext cx="73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7" name="Oval 25"/>
            <p:cNvSpPr>
              <a:spLocks noChangeAspect="1" noChangeArrowheads="1"/>
            </p:cNvSpPr>
            <p:nvPr/>
          </p:nvSpPr>
          <p:spPr bwMode="auto">
            <a:xfrm rot="9600000">
              <a:off x="897" y="2947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88" name="Oval 26"/>
            <p:cNvSpPr>
              <a:spLocks noChangeAspect="1" noChangeArrowheads="1"/>
            </p:cNvSpPr>
            <p:nvPr/>
          </p:nvSpPr>
          <p:spPr bwMode="auto">
            <a:xfrm rot="9600000">
              <a:off x="602" y="3259"/>
              <a:ext cx="72" cy="72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2489" name="AutoShape 27"/>
            <p:cNvCxnSpPr>
              <a:cxnSpLocks noChangeAspect="1" noChangeShapeType="1"/>
              <a:stCxn id="62481" idx="7"/>
              <a:endCxn id="62482" idx="3"/>
            </p:cNvCxnSpPr>
            <p:nvPr/>
          </p:nvCxnSpPr>
          <p:spPr bwMode="auto">
            <a:xfrm>
              <a:off x="2141" y="2519"/>
              <a:ext cx="5" cy="3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0" name="AutoShape 28"/>
            <p:cNvCxnSpPr>
              <a:cxnSpLocks noChangeAspect="1" noChangeShapeType="1"/>
              <a:stCxn id="62483" idx="7"/>
              <a:endCxn id="62484" idx="3"/>
            </p:cNvCxnSpPr>
            <p:nvPr/>
          </p:nvCxnSpPr>
          <p:spPr bwMode="auto">
            <a:xfrm>
              <a:off x="1784" y="2802"/>
              <a:ext cx="15" cy="4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1" name="AutoShape 29"/>
            <p:cNvCxnSpPr>
              <a:cxnSpLocks noChangeAspect="1" noChangeShapeType="1"/>
              <a:stCxn id="62482" idx="5"/>
              <a:endCxn id="62483" idx="1"/>
            </p:cNvCxnSpPr>
            <p:nvPr/>
          </p:nvCxnSpPr>
          <p:spPr bwMode="auto">
            <a:xfrm flipH="1" flipV="1">
              <a:off x="1833" y="2784"/>
              <a:ext cx="265" cy="1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2" name="AutoShape 30"/>
            <p:cNvCxnSpPr>
              <a:cxnSpLocks noChangeAspect="1" noChangeShapeType="1"/>
              <a:stCxn id="62484" idx="5"/>
              <a:endCxn id="62485" idx="1"/>
            </p:cNvCxnSpPr>
            <p:nvPr/>
          </p:nvCxnSpPr>
          <p:spPr bwMode="auto">
            <a:xfrm flipH="1" flipV="1">
              <a:off x="1390" y="2972"/>
              <a:ext cx="361" cy="2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3" name="AutoShape 31"/>
            <p:cNvCxnSpPr>
              <a:cxnSpLocks noChangeAspect="1" noChangeShapeType="1"/>
              <a:stCxn id="62485" idx="7"/>
              <a:endCxn id="62486" idx="3"/>
            </p:cNvCxnSpPr>
            <p:nvPr/>
          </p:nvCxnSpPr>
          <p:spPr bwMode="auto">
            <a:xfrm flipH="1">
              <a:off x="1225" y="2989"/>
              <a:ext cx="117" cy="3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4" name="AutoShape 32"/>
            <p:cNvCxnSpPr>
              <a:cxnSpLocks noChangeAspect="1" noChangeShapeType="1"/>
              <a:stCxn id="62486" idx="5"/>
              <a:endCxn id="62487" idx="1"/>
            </p:cNvCxnSpPr>
            <p:nvPr/>
          </p:nvCxnSpPr>
          <p:spPr bwMode="auto">
            <a:xfrm flipH="1" flipV="1">
              <a:off x="965" y="2998"/>
              <a:ext cx="211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5" name="AutoShape 33"/>
            <p:cNvCxnSpPr>
              <a:cxnSpLocks noChangeAspect="1" noChangeShapeType="1"/>
              <a:stCxn id="62488" idx="3"/>
              <a:endCxn id="62487" idx="7"/>
            </p:cNvCxnSpPr>
            <p:nvPr/>
          </p:nvCxnSpPr>
          <p:spPr bwMode="auto">
            <a:xfrm flipV="1">
              <a:off x="653" y="3015"/>
              <a:ext cx="264" cy="24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96" name="Oval 34"/>
            <p:cNvSpPr>
              <a:spLocks noChangeAspect="1" noChangeArrowheads="1"/>
            </p:cNvSpPr>
            <p:nvPr/>
          </p:nvSpPr>
          <p:spPr bwMode="auto">
            <a:xfrm rot="600000">
              <a:off x="3168" y="231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97" name="Oval 35"/>
            <p:cNvSpPr>
              <a:spLocks noChangeAspect="1" noChangeArrowheads="1"/>
            </p:cNvSpPr>
            <p:nvPr/>
          </p:nvSpPr>
          <p:spPr bwMode="auto">
            <a:xfrm rot="600000">
              <a:off x="3400" y="1969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98" name="Oval 36"/>
            <p:cNvSpPr>
              <a:spLocks noChangeAspect="1" noChangeArrowheads="1"/>
            </p:cNvSpPr>
            <p:nvPr/>
          </p:nvSpPr>
          <p:spPr bwMode="auto">
            <a:xfrm rot="600000">
              <a:off x="3619" y="2251"/>
              <a:ext cx="73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99" name="Oval 37"/>
            <p:cNvSpPr>
              <a:spLocks noChangeAspect="1" noChangeArrowheads="1"/>
            </p:cNvSpPr>
            <p:nvPr/>
          </p:nvSpPr>
          <p:spPr bwMode="auto">
            <a:xfrm rot="600000">
              <a:off x="3891" y="1812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00" name="Oval 38"/>
            <p:cNvSpPr>
              <a:spLocks noChangeAspect="1" noChangeArrowheads="1"/>
            </p:cNvSpPr>
            <p:nvPr/>
          </p:nvSpPr>
          <p:spPr bwMode="auto">
            <a:xfrm rot="600000">
              <a:off x="4096" y="2311"/>
              <a:ext cx="72" cy="7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01" name="Oval 39"/>
            <p:cNvSpPr>
              <a:spLocks noChangeAspect="1" noChangeArrowheads="1"/>
            </p:cNvSpPr>
            <p:nvPr/>
          </p:nvSpPr>
          <p:spPr bwMode="auto">
            <a:xfrm rot="600000">
              <a:off x="4442" y="2006"/>
              <a:ext cx="73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2502" name="AutoShape 40"/>
            <p:cNvCxnSpPr>
              <a:cxnSpLocks noChangeAspect="1" noChangeShapeType="1"/>
              <a:stCxn id="62496" idx="7"/>
              <a:endCxn id="62497" idx="3"/>
            </p:cNvCxnSpPr>
            <p:nvPr/>
          </p:nvCxnSpPr>
          <p:spPr bwMode="auto">
            <a:xfrm flipV="1">
              <a:off x="3233" y="2025"/>
              <a:ext cx="173" cy="3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03" name="AutoShape 41"/>
            <p:cNvCxnSpPr>
              <a:cxnSpLocks noChangeAspect="1" noChangeShapeType="1"/>
              <a:stCxn id="62498" idx="7"/>
              <a:endCxn id="62499" idx="3"/>
            </p:cNvCxnSpPr>
            <p:nvPr/>
          </p:nvCxnSpPr>
          <p:spPr bwMode="auto">
            <a:xfrm flipV="1">
              <a:off x="3685" y="1868"/>
              <a:ext cx="212" cy="39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04" name="AutoShape 42"/>
            <p:cNvCxnSpPr>
              <a:cxnSpLocks noChangeAspect="1" noChangeShapeType="1"/>
              <a:stCxn id="62497" idx="5"/>
              <a:endCxn id="62498" idx="1"/>
            </p:cNvCxnSpPr>
            <p:nvPr/>
          </p:nvCxnSpPr>
          <p:spPr bwMode="auto">
            <a:xfrm>
              <a:off x="3456" y="2034"/>
              <a:ext cx="178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05" name="AutoShape 43"/>
            <p:cNvCxnSpPr>
              <a:cxnSpLocks noChangeAspect="1" noChangeShapeType="1"/>
              <a:stCxn id="62499" idx="5"/>
              <a:endCxn id="62500" idx="1"/>
            </p:cNvCxnSpPr>
            <p:nvPr/>
          </p:nvCxnSpPr>
          <p:spPr bwMode="auto">
            <a:xfrm>
              <a:off x="3947" y="1877"/>
              <a:ext cx="164" cy="4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06" name="AutoShape 44"/>
            <p:cNvCxnSpPr>
              <a:cxnSpLocks noChangeAspect="1" noChangeShapeType="1"/>
              <a:stCxn id="62500" idx="7"/>
              <a:endCxn id="62501" idx="3"/>
            </p:cNvCxnSpPr>
            <p:nvPr/>
          </p:nvCxnSpPr>
          <p:spPr bwMode="auto">
            <a:xfrm flipV="1">
              <a:off x="4161" y="2062"/>
              <a:ext cx="287" cy="2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07" name="AutoShape 45"/>
            <p:cNvCxnSpPr>
              <a:cxnSpLocks noChangeAspect="1" noChangeShapeType="1"/>
              <a:stCxn id="62501" idx="5"/>
            </p:cNvCxnSpPr>
            <p:nvPr/>
          </p:nvCxnSpPr>
          <p:spPr bwMode="auto">
            <a:xfrm flipH="1">
              <a:off x="4492" y="2071"/>
              <a:ext cx="7" cy="4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508" name="Oval 46"/>
            <p:cNvSpPr>
              <a:spLocks noChangeAspect="1" noChangeArrowheads="1"/>
            </p:cNvSpPr>
            <p:nvPr/>
          </p:nvSpPr>
          <p:spPr bwMode="auto">
            <a:xfrm rot="8400000">
              <a:off x="4472" y="2489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09" name="Oval 47"/>
            <p:cNvSpPr>
              <a:spLocks noChangeAspect="1" noChangeArrowheads="1"/>
            </p:cNvSpPr>
            <p:nvPr/>
          </p:nvSpPr>
          <p:spPr bwMode="auto">
            <a:xfrm rot="8400000">
              <a:off x="4590" y="2891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10" name="Oval 48"/>
            <p:cNvSpPr>
              <a:spLocks noChangeAspect="1" noChangeArrowheads="1"/>
            </p:cNvSpPr>
            <p:nvPr/>
          </p:nvSpPr>
          <p:spPr bwMode="auto">
            <a:xfrm rot="8400000">
              <a:off x="4231" y="2877"/>
              <a:ext cx="73" cy="72"/>
            </a:xfrm>
            <a:prstGeom prst="ellipse">
              <a:avLst/>
            </a:prstGeom>
            <a:solidFill>
              <a:srgbClr val="F9250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11" name="Oval 49"/>
            <p:cNvSpPr>
              <a:spLocks noChangeAspect="1" noChangeArrowheads="1"/>
            </p:cNvSpPr>
            <p:nvPr/>
          </p:nvSpPr>
          <p:spPr bwMode="auto">
            <a:xfrm rot="8400000">
              <a:off x="4395" y="336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12" name="Oval 50"/>
            <p:cNvSpPr>
              <a:spLocks noChangeAspect="1" noChangeArrowheads="1"/>
            </p:cNvSpPr>
            <p:nvPr/>
          </p:nvSpPr>
          <p:spPr bwMode="auto">
            <a:xfrm rot="8400000">
              <a:off x="3881" y="3204"/>
              <a:ext cx="72" cy="72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13" name="Oval 51"/>
            <p:cNvSpPr>
              <a:spLocks noChangeAspect="1" noChangeArrowheads="1"/>
            </p:cNvSpPr>
            <p:nvPr/>
          </p:nvSpPr>
          <p:spPr bwMode="auto">
            <a:xfrm rot="8400000">
              <a:off x="3890" y="3665"/>
              <a:ext cx="73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14" name="Oval 52"/>
            <p:cNvSpPr>
              <a:spLocks noChangeAspect="1" noChangeArrowheads="1"/>
            </p:cNvSpPr>
            <p:nvPr/>
          </p:nvSpPr>
          <p:spPr bwMode="auto">
            <a:xfrm rot="8400000">
              <a:off x="3491" y="3374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15" name="Oval 53"/>
            <p:cNvSpPr>
              <a:spLocks noChangeAspect="1" noChangeArrowheads="1"/>
            </p:cNvSpPr>
            <p:nvPr/>
          </p:nvSpPr>
          <p:spPr bwMode="auto">
            <a:xfrm rot="8400000">
              <a:off x="3321" y="376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2516" name="AutoShape 54"/>
            <p:cNvCxnSpPr>
              <a:cxnSpLocks noChangeAspect="1" noChangeShapeType="1"/>
              <a:stCxn id="62508" idx="7"/>
              <a:endCxn id="62509" idx="3"/>
            </p:cNvCxnSpPr>
            <p:nvPr/>
          </p:nvCxnSpPr>
          <p:spPr bwMode="auto">
            <a:xfrm>
              <a:off x="4504" y="2560"/>
              <a:ext cx="125" cy="33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7" name="AutoShape 55"/>
            <p:cNvCxnSpPr>
              <a:cxnSpLocks noChangeAspect="1" noChangeShapeType="1"/>
              <a:stCxn id="62510" idx="7"/>
              <a:endCxn id="62511" idx="3"/>
            </p:cNvCxnSpPr>
            <p:nvPr/>
          </p:nvCxnSpPr>
          <p:spPr bwMode="auto">
            <a:xfrm>
              <a:off x="4264" y="2948"/>
              <a:ext cx="170" cy="4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8" name="AutoShape 56"/>
            <p:cNvCxnSpPr>
              <a:cxnSpLocks noChangeAspect="1" noChangeShapeType="1"/>
              <a:stCxn id="62509" idx="5"/>
              <a:endCxn id="62510" idx="1"/>
            </p:cNvCxnSpPr>
            <p:nvPr/>
          </p:nvCxnSpPr>
          <p:spPr bwMode="auto">
            <a:xfrm flipH="1" flipV="1">
              <a:off x="4304" y="2915"/>
              <a:ext cx="286" cy="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9" name="AutoShape 57"/>
            <p:cNvCxnSpPr>
              <a:cxnSpLocks noChangeAspect="1" noChangeShapeType="1"/>
              <a:stCxn id="62511" idx="5"/>
              <a:endCxn id="62512" idx="1"/>
            </p:cNvCxnSpPr>
            <p:nvPr/>
          </p:nvCxnSpPr>
          <p:spPr bwMode="auto">
            <a:xfrm flipH="1" flipV="1">
              <a:off x="3952" y="3243"/>
              <a:ext cx="443" cy="1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20" name="AutoShape 58"/>
            <p:cNvCxnSpPr>
              <a:cxnSpLocks noChangeAspect="1" noChangeShapeType="1"/>
              <a:stCxn id="62512" idx="7"/>
              <a:endCxn id="62513" idx="3"/>
            </p:cNvCxnSpPr>
            <p:nvPr/>
          </p:nvCxnSpPr>
          <p:spPr bwMode="auto">
            <a:xfrm>
              <a:off x="3913" y="3275"/>
              <a:ext cx="17" cy="3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21" name="AutoShape 59"/>
            <p:cNvCxnSpPr>
              <a:cxnSpLocks noChangeAspect="1" noChangeShapeType="1"/>
              <a:stCxn id="62513" idx="5"/>
              <a:endCxn id="62514" idx="1"/>
            </p:cNvCxnSpPr>
            <p:nvPr/>
          </p:nvCxnSpPr>
          <p:spPr bwMode="auto">
            <a:xfrm flipH="1" flipV="1">
              <a:off x="3562" y="3413"/>
              <a:ext cx="329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22" name="AutoShape 60"/>
            <p:cNvCxnSpPr>
              <a:cxnSpLocks noChangeAspect="1" noChangeShapeType="1"/>
              <a:stCxn id="62515" idx="3"/>
              <a:endCxn id="62514" idx="7"/>
            </p:cNvCxnSpPr>
            <p:nvPr/>
          </p:nvCxnSpPr>
          <p:spPr bwMode="auto">
            <a:xfrm flipV="1">
              <a:off x="3360" y="3445"/>
              <a:ext cx="163" cy="3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523" name="Oval 61"/>
            <p:cNvSpPr>
              <a:spLocks noChangeArrowheads="1"/>
            </p:cNvSpPr>
            <p:nvPr/>
          </p:nvSpPr>
          <p:spPr bwMode="auto">
            <a:xfrm>
              <a:off x="1008" y="2052"/>
              <a:ext cx="1584" cy="14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2524" name="AutoShape 62"/>
            <p:cNvCxnSpPr>
              <a:cxnSpLocks noChangeShapeType="1"/>
              <a:stCxn id="62500" idx="5"/>
              <a:endCxn id="62510" idx="3"/>
            </p:cNvCxnSpPr>
            <p:nvPr/>
          </p:nvCxnSpPr>
          <p:spPr bwMode="auto">
            <a:xfrm>
              <a:off x="4152" y="2376"/>
              <a:ext cx="119" cy="5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525" name="Line 63"/>
            <p:cNvSpPr>
              <a:spLocks noChangeShapeType="1"/>
            </p:cNvSpPr>
            <p:nvPr/>
          </p:nvSpPr>
          <p:spPr bwMode="auto">
            <a:xfrm flipH="1">
              <a:off x="2736" y="2820"/>
              <a:ext cx="576" cy="0"/>
            </a:xfrm>
            <a:prstGeom prst="line">
              <a:avLst/>
            </a:prstGeom>
            <a:noFill/>
            <a:ln w="984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26" name="Line 64"/>
            <p:cNvSpPr>
              <a:spLocks noChangeShapeType="1"/>
            </p:cNvSpPr>
            <p:nvPr/>
          </p:nvSpPr>
          <p:spPr bwMode="auto">
            <a:xfrm>
              <a:off x="1776" y="235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27" name="Rectangle 65"/>
            <p:cNvSpPr>
              <a:spLocks noChangeArrowheads="1"/>
            </p:cNvSpPr>
            <p:nvPr/>
          </p:nvSpPr>
          <p:spPr bwMode="auto">
            <a:xfrm>
              <a:off x="1561" y="2400"/>
              <a:ext cx="23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Lucida Grande"/>
                  <a:cs typeface="Lucida Grande"/>
                </a:rPr>
                <a:t>d</a:t>
              </a:r>
            </a:p>
          </p:txBody>
        </p:sp>
        <p:sp>
          <p:nvSpPr>
            <p:cNvPr id="62528" name="Rectangle 66"/>
            <p:cNvSpPr>
              <a:spLocks noChangeArrowheads="1"/>
            </p:cNvSpPr>
            <p:nvPr/>
          </p:nvSpPr>
          <p:spPr bwMode="auto">
            <a:xfrm>
              <a:off x="3984" y="2496"/>
              <a:ext cx="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Lucida Grande"/>
                  <a:cs typeface="Lucida Grande"/>
                </a:rPr>
                <a:t>r</a:t>
              </a:r>
            </a:p>
          </p:txBody>
        </p:sp>
      </p:grpSp>
      <p:sp>
        <p:nvSpPr>
          <p:cNvPr id="67" name="Rectangle 6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96516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 Generation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Text Box 62"/>
          <p:cNvSpPr txBox="1">
            <a:spLocks noChangeArrowheads="1"/>
          </p:cNvSpPr>
          <p:nvPr/>
        </p:nvSpPr>
        <p:spPr bwMode="auto">
          <a:xfrm>
            <a:off x="1332576" y="1700213"/>
            <a:ext cx="73099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Lucida Grande"/>
                <a:cs typeface="Lucida Grande"/>
              </a:rPr>
              <a:t>structure to be refined	 	</a:t>
            </a:r>
            <a:r>
              <a:rPr lang="en-US" sz="1600" dirty="0" smtClean="0">
                <a:latin typeface="Lucida Grande"/>
                <a:cs typeface="Lucida Grande"/>
              </a:rPr>
              <a:t>		known </a:t>
            </a:r>
            <a:r>
              <a:rPr lang="en-US" sz="1600" dirty="0">
                <a:latin typeface="Lucida Grande"/>
                <a:cs typeface="Lucida Grande"/>
              </a:rPr>
              <a:t>similar structure (prior)</a:t>
            </a:r>
          </a:p>
        </p:txBody>
      </p:sp>
      <p:sp>
        <p:nvSpPr>
          <p:cNvPr id="68" name="Text Box 62"/>
          <p:cNvSpPr txBox="1">
            <a:spLocks noChangeArrowheads="1"/>
          </p:cNvSpPr>
          <p:nvPr/>
        </p:nvSpPr>
        <p:spPr bwMode="auto">
          <a:xfrm>
            <a:off x="457200" y="6129013"/>
            <a:ext cx="7309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latin typeface="Lucida Grande"/>
                <a:cs typeface="Lucida Grande"/>
              </a:rPr>
              <a:t>(abstract representation of an atomic model;  circles = atoms)</a:t>
            </a:r>
            <a:endParaRPr lang="en-US" sz="14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20979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5" name="Group 1"/>
          <p:cNvGrpSpPr>
            <a:grpSpLocks/>
          </p:cNvGrpSpPr>
          <p:nvPr/>
        </p:nvGrpSpPr>
        <p:grpSpPr bwMode="auto">
          <a:xfrm>
            <a:off x="955675" y="2387600"/>
            <a:ext cx="3159125" cy="2798763"/>
            <a:chOff x="955675" y="2388196"/>
            <a:chExt cx="3159125" cy="2798762"/>
          </a:xfrm>
        </p:grpSpPr>
        <p:sp>
          <p:nvSpPr>
            <p:cNvPr id="64519" name="Oval 2"/>
            <p:cNvSpPr>
              <a:spLocks noChangeAspect="1" noChangeArrowheads="1"/>
            </p:cNvSpPr>
            <p:nvPr/>
          </p:nvSpPr>
          <p:spPr bwMode="auto">
            <a:xfrm rot="600000">
              <a:off x="1304925" y="3191471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20" name="Oval 3"/>
            <p:cNvSpPr>
              <a:spLocks noChangeAspect="1" noChangeArrowheads="1"/>
            </p:cNvSpPr>
            <p:nvPr/>
          </p:nvSpPr>
          <p:spPr bwMode="auto">
            <a:xfrm rot="600000">
              <a:off x="1673225" y="2637433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21" name="Oval 4"/>
            <p:cNvSpPr>
              <a:spLocks noChangeAspect="1" noChangeArrowheads="1"/>
            </p:cNvSpPr>
            <p:nvPr/>
          </p:nvSpPr>
          <p:spPr bwMode="auto">
            <a:xfrm rot="600000">
              <a:off x="2020888" y="3085108"/>
              <a:ext cx="115887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22" name="Oval 5"/>
            <p:cNvSpPr>
              <a:spLocks noChangeAspect="1" noChangeArrowheads="1"/>
            </p:cNvSpPr>
            <p:nvPr/>
          </p:nvSpPr>
          <p:spPr bwMode="auto">
            <a:xfrm rot="600000">
              <a:off x="2452688" y="2388196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23" name="Oval 6"/>
            <p:cNvSpPr>
              <a:spLocks noChangeAspect="1" noChangeArrowheads="1"/>
            </p:cNvSpPr>
            <p:nvPr/>
          </p:nvSpPr>
          <p:spPr bwMode="auto">
            <a:xfrm rot="600000">
              <a:off x="2778125" y="3180358"/>
              <a:ext cx="114300" cy="1143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24" name="Oval 7"/>
            <p:cNvSpPr>
              <a:spLocks noChangeAspect="1" noChangeArrowheads="1"/>
            </p:cNvSpPr>
            <p:nvPr/>
          </p:nvSpPr>
          <p:spPr bwMode="auto">
            <a:xfrm rot="600000">
              <a:off x="3327400" y="2696171"/>
              <a:ext cx="115888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4525" name="AutoShape 8"/>
            <p:cNvCxnSpPr>
              <a:cxnSpLocks noChangeAspect="1" noChangeShapeType="1"/>
              <a:stCxn id="64519" idx="7"/>
              <a:endCxn id="64520" idx="3"/>
            </p:cNvCxnSpPr>
            <p:nvPr/>
          </p:nvCxnSpPr>
          <p:spPr bwMode="auto">
            <a:xfrm flipV="1">
              <a:off x="1408113" y="2726333"/>
              <a:ext cx="274637" cy="4889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6" name="AutoShape 9"/>
            <p:cNvCxnSpPr>
              <a:cxnSpLocks noChangeAspect="1" noChangeShapeType="1"/>
              <a:stCxn id="64521" idx="7"/>
              <a:endCxn id="64522" idx="3"/>
            </p:cNvCxnSpPr>
            <p:nvPr/>
          </p:nvCxnSpPr>
          <p:spPr bwMode="auto">
            <a:xfrm flipV="1">
              <a:off x="2125663" y="2477096"/>
              <a:ext cx="336550" cy="6318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7" name="AutoShape 10"/>
            <p:cNvCxnSpPr>
              <a:cxnSpLocks noChangeAspect="1" noChangeShapeType="1"/>
              <a:stCxn id="64520" idx="5"/>
              <a:endCxn id="64521" idx="1"/>
            </p:cNvCxnSpPr>
            <p:nvPr/>
          </p:nvCxnSpPr>
          <p:spPr bwMode="auto">
            <a:xfrm>
              <a:off x="1762125" y="2740621"/>
              <a:ext cx="282575" cy="354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8" name="AutoShape 11"/>
            <p:cNvCxnSpPr>
              <a:cxnSpLocks noChangeAspect="1" noChangeShapeType="1"/>
              <a:stCxn id="64522" idx="5"/>
              <a:endCxn id="64523" idx="1"/>
            </p:cNvCxnSpPr>
            <p:nvPr/>
          </p:nvCxnSpPr>
          <p:spPr bwMode="auto">
            <a:xfrm>
              <a:off x="2541588" y="2491383"/>
              <a:ext cx="260350" cy="6985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9" name="AutoShape 12"/>
            <p:cNvCxnSpPr>
              <a:cxnSpLocks noChangeAspect="1" noChangeShapeType="1"/>
              <a:stCxn id="64523" idx="7"/>
              <a:endCxn id="64524" idx="3"/>
            </p:cNvCxnSpPr>
            <p:nvPr/>
          </p:nvCxnSpPr>
          <p:spPr bwMode="auto">
            <a:xfrm flipV="1">
              <a:off x="2881313" y="2785071"/>
              <a:ext cx="455612" cy="419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30" name="AutoShape 13"/>
            <p:cNvCxnSpPr>
              <a:cxnSpLocks noChangeAspect="1" noChangeShapeType="1"/>
              <a:stCxn id="64524" idx="5"/>
            </p:cNvCxnSpPr>
            <p:nvPr/>
          </p:nvCxnSpPr>
          <p:spPr bwMode="auto">
            <a:xfrm flipH="1">
              <a:off x="3406775" y="2799358"/>
              <a:ext cx="11113" cy="6905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1" name="Oval 14"/>
            <p:cNvSpPr>
              <a:spLocks noChangeAspect="1" noChangeArrowheads="1"/>
            </p:cNvSpPr>
            <p:nvPr/>
          </p:nvSpPr>
          <p:spPr bwMode="auto">
            <a:xfrm rot="9600000">
              <a:off x="3367088" y="3458171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32" name="Oval 15"/>
            <p:cNvSpPr>
              <a:spLocks noChangeAspect="1" noChangeArrowheads="1"/>
            </p:cNvSpPr>
            <p:nvPr/>
          </p:nvSpPr>
          <p:spPr bwMode="auto">
            <a:xfrm rot="9600000">
              <a:off x="3325813" y="4121746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33" name="Oval 16"/>
            <p:cNvSpPr>
              <a:spLocks noChangeAspect="1" noChangeArrowheads="1"/>
            </p:cNvSpPr>
            <p:nvPr/>
          </p:nvSpPr>
          <p:spPr bwMode="auto">
            <a:xfrm rot="9600000">
              <a:off x="2798763" y="3907433"/>
              <a:ext cx="115887" cy="1143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34" name="Oval 17"/>
            <p:cNvSpPr>
              <a:spLocks noChangeAspect="1" noChangeArrowheads="1"/>
            </p:cNvSpPr>
            <p:nvPr/>
          </p:nvSpPr>
          <p:spPr bwMode="auto">
            <a:xfrm rot="9600000">
              <a:off x="2774950" y="4728171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35" name="Oval 18"/>
            <p:cNvSpPr>
              <a:spLocks noChangeAspect="1" noChangeArrowheads="1"/>
            </p:cNvSpPr>
            <p:nvPr/>
          </p:nvSpPr>
          <p:spPr bwMode="auto">
            <a:xfrm rot="9600000">
              <a:off x="2098675" y="4204296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36" name="Oval 19"/>
            <p:cNvSpPr>
              <a:spLocks noChangeAspect="1" noChangeArrowheads="1"/>
            </p:cNvSpPr>
            <p:nvPr/>
          </p:nvSpPr>
          <p:spPr bwMode="auto">
            <a:xfrm rot="9600000">
              <a:off x="1860550" y="4898033"/>
              <a:ext cx="115888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37" name="Oval 20"/>
            <p:cNvSpPr>
              <a:spLocks noChangeAspect="1" noChangeArrowheads="1"/>
            </p:cNvSpPr>
            <p:nvPr/>
          </p:nvSpPr>
          <p:spPr bwMode="auto">
            <a:xfrm rot="9600000">
              <a:off x="1423988" y="4245571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38" name="Oval 21"/>
            <p:cNvSpPr>
              <a:spLocks noChangeAspect="1" noChangeArrowheads="1"/>
            </p:cNvSpPr>
            <p:nvPr/>
          </p:nvSpPr>
          <p:spPr bwMode="auto">
            <a:xfrm rot="9600000">
              <a:off x="955675" y="4740871"/>
              <a:ext cx="114300" cy="114300"/>
            </a:xfrm>
            <a:prstGeom prst="ellipse">
              <a:avLst/>
            </a:prstGeom>
            <a:solidFill>
              <a:srgbClr val="E6F3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64539" name="AutoShape 22"/>
            <p:cNvCxnSpPr>
              <a:cxnSpLocks noChangeAspect="1" noChangeShapeType="1"/>
              <a:stCxn id="64531" idx="7"/>
              <a:endCxn id="64532" idx="3"/>
            </p:cNvCxnSpPr>
            <p:nvPr/>
          </p:nvCxnSpPr>
          <p:spPr bwMode="auto">
            <a:xfrm>
              <a:off x="3398838" y="3566121"/>
              <a:ext cx="7937" cy="5603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40" name="AutoShape 23"/>
            <p:cNvCxnSpPr>
              <a:cxnSpLocks noChangeAspect="1" noChangeShapeType="1"/>
              <a:stCxn id="64533" idx="7"/>
              <a:endCxn id="64534" idx="3"/>
            </p:cNvCxnSpPr>
            <p:nvPr/>
          </p:nvCxnSpPr>
          <p:spPr bwMode="auto">
            <a:xfrm>
              <a:off x="2832100" y="4015383"/>
              <a:ext cx="23813" cy="7175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41" name="AutoShape 24"/>
            <p:cNvCxnSpPr>
              <a:cxnSpLocks noChangeAspect="1" noChangeShapeType="1"/>
              <a:stCxn id="64532" idx="5"/>
              <a:endCxn id="64533" idx="1"/>
            </p:cNvCxnSpPr>
            <p:nvPr/>
          </p:nvCxnSpPr>
          <p:spPr bwMode="auto">
            <a:xfrm flipH="1" flipV="1">
              <a:off x="2909888" y="3986808"/>
              <a:ext cx="420687" cy="1666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42" name="AutoShape 25"/>
            <p:cNvCxnSpPr>
              <a:cxnSpLocks noChangeAspect="1" noChangeShapeType="1"/>
              <a:stCxn id="64534" idx="5"/>
              <a:endCxn id="64535" idx="1"/>
            </p:cNvCxnSpPr>
            <p:nvPr/>
          </p:nvCxnSpPr>
          <p:spPr bwMode="auto">
            <a:xfrm flipH="1" flipV="1">
              <a:off x="2206625" y="4285258"/>
              <a:ext cx="573088" cy="4746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43" name="AutoShape 26"/>
            <p:cNvCxnSpPr>
              <a:cxnSpLocks noChangeAspect="1" noChangeShapeType="1"/>
              <a:stCxn id="64535" idx="7"/>
              <a:endCxn id="64536" idx="3"/>
            </p:cNvCxnSpPr>
            <p:nvPr/>
          </p:nvCxnSpPr>
          <p:spPr bwMode="auto">
            <a:xfrm flipH="1">
              <a:off x="1944688" y="4312246"/>
              <a:ext cx="185737" cy="5905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44" name="AutoShape 27"/>
            <p:cNvCxnSpPr>
              <a:cxnSpLocks noChangeAspect="1" noChangeShapeType="1"/>
              <a:stCxn id="64536" idx="5"/>
              <a:endCxn id="64537" idx="1"/>
            </p:cNvCxnSpPr>
            <p:nvPr/>
          </p:nvCxnSpPr>
          <p:spPr bwMode="auto">
            <a:xfrm flipH="1" flipV="1">
              <a:off x="1531938" y="4326533"/>
              <a:ext cx="334962" cy="6032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45" name="AutoShape 28"/>
            <p:cNvCxnSpPr>
              <a:cxnSpLocks noChangeAspect="1" noChangeShapeType="1"/>
              <a:stCxn id="64538" idx="3"/>
              <a:endCxn id="64537" idx="7"/>
            </p:cNvCxnSpPr>
            <p:nvPr/>
          </p:nvCxnSpPr>
          <p:spPr bwMode="auto">
            <a:xfrm flipV="1">
              <a:off x="1036638" y="4353521"/>
              <a:ext cx="419100" cy="3921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46" name="Oval 29"/>
            <p:cNvSpPr>
              <a:spLocks noChangeArrowheads="1"/>
            </p:cNvSpPr>
            <p:nvPr/>
          </p:nvSpPr>
          <p:spPr bwMode="auto">
            <a:xfrm>
              <a:off x="1600200" y="2824758"/>
              <a:ext cx="2514600" cy="23622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47" name="Line 34"/>
            <p:cNvSpPr>
              <a:spLocks noChangeShapeType="1"/>
            </p:cNvSpPr>
            <p:nvPr/>
          </p:nvSpPr>
          <p:spPr bwMode="auto">
            <a:xfrm>
              <a:off x="2819400" y="3301008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48" name="Rectangle 35"/>
            <p:cNvSpPr>
              <a:spLocks noChangeArrowheads="1"/>
            </p:cNvSpPr>
            <p:nvPr/>
          </p:nvSpPr>
          <p:spPr bwMode="auto">
            <a:xfrm>
              <a:off x="2478088" y="3377208"/>
              <a:ext cx="3783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Lucida Grande"/>
                  <a:cs typeface="Lucida Grande"/>
                </a:rPr>
                <a:t>d</a:t>
              </a:r>
            </a:p>
          </p:txBody>
        </p:sp>
        <p:sp>
          <p:nvSpPr>
            <p:cNvPr id="64549" name="Rectangle 36"/>
            <p:cNvSpPr>
              <a:spLocks noChangeArrowheads="1"/>
            </p:cNvSpPr>
            <p:nvPr/>
          </p:nvSpPr>
          <p:spPr bwMode="auto">
            <a:xfrm>
              <a:off x="2971800" y="3377208"/>
              <a:ext cx="317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Lucida Grande"/>
                  <a:cs typeface="Lucida Grande"/>
                </a:rPr>
                <a:t>r</a:t>
              </a:r>
            </a:p>
          </p:txBody>
        </p:sp>
        <p:sp>
          <p:nvSpPr>
            <p:cNvPr id="64550" name="Line 39"/>
            <p:cNvSpPr>
              <a:spLocks noChangeShapeType="1"/>
            </p:cNvSpPr>
            <p:nvPr/>
          </p:nvSpPr>
          <p:spPr bwMode="auto">
            <a:xfrm flipV="1">
              <a:off x="2971800" y="2996208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4516" name="Group 3"/>
          <p:cNvGrpSpPr>
            <a:grpSpLocks/>
          </p:cNvGrpSpPr>
          <p:nvPr/>
        </p:nvGrpSpPr>
        <p:grpSpPr bwMode="auto">
          <a:xfrm>
            <a:off x="4724400" y="3548057"/>
            <a:ext cx="4114800" cy="632641"/>
            <a:chOff x="4724400" y="3547864"/>
            <a:chExt cx="4114800" cy="632173"/>
          </a:xfrm>
        </p:grpSpPr>
        <p:sp>
          <p:nvSpPr>
            <p:cNvPr id="64517" name="Text Box 37"/>
            <p:cNvSpPr txBox="1">
              <a:spLocks noChangeArrowheads="1"/>
            </p:cNvSpPr>
            <p:nvPr/>
          </p:nvSpPr>
          <p:spPr bwMode="auto">
            <a:xfrm>
              <a:off x="4724400" y="3547864"/>
              <a:ext cx="411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latin typeface="Lucida Grande"/>
                  <a:cs typeface="Lucida Grande"/>
                </a:rPr>
                <a:t>d    </a:t>
              </a:r>
              <a:r>
                <a:rPr lang="en-US" sz="2400" dirty="0">
                  <a:latin typeface="Lucida Grande"/>
                  <a:cs typeface="Lucida Grande"/>
                  <a:sym typeface="Symbol" charset="0"/>
                </a:rPr>
                <a:t></a:t>
              </a:r>
              <a:r>
                <a:rPr lang="en-US" sz="2400" dirty="0">
                  <a:latin typeface="Lucida Grande"/>
                  <a:cs typeface="Lucida Grande"/>
                </a:rPr>
                <a:t>(r,</a:t>
              </a:r>
              <a:r>
                <a:rPr lang="en-US" sz="2400" dirty="0">
                  <a:latin typeface="Lucida Grande"/>
                  <a:cs typeface="Lucida Grande"/>
                  <a:sym typeface="Symbol" charset="0"/>
                </a:rPr>
                <a:t></a:t>
              </a:r>
              <a:r>
                <a:rPr lang="en-US" sz="2400" baseline="30000" dirty="0">
                  <a:latin typeface="Lucida Grande"/>
                  <a:cs typeface="Lucida Grande"/>
                  <a:sym typeface="Symbol" charset="0"/>
                </a:rPr>
                <a:t>2</a:t>
              </a:r>
              <a:r>
                <a:rPr lang="en-US" sz="2400" dirty="0">
                  <a:latin typeface="Lucida Grande"/>
                  <a:cs typeface="Lucida Grande"/>
                </a:rPr>
                <a:t>)</a:t>
              </a:r>
            </a:p>
          </p:txBody>
        </p:sp>
        <p:sp>
          <p:nvSpPr>
            <p:cNvPr id="64518" name="Rectangle 2"/>
            <p:cNvSpPr>
              <a:spLocks noChangeArrowheads="1"/>
            </p:cNvSpPr>
            <p:nvPr/>
          </p:nvSpPr>
          <p:spPr bwMode="auto">
            <a:xfrm>
              <a:off x="5024968" y="3656817"/>
              <a:ext cx="4139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halkboard" charset="0"/>
                </a:rPr>
                <a:t>~</a:t>
              </a:r>
              <a:endParaRPr lang="en-US" dirty="0"/>
            </a:p>
          </p:txBody>
        </p:sp>
      </p:grpSp>
      <p:sp>
        <p:nvSpPr>
          <p:cNvPr id="41" name="Rectangle 6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96516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 Generation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1332576" y="1700213"/>
            <a:ext cx="73099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Lucida Grande"/>
                <a:cs typeface="Lucida Grande"/>
              </a:rPr>
              <a:t>structure to be </a:t>
            </a:r>
            <a:r>
              <a:rPr lang="en-US" sz="1600" dirty="0" smtClean="0">
                <a:latin typeface="Lucida Grande"/>
                <a:cs typeface="Lucida Grande"/>
              </a:rPr>
              <a:t>refined</a:t>
            </a:r>
            <a:endParaRPr lang="en-US" sz="1600" dirty="0">
              <a:latin typeface="Lucida Grande"/>
              <a:cs typeface="Lucida Grande"/>
            </a:endParaRPr>
          </a:p>
        </p:txBody>
      </p:sp>
      <p:sp>
        <p:nvSpPr>
          <p:cNvPr id="42" name="Text Box 62"/>
          <p:cNvSpPr txBox="1">
            <a:spLocks noChangeArrowheads="1"/>
          </p:cNvSpPr>
          <p:nvPr/>
        </p:nvSpPr>
        <p:spPr bwMode="auto">
          <a:xfrm>
            <a:off x="457200" y="6129013"/>
            <a:ext cx="7309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latin typeface="Lucida Grande"/>
                <a:cs typeface="Lucida Grande"/>
              </a:rPr>
              <a:t>(abstract representation of an atomic model;  circles = atoms)</a:t>
            </a:r>
            <a:endParaRPr lang="en-US" sz="14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83389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GM_fun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/>
          <a:stretch>
            <a:fillRect/>
          </a:stretch>
        </p:blipFill>
        <p:spPr bwMode="auto">
          <a:xfrm>
            <a:off x="482600" y="1447800"/>
            <a:ext cx="49260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51113"/>
              </p:ext>
            </p:extLst>
          </p:nvPr>
        </p:nvGraphicFramePr>
        <p:xfrm>
          <a:off x="2693913" y="5924550"/>
          <a:ext cx="909412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33" name="Equation" r:id="rId5" imgW="596900" imgH="355600" progId="Equation.3">
                  <p:embed/>
                </p:oleObj>
              </mc:Choice>
              <mc:Fallback>
                <p:oleObj name="Equation" r:id="rId5" imgW="596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13" y="5924550"/>
                        <a:ext cx="909412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80614"/>
              </p:ext>
            </p:extLst>
          </p:nvPr>
        </p:nvGraphicFramePr>
        <p:xfrm>
          <a:off x="7802562" y="1941513"/>
          <a:ext cx="315672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34" name="Equation" r:id="rId7" imgW="177800" imgH="203200" progId="Equation.3">
                  <p:embed/>
                </p:oleObj>
              </mc:Choice>
              <mc:Fallback>
                <p:oleObj name="Equation" r:id="rId7" imgW="17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562" y="1941513"/>
                        <a:ext cx="315672" cy="36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144498"/>
              </p:ext>
            </p:extLst>
          </p:nvPr>
        </p:nvGraphicFramePr>
        <p:xfrm>
          <a:off x="7475537" y="2938463"/>
          <a:ext cx="91102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35" name="Equation" r:id="rId9" imgW="469900" imgH="381000" progId="Equation.3">
                  <p:embed/>
                </p:oleObj>
              </mc:Choice>
              <mc:Fallback>
                <p:oleObj name="Equation" r:id="rId9" imgW="469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5537" y="2938463"/>
                        <a:ext cx="911020" cy="7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638800" y="1981200"/>
            <a:ext cx="166093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01C09"/>
                </a:solidFill>
                <a:latin typeface="Lucida Grande"/>
                <a:cs typeface="Lucida Grande"/>
              </a:rPr>
              <a:t>Least squares:</a:t>
            </a: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r>
              <a:rPr lang="en-US" sz="1400" dirty="0" err="1">
                <a:latin typeface="Lucida Grande"/>
                <a:cs typeface="Lucida Grande"/>
              </a:rPr>
              <a:t>Geman</a:t>
            </a:r>
            <a:r>
              <a:rPr lang="en-US" sz="1400" dirty="0">
                <a:latin typeface="Lucida Grande"/>
                <a:cs typeface="Lucida Grande"/>
              </a:rPr>
              <a:t>-McClure</a:t>
            </a:r>
            <a:r>
              <a:rPr lang="en-US" sz="1400" dirty="0" smtClean="0">
                <a:latin typeface="Lucida Grande"/>
                <a:cs typeface="Lucida Grande"/>
              </a:rPr>
              <a:t>:</a:t>
            </a:r>
          </a:p>
          <a:p>
            <a:endParaRPr lang="en-US" sz="1400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510470" y="4367232"/>
            <a:ext cx="0" cy="116666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913142" y="1589962"/>
            <a:ext cx="0" cy="394393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0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GM_fun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/>
          <a:stretch>
            <a:fillRect/>
          </a:stretch>
        </p:blipFill>
        <p:spPr bwMode="auto">
          <a:xfrm>
            <a:off x="482600" y="1447800"/>
            <a:ext cx="49260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359129"/>
              </p:ext>
            </p:extLst>
          </p:nvPr>
        </p:nvGraphicFramePr>
        <p:xfrm>
          <a:off x="2693913" y="5924550"/>
          <a:ext cx="909412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7" name="Equation" r:id="rId5" imgW="596900" imgH="355600" progId="Equation.3">
                  <p:embed/>
                </p:oleObj>
              </mc:Choice>
              <mc:Fallback>
                <p:oleObj name="Equation" r:id="rId5" imgW="596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13" y="5924550"/>
                        <a:ext cx="909412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336542"/>
              </p:ext>
            </p:extLst>
          </p:nvPr>
        </p:nvGraphicFramePr>
        <p:xfrm>
          <a:off x="7802562" y="1941513"/>
          <a:ext cx="315672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8" name="Equation" r:id="rId7" imgW="177800" imgH="203200" progId="Equation.3">
                  <p:embed/>
                </p:oleObj>
              </mc:Choice>
              <mc:Fallback>
                <p:oleObj name="Equation" r:id="rId7" imgW="17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562" y="1941513"/>
                        <a:ext cx="315672" cy="36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658321"/>
              </p:ext>
            </p:extLst>
          </p:nvPr>
        </p:nvGraphicFramePr>
        <p:xfrm>
          <a:off x="7475537" y="2938463"/>
          <a:ext cx="91102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9" name="Equation" r:id="rId9" imgW="469900" imgH="381000" progId="Equation.3">
                  <p:embed/>
                </p:oleObj>
              </mc:Choice>
              <mc:Fallback>
                <p:oleObj name="Equation" r:id="rId9" imgW="469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5537" y="2938463"/>
                        <a:ext cx="911020" cy="7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638800" y="1981200"/>
            <a:ext cx="166093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01C09"/>
                </a:solidFill>
                <a:latin typeface="Lucida Grande"/>
                <a:cs typeface="Lucida Grande"/>
              </a:rPr>
              <a:t>Least squares:</a:t>
            </a: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r>
              <a:rPr lang="en-US" sz="1400" dirty="0" err="1">
                <a:latin typeface="Lucida Grande"/>
                <a:cs typeface="Lucida Grande"/>
              </a:rPr>
              <a:t>Geman</a:t>
            </a:r>
            <a:r>
              <a:rPr lang="en-US" sz="1400" dirty="0">
                <a:latin typeface="Lucida Grande"/>
                <a:cs typeface="Lucida Grande"/>
              </a:rPr>
              <a:t>-McClure</a:t>
            </a:r>
            <a:r>
              <a:rPr lang="en-US" sz="1400" dirty="0" smtClean="0">
                <a:latin typeface="Lucida Grande"/>
                <a:cs typeface="Lucida Grande"/>
              </a:rPr>
              <a:t>:</a:t>
            </a:r>
          </a:p>
          <a:p>
            <a:endParaRPr lang="en-US" sz="1400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510470" y="4367232"/>
            <a:ext cx="0" cy="116666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913142" y="1589962"/>
            <a:ext cx="0" cy="394393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07221" y="4367232"/>
            <a:ext cx="1032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07221" y="1589962"/>
            <a:ext cx="0" cy="27772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7221" y="1589962"/>
            <a:ext cx="5059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82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GM_fun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/>
          <a:stretch>
            <a:fillRect/>
          </a:stretch>
        </p:blipFill>
        <p:spPr bwMode="auto">
          <a:xfrm>
            <a:off x="482600" y="1447800"/>
            <a:ext cx="49260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739971"/>
              </p:ext>
            </p:extLst>
          </p:nvPr>
        </p:nvGraphicFramePr>
        <p:xfrm>
          <a:off x="2693913" y="5924550"/>
          <a:ext cx="909412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81" name="Equation" r:id="rId5" imgW="596900" imgH="355600" progId="Equation.3">
                  <p:embed/>
                </p:oleObj>
              </mc:Choice>
              <mc:Fallback>
                <p:oleObj name="Equation" r:id="rId5" imgW="596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13" y="5924550"/>
                        <a:ext cx="909412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747094"/>
              </p:ext>
            </p:extLst>
          </p:nvPr>
        </p:nvGraphicFramePr>
        <p:xfrm>
          <a:off x="7802562" y="1941513"/>
          <a:ext cx="315672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82" name="Equation" r:id="rId7" imgW="177800" imgH="203200" progId="Equation.3">
                  <p:embed/>
                </p:oleObj>
              </mc:Choice>
              <mc:Fallback>
                <p:oleObj name="Equation" r:id="rId7" imgW="17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562" y="1941513"/>
                        <a:ext cx="315672" cy="36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909915"/>
              </p:ext>
            </p:extLst>
          </p:nvPr>
        </p:nvGraphicFramePr>
        <p:xfrm>
          <a:off x="7475537" y="2938463"/>
          <a:ext cx="91102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83" name="Equation" r:id="rId9" imgW="469900" imgH="381000" progId="Equation.3">
                  <p:embed/>
                </p:oleObj>
              </mc:Choice>
              <mc:Fallback>
                <p:oleObj name="Equation" r:id="rId9" imgW="469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5537" y="2938463"/>
                        <a:ext cx="911020" cy="7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638800" y="1981200"/>
            <a:ext cx="166093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01C09"/>
                </a:solidFill>
                <a:latin typeface="Lucida Grande"/>
                <a:cs typeface="Lucida Grande"/>
              </a:rPr>
              <a:t>Least squares:</a:t>
            </a: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r>
              <a:rPr lang="en-US" sz="1400" dirty="0" err="1">
                <a:latin typeface="Lucida Grande"/>
                <a:cs typeface="Lucida Grande"/>
              </a:rPr>
              <a:t>Geman</a:t>
            </a:r>
            <a:r>
              <a:rPr lang="en-US" sz="1400" dirty="0">
                <a:latin typeface="Lucida Grande"/>
                <a:cs typeface="Lucida Grande"/>
              </a:rPr>
              <a:t>-McClure</a:t>
            </a:r>
            <a:r>
              <a:rPr lang="en-US" sz="1400" dirty="0" smtClean="0">
                <a:latin typeface="Lucida Grande"/>
                <a:cs typeface="Lucida Grande"/>
              </a:rPr>
              <a:t>:</a:t>
            </a:r>
          </a:p>
          <a:p>
            <a:endParaRPr lang="en-US" sz="1400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510470" y="4573721"/>
            <a:ext cx="0" cy="96017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913142" y="3334790"/>
            <a:ext cx="0" cy="219910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07221" y="4367232"/>
            <a:ext cx="1032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07221" y="1589962"/>
            <a:ext cx="0" cy="27772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7221" y="1589962"/>
            <a:ext cx="5059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18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GM_fun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/>
          <a:stretch>
            <a:fillRect/>
          </a:stretch>
        </p:blipFill>
        <p:spPr bwMode="auto">
          <a:xfrm>
            <a:off x="482600" y="1447800"/>
            <a:ext cx="49260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966764"/>
              </p:ext>
            </p:extLst>
          </p:nvPr>
        </p:nvGraphicFramePr>
        <p:xfrm>
          <a:off x="2693913" y="5924550"/>
          <a:ext cx="909412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5" name="Equation" r:id="rId5" imgW="596900" imgH="355600" progId="Equation.3">
                  <p:embed/>
                </p:oleObj>
              </mc:Choice>
              <mc:Fallback>
                <p:oleObj name="Equation" r:id="rId5" imgW="596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13" y="5924550"/>
                        <a:ext cx="909412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417477"/>
              </p:ext>
            </p:extLst>
          </p:nvPr>
        </p:nvGraphicFramePr>
        <p:xfrm>
          <a:off x="7802562" y="1941513"/>
          <a:ext cx="315672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6" name="Equation" r:id="rId7" imgW="177800" imgH="203200" progId="Equation.3">
                  <p:embed/>
                </p:oleObj>
              </mc:Choice>
              <mc:Fallback>
                <p:oleObj name="Equation" r:id="rId7" imgW="17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562" y="1941513"/>
                        <a:ext cx="315672" cy="36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428193"/>
              </p:ext>
            </p:extLst>
          </p:nvPr>
        </p:nvGraphicFramePr>
        <p:xfrm>
          <a:off x="7475537" y="2938463"/>
          <a:ext cx="91102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7" name="Equation" r:id="rId9" imgW="469900" imgH="381000" progId="Equation.3">
                  <p:embed/>
                </p:oleObj>
              </mc:Choice>
              <mc:Fallback>
                <p:oleObj name="Equation" r:id="rId9" imgW="469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5537" y="2938463"/>
                        <a:ext cx="911020" cy="7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638800" y="1981200"/>
            <a:ext cx="166093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01C09"/>
                </a:solidFill>
                <a:latin typeface="Lucida Grande"/>
                <a:cs typeface="Lucida Grande"/>
              </a:rPr>
              <a:t>Least squares:</a:t>
            </a: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endParaRPr lang="en-US" sz="1400" dirty="0">
              <a:latin typeface="Lucida Grande"/>
              <a:cs typeface="Lucida Grande"/>
            </a:endParaRPr>
          </a:p>
          <a:p>
            <a:r>
              <a:rPr lang="en-US" sz="1400" dirty="0" err="1">
                <a:latin typeface="Lucida Grande"/>
                <a:cs typeface="Lucida Grande"/>
              </a:rPr>
              <a:t>Geman</a:t>
            </a:r>
            <a:r>
              <a:rPr lang="en-US" sz="1400" dirty="0">
                <a:latin typeface="Lucida Grande"/>
                <a:cs typeface="Lucida Grande"/>
              </a:rPr>
              <a:t>-McClure</a:t>
            </a:r>
            <a:r>
              <a:rPr lang="en-US" sz="1400" dirty="0" smtClean="0">
                <a:latin typeface="Lucida Grande"/>
                <a:cs typeface="Lucida Grande"/>
              </a:rPr>
              <a:t>:</a:t>
            </a:r>
          </a:p>
          <a:p>
            <a:endParaRPr lang="en-US" sz="1400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510470" y="4573721"/>
            <a:ext cx="0" cy="96017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913142" y="3334790"/>
            <a:ext cx="0" cy="219910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07221" y="4367232"/>
            <a:ext cx="1032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07221" y="1589962"/>
            <a:ext cx="0" cy="27772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7221" y="1589962"/>
            <a:ext cx="5059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13142" y="3334790"/>
            <a:ext cx="154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10470" y="4573721"/>
            <a:ext cx="5575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068015" y="3334790"/>
            <a:ext cx="0" cy="12389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61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15" name="Picture 14" descr="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16" name="Picture 15" descr="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17" name="Picture 16" descr="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18" name="Picture 17" descr="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19" name="Picture 18" descr="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20" name="Picture 19" descr="1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21" name="Picture 20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22" name="Picture 21" descr="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23" name="Picture 22" descr="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pic>
        <p:nvPicPr>
          <p:cNvPr id="24" name="Picture 23" descr="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" y="1186360"/>
            <a:ext cx="4079747" cy="504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2754" y="6226360"/>
            <a:ext cx="2063246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3g4w – 3.7Å</a:t>
            </a:r>
            <a:endParaRPr lang="en-GB" sz="1600" dirty="0">
              <a:latin typeface="Lucida Grande"/>
              <a:cs typeface="Lucida Grande"/>
            </a:endParaRPr>
          </a:p>
        </p:txBody>
      </p:sp>
      <p:pic>
        <p:nvPicPr>
          <p:cNvPr id="26" name="Picture 25" descr="tmp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96" y="1859138"/>
            <a:ext cx="2653207" cy="144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728101" y="1417992"/>
            <a:ext cx="2063246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Prior information:</a:t>
            </a:r>
            <a:endParaRPr lang="en-GB" sz="1600" dirty="0">
              <a:latin typeface="Lucida Grande"/>
              <a:cs typeface="Lucida Grande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6678083" y="2381754"/>
            <a:ext cx="1050774" cy="317037"/>
            <a:chOff x="6678083" y="2381754"/>
            <a:chExt cx="1050774" cy="317037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678083" y="2550583"/>
              <a:ext cx="1436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69" idx="1"/>
            </p:cNvCxnSpPr>
            <p:nvPr/>
          </p:nvCxnSpPr>
          <p:spPr>
            <a:xfrm>
              <a:off x="7458502" y="2557766"/>
              <a:ext cx="27035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Block Arc 44"/>
            <p:cNvSpPr/>
            <p:nvPr/>
          </p:nvSpPr>
          <p:spPr>
            <a:xfrm rot="5400000">
              <a:off x="6752165" y="2545295"/>
              <a:ext cx="154215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7399743">
              <a:off x="6726990" y="2480182"/>
              <a:ext cx="298122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8" name="Block Arc 47"/>
            <p:cNvSpPr/>
            <p:nvPr/>
          </p:nvSpPr>
          <p:spPr>
            <a:xfrm rot="5240143">
              <a:off x="6771246" y="2479957"/>
              <a:ext cx="283276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 rot="17399743">
              <a:off x="6815555" y="2473260"/>
              <a:ext cx="298122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Block Arc 53"/>
            <p:cNvSpPr/>
            <p:nvPr/>
          </p:nvSpPr>
          <p:spPr>
            <a:xfrm rot="5240143">
              <a:off x="6859811" y="2473035"/>
              <a:ext cx="283276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" name="Block Arc 56"/>
            <p:cNvSpPr/>
            <p:nvPr/>
          </p:nvSpPr>
          <p:spPr>
            <a:xfrm rot="17399743">
              <a:off x="6902471" y="2473261"/>
              <a:ext cx="298122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" name="Block Arc 57"/>
            <p:cNvSpPr/>
            <p:nvPr/>
          </p:nvSpPr>
          <p:spPr>
            <a:xfrm rot="5240143">
              <a:off x="6946727" y="2473036"/>
              <a:ext cx="283276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17399743">
              <a:off x="6991037" y="2468949"/>
              <a:ext cx="298122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5240143">
              <a:off x="7035293" y="2468724"/>
              <a:ext cx="283276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1" name="Block Arc 60"/>
            <p:cNvSpPr/>
            <p:nvPr/>
          </p:nvSpPr>
          <p:spPr>
            <a:xfrm rot="17399743">
              <a:off x="7083873" y="2468950"/>
              <a:ext cx="298122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" name="Block Arc 61"/>
            <p:cNvSpPr/>
            <p:nvPr/>
          </p:nvSpPr>
          <p:spPr>
            <a:xfrm rot="5240143">
              <a:off x="7128129" y="2468725"/>
              <a:ext cx="283276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" name="Block Arc 62"/>
            <p:cNvSpPr/>
            <p:nvPr/>
          </p:nvSpPr>
          <p:spPr>
            <a:xfrm rot="17399743">
              <a:off x="7172174" y="2461267"/>
              <a:ext cx="298122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Block Arc 63"/>
            <p:cNvSpPr/>
            <p:nvPr/>
          </p:nvSpPr>
          <p:spPr>
            <a:xfrm rot="5240143">
              <a:off x="7216430" y="2465578"/>
              <a:ext cx="283276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" name="Block Arc 64"/>
            <p:cNvSpPr/>
            <p:nvPr/>
          </p:nvSpPr>
          <p:spPr>
            <a:xfrm rot="17399743">
              <a:off x="7260740" y="2465802"/>
              <a:ext cx="298122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" name="Block Arc 65"/>
            <p:cNvSpPr/>
            <p:nvPr/>
          </p:nvSpPr>
          <p:spPr>
            <a:xfrm rot="5400000">
              <a:off x="7293314" y="2473920"/>
              <a:ext cx="300163" cy="139096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9" name="Block Arc 68"/>
            <p:cNvSpPr/>
            <p:nvPr/>
          </p:nvSpPr>
          <p:spPr>
            <a:xfrm rot="16200000">
              <a:off x="7390191" y="2544337"/>
              <a:ext cx="147600" cy="144000"/>
            </a:xfrm>
            <a:prstGeom prst="blockArc">
              <a:avLst>
                <a:gd name="adj1" fmla="val 10389207"/>
                <a:gd name="adj2" fmla="val 21278795"/>
                <a:gd name="adj3" fmla="val 20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>
            <a:off x="6678083" y="3175000"/>
            <a:ext cx="1050774" cy="105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821714" y="2848113"/>
            <a:ext cx="6912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dirty="0" smtClean="0">
                <a:latin typeface="Lucida Grande"/>
                <a:cs typeface="Lucida Grande"/>
              </a:rPr>
              <a:t>2.8Å</a:t>
            </a:r>
            <a:endParaRPr lang="en-GB" sz="1200" dirty="0">
              <a:latin typeface="Lucida Grande"/>
              <a:cs typeface="Lucida Grande"/>
            </a:endParaRPr>
          </a:p>
        </p:txBody>
      </p:sp>
      <p:sp>
        <p:nvSpPr>
          <p:cNvPr id="3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9360" y="3952272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cs typeface="Lucida Grande"/>
              </a:rPr>
              <a:t>Stabilises structural </a:t>
            </a:r>
            <a:r>
              <a:rPr lang="en-GB" dirty="0">
                <a:cs typeface="Lucida Grande"/>
              </a:rPr>
              <a:t>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5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ry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Motivational 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2171" y="6028968"/>
            <a:ext cx="6704945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1ryx – 3.5Å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4601891" y="1662466"/>
            <a:ext cx="325503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Low-resolution refinement:</a:t>
            </a: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Weak signal</a:t>
            </a:r>
          </a:p>
          <a:p>
            <a:r>
              <a:rPr lang="en-GB" dirty="0" smtClean="0">
                <a:latin typeface="Lucida Grande"/>
                <a:cs typeface="Lucida Grande"/>
              </a:rPr>
              <a:t>Noisy data</a:t>
            </a:r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Unstable refinement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b="1" dirty="0" smtClean="0">
                <a:latin typeface="Lucida Grande"/>
                <a:cs typeface="Lucida Grande"/>
              </a:rPr>
              <a:t>Result:</a:t>
            </a:r>
          </a:p>
          <a:p>
            <a:r>
              <a:rPr lang="en-GB" dirty="0" smtClean="0">
                <a:latin typeface="Lucida Grande"/>
                <a:cs typeface="Lucida Grande"/>
              </a:rPr>
              <a:t>Poor quality model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65000" y="2913794"/>
            <a:ext cx="0" cy="59770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54"/>
          <p:cNvSpPr>
            <a:spLocks noChangeArrowheads="1"/>
          </p:cNvSpPr>
          <p:nvPr/>
        </p:nvSpPr>
        <p:spPr bwMode="auto">
          <a:xfrm>
            <a:off x="1464099" y="1100210"/>
            <a:ext cx="2513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91879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Low Resolution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457200" y="1619472"/>
            <a:ext cx="8229600" cy="499489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000" dirty="0">
                <a:latin typeface="Lucida Grande"/>
                <a:cs typeface="Lucida Grande"/>
              </a:rPr>
              <a:t>~</a:t>
            </a:r>
            <a:r>
              <a:rPr lang="en-GB" sz="2000" dirty="0" smtClean="0">
                <a:latin typeface="Lucida Grande"/>
                <a:cs typeface="Lucida Grande"/>
              </a:rPr>
              <a:t>3Å or lower   </a:t>
            </a:r>
            <a:r>
              <a:rPr lang="en-GB" sz="1600" dirty="0" smtClean="0">
                <a:latin typeface="Lucida Grande"/>
                <a:cs typeface="Lucida Grande"/>
              </a:rPr>
              <a:t>(tools are sometimes useful at slightly higher resolutions)</a:t>
            </a:r>
          </a:p>
          <a:p>
            <a:pPr>
              <a:spcBef>
                <a:spcPts val="1200"/>
              </a:spcBef>
            </a:pPr>
            <a:r>
              <a:rPr lang="en-GB" sz="2000" dirty="0" smtClean="0">
                <a:latin typeface="Lucida Grande"/>
                <a:cs typeface="Lucida Grande"/>
              </a:rPr>
              <a:t>Reflection intensities often noisy</a:t>
            </a:r>
            <a:endParaRPr lang="en-GB" sz="2000" dirty="0">
              <a:latin typeface="Lucida Grande"/>
              <a:cs typeface="Lucida Grande"/>
            </a:endParaRPr>
          </a:p>
          <a:p>
            <a:pPr>
              <a:spcBef>
                <a:spcPts val="1200"/>
              </a:spcBef>
            </a:pPr>
            <a:r>
              <a:rPr lang="en-GB" sz="2000" dirty="0" smtClean="0">
                <a:latin typeface="Lucida Grande"/>
                <a:cs typeface="Lucida Grande"/>
              </a:rPr>
              <a:t>Limited data</a:t>
            </a:r>
            <a:r>
              <a:rPr lang="en-GB" sz="2000" dirty="0">
                <a:latin typeface="Lucida Grande"/>
                <a:cs typeface="Lucida Grande"/>
              </a:rPr>
              <a:t> </a:t>
            </a:r>
            <a:r>
              <a:rPr lang="en-GB" sz="2000" dirty="0" smtClean="0">
                <a:latin typeface="Lucida Grande"/>
                <a:cs typeface="Lucida Grande"/>
              </a:rPr>
              <a:t>- poor </a:t>
            </a:r>
            <a:r>
              <a:rPr lang="en-GB" sz="2000" dirty="0" err="1" smtClean="0">
                <a:latin typeface="Lucida Grande"/>
                <a:cs typeface="Lucida Grande"/>
              </a:rPr>
              <a:t>observation:parameter</a:t>
            </a:r>
            <a:r>
              <a:rPr lang="en-GB" sz="2000" dirty="0" smtClean="0">
                <a:latin typeface="Lucida Grande"/>
                <a:cs typeface="Lucida Grande"/>
              </a:rPr>
              <a:t> ratio</a:t>
            </a:r>
          </a:p>
          <a:p>
            <a:pPr marL="0" indent="0">
              <a:spcBef>
                <a:spcPts val="1200"/>
              </a:spcBef>
              <a:buNone/>
            </a:pPr>
            <a:endParaRPr lang="en-GB" sz="200" dirty="0" smtClean="0">
              <a:latin typeface="Lucida Grande"/>
              <a:cs typeface="Lucida Grande"/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200" dirty="0" smtClean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GB" sz="2000" b="1" i="1" dirty="0" smtClean="0">
                <a:latin typeface="Lucida Grande"/>
                <a:cs typeface="Lucida Grande"/>
              </a:rPr>
              <a:t>At low resolution, refinement often becomes unstable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GB" sz="2000" b="1" i="1" dirty="0" smtClean="0">
                <a:latin typeface="Lucida Grande"/>
                <a:cs typeface="Lucida Grande"/>
              </a:rPr>
              <a:t>Overfitting </a:t>
            </a:r>
            <a:r>
              <a:rPr lang="en-GB" sz="2000" b="1" i="1" dirty="0">
                <a:latin typeface="Lucida Grande"/>
                <a:cs typeface="Lucida Grande"/>
              </a:rPr>
              <a:t>– R-factors </a:t>
            </a:r>
            <a:r>
              <a:rPr lang="en-GB" sz="2000" b="1" i="1" dirty="0" smtClean="0">
                <a:latin typeface="Lucida Grande"/>
                <a:cs typeface="Lucida Grande"/>
              </a:rPr>
              <a:t>diverge</a:t>
            </a: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 smtClean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 smtClean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 smtClean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>
              <a:latin typeface="Lucida Grande"/>
              <a:cs typeface="Lucida Grande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en-GB" sz="200" b="1" i="1" dirty="0" smtClean="0">
              <a:latin typeface="Lucida Grande"/>
              <a:cs typeface="Lucida Grande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GB" sz="2000" dirty="0" smtClean="0">
                <a:latin typeface="Lucida Grande"/>
                <a:cs typeface="Lucida Grande"/>
              </a:rPr>
              <a:t>To improve models, we need to: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1800" b="1" dirty="0">
                <a:latin typeface="Lucida Grande"/>
                <a:cs typeface="Lucida Grande"/>
              </a:rPr>
              <a:t>Ease</a:t>
            </a:r>
            <a:r>
              <a:rPr lang="en-GB" sz="1800" dirty="0">
                <a:latin typeface="Lucida Grande"/>
                <a:cs typeface="Lucida Grande"/>
              </a:rPr>
              <a:t> manual </a:t>
            </a:r>
            <a:r>
              <a:rPr lang="en-GB" sz="1800" b="1" dirty="0">
                <a:latin typeface="Lucida Grande"/>
                <a:cs typeface="Lucida Grande"/>
              </a:rPr>
              <a:t>model building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1800" dirty="0" smtClean="0">
                <a:latin typeface="Lucida Grande"/>
                <a:cs typeface="Lucida Grande"/>
              </a:rPr>
              <a:t>Use of </a:t>
            </a:r>
            <a:r>
              <a:rPr lang="en-GB" sz="1800" b="1" dirty="0" smtClean="0">
                <a:latin typeface="Lucida Grande"/>
                <a:cs typeface="Lucida Grande"/>
              </a:rPr>
              <a:t>prior knowledge </a:t>
            </a:r>
            <a:r>
              <a:rPr lang="en-GB" sz="1800" dirty="0" smtClean="0">
                <a:latin typeface="Lucida Grande"/>
                <a:cs typeface="Lucida Grande"/>
              </a:rPr>
              <a:t>to</a:t>
            </a:r>
            <a:r>
              <a:rPr lang="en-GB" sz="1800" b="1" dirty="0" smtClean="0">
                <a:latin typeface="Lucida Grande"/>
                <a:cs typeface="Lucida Grande"/>
              </a:rPr>
              <a:t> stabilize refinement – </a:t>
            </a:r>
            <a:r>
              <a:rPr lang="en-GB" sz="1800" b="1" i="1" dirty="0">
                <a:latin typeface="Lucida Grande"/>
                <a:cs typeface="Lucida Grande"/>
              </a:rPr>
              <a:t>R</a:t>
            </a:r>
            <a:r>
              <a:rPr lang="en-GB" sz="1800" b="1" i="1" dirty="0" smtClean="0">
                <a:latin typeface="Lucida Grande"/>
                <a:cs typeface="Lucida Grande"/>
              </a:rPr>
              <a:t>egularisers</a:t>
            </a:r>
          </a:p>
          <a:p>
            <a:pPr algn="ctr">
              <a:spcBef>
                <a:spcPts val="0"/>
              </a:spcBef>
              <a:buFontTx/>
              <a:buChar char="-"/>
            </a:pPr>
            <a:endParaRPr lang="en-GB" sz="2000" b="1" i="1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73911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d3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29842"/>
            <a:ext cx="3360000" cy="5040000"/>
          </a:xfrm>
          <a:prstGeom prst="rect">
            <a:avLst/>
          </a:prstGeom>
        </p:spPr>
      </p:pic>
      <p:pic>
        <p:nvPicPr>
          <p:cNvPr id="10" name="Picture 9" descr="1ry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171" y="6028968"/>
            <a:ext cx="6704945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1ryx – 3.5Å							    2d3i – 2.15Å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r>
              <a:rPr lang="en-GB" dirty="0" smtClean="0">
                <a:latin typeface="Lucida Grande"/>
                <a:cs typeface="Lucida Grande"/>
              </a:rPr>
              <a:t>				   High-resolution homologue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Motivational 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1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ryx_2d3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223" y="6028968"/>
            <a:ext cx="709289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Models don’t superpose well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Motivational Example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9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d3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29842"/>
            <a:ext cx="3360000" cy="5040000"/>
          </a:xfrm>
          <a:prstGeom prst="rect">
            <a:avLst/>
          </a:prstGeom>
        </p:spPr>
      </p:pic>
      <p:pic>
        <p:nvPicPr>
          <p:cNvPr id="10" name="Picture 9" descr="1ry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171" y="6028968"/>
            <a:ext cx="6704945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1ryx – 3.5Å							    2d3i – 2.15Å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r>
              <a:rPr lang="en-GB" dirty="0" smtClean="0">
                <a:latin typeface="Lucida Grande"/>
                <a:cs typeface="Lucida Grande"/>
              </a:rPr>
              <a:t>				   High-resolution homologue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8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ryx_2d3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223" y="6028968"/>
            <a:ext cx="709289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Models don’t superpose well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28" y="1038649"/>
            <a:ext cx="4636144" cy="5631219"/>
          </a:xfrm>
          <a:prstGeom prst="rect">
            <a:avLst/>
          </a:prstGeom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ProSMART Restraint </a:t>
            </a:r>
            <a:r>
              <a:rPr lang="en-US" dirty="0" err="1" smtClean="0">
                <a:latin typeface="Abadi MT Condensed Extra Bold" charset="0"/>
                <a:ea typeface="ＭＳ Ｐゴシック" charset="0"/>
                <a:cs typeface="ＭＳ Ｐゴシック" charset="0"/>
              </a:rPr>
              <a:t>Visualisation</a:t>
            </a:r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 in Coot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7055896" y="1717551"/>
            <a:ext cx="19315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1ryx (3.5Å)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5896" y="6460455"/>
            <a:ext cx="2105690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Thanks to Paul </a:t>
            </a:r>
            <a:r>
              <a:rPr lang="en-GB" sz="1400" dirty="0" err="1" smtClean="0">
                <a:latin typeface="Lucida Grande"/>
                <a:cs typeface="Lucida Grande"/>
              </a:rPr>
              <a:t>Emsley</a:t>
            </a:r>
            <a:endParaRPr lang="en-GB" sz="1400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4798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ProSMART Restraint </a:t>
            </a:r>
            <a:r>
              <a:rPr lang="en-US" dirty="0" err="1" smtClean="0">
                <a:latin typeface="Abadi MT Condensed Extra Bold" charset="0"/>
                <a:ea typeface="ＭＳ Ｐゴシック" charset="0"/>
                <a:cs typeface="ＭＳ Ｐゴシック" charset="0"/>
              </a:rPr>
              <a:t>Visualisation</a:t>
            </a:r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 in Coot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coo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28" y="1038649"/>
            <a:ext cx="4636144" cy="5631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94910"/>
            <a:ext cx="2253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Backbone 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Restraints</a:t>
            </a:r>
          </a:p>
        </p:txBody>
      </p:sp>
      <p:sp>
        <p:nvSpPr>
          <p:cNvPr id="5" name="Rectangle 54"/>
          <p:cNvSpPr>
            <a:spLocks noChangeArrowheads="1"/>
          </p:cNvSpPr>
          <p:nvPr/>
        </p:nvSpPr>
        <p:spPr bwMode="auto">
          <a:xfrm>
            <a:off x="7055896" y="1717551"/>
            <a:ext cx="1931551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1ryx (3.5Å)</a:t>
            </a:r>
          </a:p>
          <a:p>
            <a:r>
              <a:rPr lang="en-GB" sz="1400" dirty="0" smtClean="0">
                <a:latin typeface="Lucida Grande"/>
                <a:cs typeface="Lucida Grande"/>
              </a:rPr>
              <a:t>restrained to</a:t>
            </a:r>
          </a:p>
          <a:p>
            <a:r>
              <a:rPr lang="en-GB" dirty="0" smtClean="0">
                <a:latin typeface="Lucida Grande"/>
                <a:cs typeface="Lucida Grande"/>
              </a:rPr>
              <a:t>2d3i (2.15Å)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5896" y="6460455"/>
            <a:ext cx="2105690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Thanks to Paul </a:t>
            </a:r>
            <a:r>
              <a:rPr lang="en-GB" sz="1400" dirty="0" err="1" smtClean="0">
                <a:latin typeface="Lucida Grande"/>
                <a:cs typeface="Lucida Grande"/>
              </a:rPr>
              <a:t>Emsley</a:t>
            </a:r>
            <a:endParaRPr lang="en-GB" sz="1400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9522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28" y="1038648"/>
            <a:ext cx="4636144" cy="5631219"/>
          </a:xfrm>
          <a:prstGeom prst="rect">
            <a:avLst/>
          </a:prstGeom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ProSMART Restraint </a:t>
            </a:r>
            <a:r>
              <a:rPr lang="en-US" dirty="0" err="1" smtClean="0">
                <a:latin typeface="Abadi MT Condensed Extra Bold" charset="0"/>
                <a:ea typeface="ＭＳ Ｐゴシック" charset="0"/>
                <a:cs typeface="ＭＳ Ｐゴシック" charset="0"/>
              </a:rPr>
              <a:t>Visualisation</a:t>
            </a:r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 in Coot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94910"/>
            <a:ext cx="2253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Backbone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&amp; Side Chain 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Restraints</a:t>
            </a: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7055896" y="1717551"/>
            <a:ext cx="1931551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1ryx (3.5Å)</a:t>
            </a:r>
          </a:p>
          <a:p>
            <a:r>
              <a:rPr lang="en-GB" sz="1400" dirty="0" smtClean="0">
                <a:latin typeface="Lucida Grande"/>
                <a:cs typeface="Lucida Grande"/>
              </a:rPr>
              <a:t>restrained to</a:t>
            </a:r>
          </a:p>
          <a:p>
            <a:r>
              <a:rPr lang="en-GB" dirty="0" smtClean="0">
                <a:latin typeface="Lucida Grande"/>
                <a:cs typeface="Lucida Grande"/>
              </a:rPr>
              <a:t>2d3i (2.15Å)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5896" y="6460455"/>
            <a:ext cx="2105690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Thanks to Paul </a:t>
            </a:r>
            <a:r>
              <a:rPr lang="en-GB" sz="1400" dirty="0" err="1" smtClean="0">
                <a:latin typeface="Lucida Grande"/>
                <a:cs typeface="Lucida Grande"/>
              </a:rPr>
              <a:t>Emsley</a:t>
            </a:r>
            <a:endParaRPr lang="en-GB" sz="1400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12897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t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26" y="1038646"/>
            <a:ext cx="4636145" cy="5637781"/>
          </a:xfrm>
          <a:prstGeom prst="rect">
            <a:avLst/>
          </a:prstGeom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ProSMART Restraint </a:t>
            </a:r>
            <a:r>
              <a:rPr lang="en-US" dirty="0" err="1" smtClean="0">
                <a:latin typeface="Abadi MT Condensed Extra Bold" charset="0"/>
                <a:ea typeface="ＭＳ Ｐゴシック" charset="0"/>
                <a:cs typeface="ＭＳ Ｐゴシック" charset="0"/>
              </a:rPr>
              <a:t>Visualisation</a:t>
            </a:r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 in Coot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94910"/>
            <a:ext cx="225392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Lucida Grande"/>
                <a:cs typeface="Lucida Grande"/>
              </a:rPr>
              <a:t>Backbone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&amp; Side Chain </a:t>
            </a: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Restraints</a:t>
            </a:r>
          </a:p>
          <a:p>
            <a:pPr algn="ctr"/>
            <a:endParaRPr lang="en-GB" dirty="0">
              <a:latin typeface="Lucida Grande"/>
              <a:cs typeface="Lucida Grande"/>
            </a:endParaRPr>
          </a:p>
          <a:p>
            <a:pPr algn="ctr"/>
            <a:r>
              <a:rPr lang="en-GB" dirty="0" smtClean="0">
                <a:latin typeface="Lucida Grande"/>
                <a:cs typeface="Lucida Grande"/>
              </a:rPr>
              <a:t>Regenerated after re-refinement</a:t>
            </a:r>
          </a:p>
        </p:txBody>
      </p:sp>
      <p:sp>
        <p:nvSpPr>
          <p:cNvPr id="5" name="Rectangle 54"/>
          <p:cNvSpPr>
            <a:spLocks noChangeArrowheads="1"/>
          </p:cNvSpPr>
          <p:nvPr/>
        </p:nvSpPr>
        <p:spPr bwMode="auto">
          <a:xfrm>
            <a:off x="7055896" y="1717551"/>
            <a:ext cx="1931551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1ryx re-refined</a:t>
            </a:r>
          </a:p>
          <a:p>
            <a:r>
              <a:rPr lang="en-GB" sz="1400" dirty="0" smtClean="0">
                <a:latin typeface="Lucida Grande"/>
                <a:cs typeface="Lucida Grande"/>
              </a:rPr>
              <a:t>restrained to</a:t>
            </a:r>
          </a:p>
          <a:p>
            <a:r>
              <a:rPr lang="en-GB" dirty="0" smtClean="0">
                <a:latin typeface="Lucida Grande"/>
                <a:cs typeface="Lucida Grande"/>
              </a:rPr>
              <a:t>2d3i (2.15Å)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5896" y="6460455"/>
            <a:ext cx="2105690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Thanks to Paul </a:t>
            </a:r>
            <a:r>
              <a:rPr lang="en-GB" sz="1400" dirty="0" err="1" smtClean="0">
                <a:latin typeface="Lucida Grande"/>
                <a:cs typeface="Lucida Grande"/>
              </a:rPr>
              <a:t>Emsley</a:t>
            </a:r>
            <a:endParaRPr lang="en-GB" sz="1400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135783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plo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95" y="996452"/>
            <a:ext cx="5760000" cy="57600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6092" y="2499830"/>
            <a:ext cx="998538" cy="248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36.5 %</a:t>
            </a:r>
          </a:p>
          <a:p>
            <a:pPr>
              <a:lnSpc>
                <a:spcPct val="120000"/>
              </a:lnSpc>
            </a:pPr>
            <a:endParaRPr lang="en-GB" sz="20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700" dirty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23.9 %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8831" y="2499830"/>
            <a:ext cx="998538" cy="248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err="1" smtClean="0">
                <a:latin typeface="Lucida Grande"/>
                <a:cs typeface="Lucida Grande"/>
              </a:rPr>
              <a:t>R</a:t>
            </a:r>
            <a:r>
              <a:rPr lang="en-GB" sz="1400" baseline="-25000" dirty="0" err="1" smtClean="0">
                <a:latin typeface="Lucida Grande"/>
                <a:cs typeface="Lucida Grande"/>
              </a:rPr>
              <a:t>free</a:t>
            </a: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20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700" dirty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R-factor</a:t>
            </a:r>
            <a:endParaRPr lang="en-GB" sz="14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2288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plot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95" y="996452"/>
            <a:ext cx="5760000" cy="57600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6092" y="2499830"/>
            <a:ext cx="998538" cy="248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36.5 %</a:t>
            </a:r>
          </a:p>
          <a:p>
            <a:pPr>
              <a:lnSpc>
                <a:spcPct val="120000"/>
              </a:lnSpc>
            </a:pPr>
            <a:endParaRPr lang="en-GB" sz="20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3251D2"/>
                </a:solidFill>
                <a:latin typeface="Lucida Grande"/>
                <a:cs typeface="Lucida Grande"/>
              </a:rPr>
              <a:t>32.4%</a:t>
            </a: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3251D2"/>
                </a:solidFill>
                <a:latin typeface="Lucida Grande"/>
                <a:cs typeface="Lucida Grande"/>
              </a:rPr>
              <a:t>27.3 %</a:t>
            </a:r>
            <a:endParaRPr lang="en-GB" sz="1400" dirty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700" dirty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23.9 %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11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8831" y="2499830"/>
            <a:ext cx="998538" cy="248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err="1" smtClean="0">
                <a:latin typeface="Lucida Grande"/>
                <a:cs typeface="Lucida Grande"/>
              </a:rPr>
              <a:t>R</a:t>
            </a:r>
            <a:r>
              <a:rPr lang="en-GB" sz="1400" baseline="-25000" dirty="0" err="1" smtClean="0">
                <a:latin typeface="Lucida Grande"/>
                <a:cs typeface="Lucida Grande"/>
              </a:rPr>
              <a:t>free</a:t>
            </a: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20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700" dirty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R-factor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1239" y="5386170"/>
            <a:ext cx="2028570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3251D2"/>
                </a:solidFill>
                <a:latin typeface="Lucida Grande"/>
                <a:cs typeface="Lucida Grande"/>
              </a:rPr>
              <a:t>Jelly-body restraints</a:t>
            </a:r>
          </a:p>
        </p:txBody>
      </p:sp>
    </p:spTree>
    <p:extLst>
      <p:ext uri="{BB962C8B-B14F-4D97-AF65-F5344CB8AC3E}">
        <p14:creationId xmlns:p14="http://schemas.microsoft.com/office/powerpoint/2010/main" val="298337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Regularisation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32" y="2069610"/>
            <a:ext cx="4396737" cy="34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7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plot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95" y="996452"/>
            <a:ext cx="5760000" cy="57600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6092" y="2499830"/>
            <a:ext cx="998538" cy="248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36.5 %</a:t>
            </a:r>
          </a:p>
          <a:p>
            <a:pPr>
              <a:lnSpc>
                <a:spcPct val="120000"/>
              </a:lnSpc>
            </a:pPr>
            <a:endParaRPr lang="en-GB" sz="20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3251D2"/>
                </a:solidFill>
                <a:latin typeface="Lucida Grande"/>
                <a:cs typeface="Lucida Grande"/>
              </a:rPr>
              <a:t>32.4%</a:t>
            </a:r>
          </a:p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CF1D00"/>
                </a:solidFill>
                <a:latin typeface="Lucida Grande"/>
                <a:cs typeface="Lucida Grande"/>
              </a:rPr>
              <a:t>30.7 %</a:t>
            </a:r>
            <a:endParaRPr lang="en-GB" sz="1400" dirty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3251D2"/>
                </a:solidFill>
                <a:latin typeface="Lucida Grande"/>
                <a:cs typeface="Lucida Grande"/>
              </a:rPr>
              <a:t>27.3 %</a:t>
            </a:r>
            <a:endParaRPr lang="en-GB" sz="1400" dirty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CF1D00"/>
                </a:solidFill>
                <a:latin typeface="Lucida Grande"/>
                <a:cs typeface="Lucida Grande"/>
              </a:rPr>
              <a:t>26.3 %</a:t>
            </a:r>
          </a:p>
          <a:p>
            <a:pPr>
              <a:lnSpc>
                <a:spcPct val="120000"/>
              </a:lnSpc>
            </a:pPr>
            <a:endParaRPr lang="en-GB" sz="700" dirty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23.9 %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8831" y="2499830"/>
            <a:ext cx="998538" cy="248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err="1" smtClean="0">
                <a:latin typeface="Lucida Grande"/>
                <a:cs typeface="Lucida Grande"/>
              </a:rPr>
              <a:t>R</a:t>
            </a:r>
            <a:r>
              <a:rPr lang="en-GB" sz="1400" baseline="-25000" dirty="0" err="1" smtClean="0">
                <a:latin typeface="Lucida Grande"/>
                <a:cs typeface="Lucida Grande"/>
              </a:rPr>
              <a:t>free</a:t>
            </a: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20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3251D2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CF1D00"/>
              </a:solidFill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endParaRPr lang="en-GB" sz="700" dirty="0">
              <a:latin typeface="Lucida Grande"/>
              <a:cs typeface="Lucida Grande"/>
            </a:endParaRPr>
          </a:p>
          <a:p>
            <a:pPr>
              <a:lnSpc>
                <a:spcPct val="12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R-factor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1239" y="5386170"/>
            <a:ext cx="2028570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3251D2"/>
                </a:solidFill>
                <a:latin typeface="Lucida Grande"/>
                <a:cs typeface="Lucida Grande"/>
              </a:rPr>
              <a:t>Jelly-body restraints</a:t>
            </a:r>
          </a:p>
          <a:p>
            <a:pPr>
              <a:lnSpc>
                <a:spcPct val="120000"/>
              </a:lnSpc>
            </a:pPr>
            <a:r>
              <a:rPr lang="en-GB" sz="1400" dirty="0" smtClean="0">
                <a:solidFill>
                  <a:srgbClr val="CF1D00"/>
                </a:solidFill>
                <a:latin typeface="Lucida Grande"/>
                <a:cs typeface="Lucida Grande"/>
              </a:rPr>
              <a:t>External restraints</a:t>
            </a:r>
            <a:endParaRPr lang="en-GB" sz="1400" dirty="0">
              <a:solidFill>
                <a:srgbClr val="CF1D00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72332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01750" y="1446388"/>
            <a:ext cx="2296583" cy="766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Original Structure</a:t>
            </a: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R/R</a:t>
            </a:r>
            <a:r>
              <a:rPr lang="en-GB" sz="1400" baseline="-25000" dirty="0" smtClean="0">
                <a:latin typeface="Lucida Grande"/>
                <a:cs typeface="Lucida Grande"/>
              </a:rPr>
              <a:t>free</a:t>
            </a:r>
            <a:r>
              <a:rPr lang="en-GB" sz="1400" dirty="0" smtClean="0">
                <a:latin typeface="Lucida Grande"/>
                <a:cs typeface="Lucida Grande"/>
              </a:rPr>
              <a:t> : 0.286/0.330</a:t>
            </a:r>
            <a:endParaRPr lang="en-GB" sz="1600" dirty="0">
              <a:latin typeface="Lucida Grande"/>
              <a:cs typeface="Lucida Grande"/>
            </a:endParaRPr>
          </a:p>
        </p:txBody>
      </p:sp>
      <p:pic>
        <p:nvPicPr>
          <p:cNvPr id="3" name="Picture 2" descr="Untitled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3" y="2280138"/>
            <a:ext cx="3585062" cy="4320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8406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01750" y="1446388"/>
            <a:ext cx="2296583" cy="766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Original Structure</a:t>
            </a: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R/R</a:t>
            </a:r>
            <a:r>
              <a:rPr lang="en-GB" sz="1400" baseline="-25000" dirty="0" smtClean="0">
                <a:latin typeface="Lucida Grande"/>
                <a:cs typeface="Lucida Grande"/>
              </a:rPr>
              <a:t>free</a:t>
            </a:r>
            <a:r>
              <a:rPr lang="en-GB" sz="1400" dirty="0" smtClean="0">
                <a:latin typeface="Lucida Grande"/>
                <a:cs typeface="Lucida Grande"/>
              </a:rPr>
              <a:t> : 0.286/0.330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8333" y="1453442"/>
            <a:ext cx="3810000" cy="766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Re-refined with External Restraints</a:t>
            </a: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R/R</a:t>
            </a:r>
            <a:r>
              <a:rPr lang="en-GB" sz="1400" baseline="-25000" dirty="0" smtClean="0">
                <a:latin typeface="Lucida Grande"/>
                <a:cs typeface="Lucida Grande"/>
              </a:rPr>
              <a:t>free</a:t>
            </a:r>
            <a:r>
              <a:rPr lang="en-GB" sz="1400" dirty="0" smtClean="0">
                <a:latin typeface="Lucida Grande"/>
                <a:cs typeface="Lucida Grande"/>
              </a:rPr>
              <a:t> : 0.263/0.307</a:t>
            </a:r>
            <a:endParaRPr lang="en-GB" sz="1600" dirty="0">
              <a:latin typeface="Lucida Grande"/>
              <a:cs typeface="Lucida Grande"/>
            </a:endParaRPr>
          </a:p>
        </p:txBody>
      </p:sp>
      <p:pic>
        <p:nvPicPr>
          <p:cNvPr id="3" name="Picture 2" descr="Untitled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3" y="2280138"/>
            <a:ext cx="3585062" cy="4320000"/>
          </a:xfrm>
          <a:prstGeom prst="rect">
            <a:avLst/>
          </a:prstGeom>
        </p:spPr>
      </p:pic>
      <p:pic>
        <p:nvPicPr>
          <p:cNvPr id="5" name="Picture 4" descr="Untitled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4" y="2280138"/>
            <a:ext cx="3630252" cy="4320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59469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12988" y="6346845"/>
            <a:ext cx="70931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1.3σ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50706" y="1166663"/>
            <a:ext cx="176860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Original Structure</a:t>
            </a:r>
          </a:p>
          <a:p>
            <a:pPr algn="ctr">
              <a:lnSpc>
                <a:spcPct val="150000"/>
              </a:lnSpc>
            </a:pPr>
            <a:r>
              <a:rPr lang="en-GB" sz="1200" dirty="0" smtClean="0">
                <a:latin typeface="Lucida Grande"/>
                <a:cs typeface="Lucida Grande"/>
              </a:rPr>
              <a:t>R/R</a:t>
            </a:r>
            <a:r>
              <a:rPr lang="en-GB" sz="1200" baseline="-25000" dirty="0" smtClean="0">
                <a:latin typeface="Lucida Grande"/>
                <a:cs typeface="Lucida Grande"/>
              </a:rPr>
              <a:t>free</a:t>
            </a:r>
            <a:r>
              <a:rPr lang="en-GB" sz="1200" dirty="0" smtClean="0">
                <a:latin typeface="Lucida Grande"/>
                <a:cs typeface="Lucida Grande"/>
              </a:rPr>
              <a:t> : 0.286/0.330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0706" y="1869776"/>
            <a:ext cx="17686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External restraints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(40 cycles)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latin typeface="Lucida Grande"/>
                <a:cs typeface="Lucida Grande"/>
              </a:rPr>
              <a:t>R/R</a:t>
            </a:r>
            <a:r>
              <a:rPr lang="en-GB" sz="1200" baseline="-25000" dirty="0">
                <a:latin typeface="Lucida Grande"/>
                <a:cs typeface="Lucida Grande"/>
              </a:rPr>
              <a:t>free</a:t>
            </a:r>
            <a:r>
              <a:rPr lang="en-GB" sz="1200" dirty="0">
                <a:latin typeface="Lucida Grande"/>
                <a:cs typeface="Lucida Grande"/>
              </a:rPr>
              <a:t> : </a:t>
            </a:r>
            <a:r>
              <a:rPr lang="en-GB" sz="1200" dirty="0" smtClean="0">
                <a:latin typeface="Lucida Grande"/>
                <a:cs typeface="Lucida Grande"/>
              </a:rPr>
              <a:t>0.263/0.307</a:t>
            </a:r>
            <a:endParaRPr lang="en-GB" sz="1200" dirty="0">
              <a:latin typeface="Lucida Grande"/>
              <a:cs typeface="Lucida Grande"/>
            </a:endParaRPr>
          </a:p>
        </p:txBody>
      </p:sp>
      <p:pic>
        <p:nvPicPr>
          <p:cNvPr id="39" name="Picture 38" descr="1ryx_473_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0" name="Picture 39" descr="1ryx_473_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1" name="Picture 40" descr="1ryx_473_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2" name="Picture 41" descr="1ryx_473_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3" name="Picture 42" descr="1ryx_473_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4" name="Picture 43" descr="1ryx_473_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5" name="Picture 44" descr="1ryx_473_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6" name="Picture 45" descr="1ryx_473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47" name="Picture 46" descr="1ryx_473_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1947333" y="2307167"/>
            <a:ext cx="1026584" cy="973666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238500" y="3439587"/>
            <a:ext cx="1026584" cy="973666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4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0" grpId="0" animBg="1"/>
      <p:bldP spid="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ryx_473_40_mod_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7" name="Picture 6" descr="1ryx_473_40_mod_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6" name="Picture 5" descr="1ryx_473_40_mod_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5" name="Picture 4" descr="1ryx_473_40_mod_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pic>
        <p:nvPicPr>
          <p:cNvPr id="3" name="Picture 2" descr="1ryx_473_40_mo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6" y="1078740"/>
            <a:ext cx="6331859" cy="54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50706" y="1166663"/>
            <a:ext cx="176860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Original Structure</a:t>
            </a:r>
          </a:p>
          <a:p>
            <a:pPr algn="ctr">
              <a:lnSpc>
                <a:spcPct val="150000"/>
              </a:lnSpc>
            </a:pPr>
            <a:r>
              <a:rPr lang="en-GB" sz="1200" dirty="0" smtClean="0">
                <a:latin typeface="Lucida Grande"/>
                <a:cs typeface="Lucida Grande"/>
              </a:rPr>
              <a:t>R/R</a:t>
            </a:r>
            <a:r>
              <a:rPr lang="en-GB" sz="1200" baseline="-25000" dirty="0" smtClean="0">
                <a:latin typeface="Lucida Grande"/>
                <a:cs typeface="Lucida Grande"/>
              </a:rPr>
              <a:t>free</a:t>
            </a:r>
            <a:r>
              <a:rPr lang="en-GB" sz="1200" dirty="0" smtClean="0">
                <a:latin typeface="Lucida Grande"/>
                <a:cs typeface="Lucida Grande"/>
              </a:rPr>
              <a:t> : 0.286/0.330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0706" y="1869776"/>
            <a:ext cx="17686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External restraints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(40 cycles)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latin typeface="Lucida Grande"/>
                <a:cs typeface="Lucida Grande"/>
              </a:rPr>
              <a:t>R/R</a:t>
            </a:r>
            <a:r>
              <a:rPr lang="en-GB" sz="1200" baseline="-25000" dirty="0">
                <a:latin typeface="Lucida Grande"/>
                <a:cs typeface="Lucida Grande"/>
              </a:rPr>
              <a:t>free</a:t>
            </a:r>
            <a:r>
              <a:rPr lang="en-GB" sz="1200" dirty="0">
                <a:latin typeface="Lucida Grande"/>
                <a:cs typeface="Lucida Grande"/>
              </a:rPr>
              <a:t> : </a:t>
            </a:r>
            <a:r>
              <a:rPr lang="en-GB" sz="1200" dirty="0" smtClean="0">
                <a:latin typeface="Lucida Grande"/>
                <a:cs typeface="Lucida Grande"/>
              </a:rPr>
              <a:t>0.263/0.307</a:t>
            </a:r>
            <a:endParaRPr lang="en-GB" sz="1200" dirty="0">
              <a:latin typeface="Lucida Grande"/>
              <a:cs typeface="Lucida Grand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706" y="3236817"/>
            <a:ext cx="1768607" cy="1043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Modify</a:t>
            </a: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Real Space Refine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707" y="4282461"/>
            <a:ext cx="17686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Jelly body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(40 cycles</a:t>
            </a:r>
            <a:r>
              <a:rPr lang="en-GB" sz="1400" dirty="0" smtClean="0">
                <a:latin typeface="Lucida Grande"/>
                <a:cs typeface="Lucida Grande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latin typeface="Lucida Grande"/>
                <a:cs typeface="Lucida Grande"/>
              </a:rPr>
              <a:t>R/R</a:t>
            </a:r>
            <a:r>
              <a:rPr lang="en-GB" sz="1200" baseline="-25000" dirty="0">
                <a:latin typeface="Lucida Grande"/>
                <a:cs typeface="Lucida Grande"/>
              </a:rPr>
              <a:t>free</a:t>
            </a:r>
            <a:r>
              <a:rPr lang="en-GB" sz="1200" dirty="0">
                <a:latin typeface="Lucida Grande"/>
                <a:cs typeface="Lucida Grande"/>
              </a:rPr>
              <a:t> : </a:t>
            </a:r>
            <a:r>
              <a:rPr lang="en-GB" sz="1200" dirty="0" smtClean="0">
                <a:latin typeface="Lucida Grande"/>
                <a:cs typeface="Lucida Grande"/>
              </a:rPr>
              <a:t>0.253/0.304</a:t>
            </a:r>
            <a:endParaRPr lang="en-GB" sz="1200" dirty="0">
              <a:latin typeface="Lucida Grande"/>
              <a:cs typeface="Lucida Grand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988" y="6346845"/>
            <a:ext cx="70931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1.3σ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7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ryx_191_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27" name="Picture 26" descr="1ryx_191_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28" name="Picture 27" descr="1ryx_191_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29" name="Picture 28" descr="1ryx_191_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30" name="Picture 29" descr="1ryx_191_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31" name="Picture 30" descr="1ryx_191_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32" name="Picture 31" descr="1ryx_191_1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33" name="Picture 32" descr="1ryx_191_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pic>
        <p:nvPicPr>
          <p:cNvPr id="34" name="Picture 33" descr="1ryx_191_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3" y="1166663"/>
            <a:ext cx="6962511" cy="54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75393" y="1166663"/>
            <a:ext cx="176860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Original Structure</a:t>
            </a:r>
          </a:p>
          <a:p>
            <a:pPr algn="ctr">
              <a:lnSpc>
                <a:spcPct val="150000"/>
              </a:lnSpc>
            </a:pPr>
            <a:r>
              <a:rPr lang="en-GB" sz="1200" dirty="0" smtClean="0">
                <a:latin typeface="Lucida Grande"/>
                <a:cs typeface="Lucida Grande"/>
              </a:rPr>
              <a:t>R/R</a:t>
            </a:r>
            <a:r>
              <a:rPr lang="en-GB" sz="1200" baseline="-25000" dirty="0" smtClean="0">
                <a:latin typeface="Lucida Grande"/>
                <a:cs typeface="Lucida Grande"/>
              </a:rPr>
              <a:t>free</a:t>
            </a:r>
            <a:r>
              <a:rPr lang="en-GB" sz="1200" dirty="0" smtClean="0">
                <a:latin typeface="Lucida Grande"/>
                <a:cs typeface="Lucida Grande"/>
              </a:rPr>
              <a:t> : 0.286/0.330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75393" y="1869776"/>
            <a:ext cx="17686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External restraints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(40 cycles)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latin typeface="Lucida Grande"/>
                <a:cs typeface="Lucida Grande"/>
              </a:rPr>
              <a:t>R/R</a:t>
            </a:r>
            <a:r>
              <a:rPr lang="en-GB" sz="1200" baseline="-25000" dirty="0">
                <a:latin typeface="Lucida Grande"/>
                <a:cs typeface="Lucida Grande"/>
              </a:rPr>
              <a:t>free</a:t>
            </a:r>
            <a:r>
              <a:rPr lang="en-GB" sz="1200" dirty="0">
                <a:latin typeface="Lucida Grande"/>
                <a:cs typeface="Lucida Grande"/>
              </a:rPr>
              <a:t> : </a:t>
            </a:r>
            <a:r>
              <a:rPr lang="en-GB" sz="1200" dirty="0" smtClean="0">
                <a:latin typeface="Lucida Grande"/>
                <a:cs typeface="Lucida Grande"/>
              </a:rPr>
              <a:t>0.263/0.307</a:t>
            </a:r>
            <a:endParaRPr lang="en-GB" sz="1200" dirty="0">
              <a:latin typeface="Lucida Grande"/>
              <a:cs typeface="Lucida Grand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772" y="6417393"/>
            <a:ext cx="70931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1.3σ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369154" y="1605643"/>
            <a:ext cx="1192137" cy="1901976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275363" y="3979333"/>
            <a:ext cx="1192137" cy="1430262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8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ryx_191_mod_jelly_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" y="1166663"/>
            <a:ext cx="6962511" cy="5400000"/>
          </a:xfrm>
          <a:prstGeom prst="rect">
            <a:avLst/>
          </a:prstGeom>
        </p:spPr>
      </p:pic>
      <p:pic>
        <p:nvPicPr>
          <p:cNvPr id="16" name="Picture 15" descr="1ryx_191_mod_jelly_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" y="1166663"/>
            <a:ext cx="6962511" cy="5400000"/>
          </a:xfrm>
          <a:prstGeom prst="rect">
            <a:avLst/>
          </a:prstGeom>
        </p:spPr>
      </p:pic>
      <p:pic>
        <p:nvPicPr>
          <p:cNvPr id="11" name="Picture 10" descr="1ryx_191_mod_jelly_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" y="1166663"/>
            <a:ext cx="6962511" cy="5400000"/>
          </a:xfrm>
          <a:prstGeom prst="rect">
            <a:avLst/>
          </a:prstGeom>
        </p:spPr>
      </p:pic>
      <p:pic>
        <p:nvPicPr>
          <p:cNvPr id="8" name="Picture 7" descr="1ryx_191_mod_jelly_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" y="1166663"/>
            <a:ext cx="6962511" cy="5400000"/>
          </a:xfrm>
          <a:prstGeom prst="rect">
            <a:avLst/>
          </a:prstGeom>
        </p:spPr>
      </p:pic>
      <p:pic>
        <p:nvPicPr>
          <p:cNvPr id="15" name="Picture 14" descr="1ryx_191_40_co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" y="1166663"/>
            <a:ext cx="6962511" cy="54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75393" y="1166663"/>
            <a:ext cx="176860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Original Structure</a:t>
            </a:r>
          </a:p>
          <a:p>
            <a:pPr algn="ctr">
              <a:lnSpc>
                <a:spcPct val="150000"/>
              </a:lnSpc>
            </a:pPr>
            <a:r>
              <a:rPr lang="en-GB" sz="1200" dirty="0" smtClean="0">
                <a:latin typeface="Lucida Grande"/>
                <a:cs typeface="Lucida Grande"/>
              </a:rPr>
              <a:t>R/R</a:t>
            </a:r>
            <a:r>
              <a:rPr lang="en-GB" sz="1200" baseline="-25000" dirty="0" smtClean="0">
                <a:latin typeface="Lucida Grande"/>
                <a:cs typeface="Lucida Grande"/>
              </a:rPr>
              <a:t>free</a:t>
            </a:r>
            <a:r>
              <a:rPr lang="en-GB" sz="1200" dirty="0" smtClean="0">
                <a:latin typeface="Lucida Grande"/>
                <a:cs typeface="Lucida Grande"/>
              </a:rPr>
              <a:t> : 0.286/0.330</a:t>
            </a:r>
            <a:endParaRPr lang="en-GB" sz="1400" dirty="0">
              <a:latin typeface="Lucida Grande"/>
              <a:cs typeface="Lucida Grand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75393" y="1869776"/>
            <a:ext cx="17686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External restraints</a:t>
            </a: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(40 cycles)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latin typeface="Lucida Grande"/>
                <a:cs typeface="Lucida Grande"/>
              </a:rPr>
              <a:t>R/R</a:t>
            </a:r>
            <a:r>
              <a:rPr lang="en-GB" sz="1200" baseline="-25000" dirty="0">
                <a:latin typeface="Lucida Grande"/>
                <a:cs typeface="Lucida Grande"/>
              </a:rPr>
              <a:t>free</a:t>
            </a:r>
            <a:r>
              <a:rPr lang="en-GB" sz="1200" dirty="0">
                <a:latin typeface="Lucida Grande"/>
                <a:cs typeface="Lucida Grande"/>
              </a:rPr>
              <a:t> : </a:t>
            </a:r>
            <a:r>
              <a:rPr lang="en-GB" sz="1200" dirty="0" smtClean="0">
                <a:latin typeface="Lucida Grande"/>
                <a:cs typeface="Lucida Grande"/>
              </a:rPr>
              <a:t>0.263/0.307</a:t>
            </a:r>
            <a:endParaRPr lang="en-GB" sz="1200" dirty="0">
              <a:latin typeface="Lucida Grande"/>
              <a:cs typeface="Lucida Grand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75393" y="3236817"/>
            <a:ext cx="1768607" cy="1043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Build TYR92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Modify LYS209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75393" y="4280692"/>
            <a:ext cx="17686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GB" sz="1400" dirty="0" smtClean="0">
              <a:latin typeface="Lucida Grande"/>
              <a:cs typeface="Lucida Grande"/>
            </a:endParaRP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Jelly body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latin typeface="Lucida Grande"/>
                <a:cs typeface="Lucida Grande"/>
              </a:rPr>
              <a:t>(40 cycles</a:t>
            </a:r>
            <a:r>
              <a:rPr lang="en-GB" sz="1400" dirty="0" smtClean="0">
                <a:latin typeface="Lucida Grande"/>
                <a:cs typeface="Lucida Grande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latin typeface="Lucida Grande"/>
                <a:cs typeface="Lucida Grande"/>
              </a:rPr>
              <a:t>R/R</a:t>
            </a:r>
            <a:r>
              <a:rPr lang="en-GB" sz="1200" baseline="-25000" dirty="0">
                <a:latin typeface="Lucida Grande"/>
                <a:cs typeface="Lucida Grande"/>
              </a:rPr>
              <a:t>free</a:t>
            </a:r>
            <a:r>
              <a:rPr lang="en-GB" sz="1200" dirty="0">
                <a:latin typeface="Lucida Grande"/>
                <a:cs typeface="Lucida Grande"/>
              </a:rPr>
              <a:t> : </a:t>
            </a:r>
            <a:r>
              <a:rPr lang="en-GB" sz="1200" dirty="0" smtClean="0">
                <a:latin typeface="Lucida Grande"/>
                <a:cs typeface="Lucida Grande"/>
              </a:rPr>
              <a:t>0.252/0.307</a:t>
            </a:r>
            <a:endParaRPr lang="en-GB" sz="1200" dirty="0">
              <a:latin typeface="Lucida Grande"/>
              <a:cs typeface="Lucida Grand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0772" y="6417393"/>
            <a:ext cx="70931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1.3σ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9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467554"/>
            <a:ext cx="7357030" cy="297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When refining at low resolution, check:</a:t>
            </a:r>
          </a:p>
          <a:p>
            <a:pPr>
              <a:lnSpc>
                <a:spcPct val="150000"/>
              </a:lnSpc>
            </a:pPr>
            <a:endParaRPr lang="en-GB" b="1" dirty="0" smtClean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latin typeface="Lucida Grande"/>
                <a:cs typeface="Lucida Grande"/>
              </a:rPr>
              <a:t>Refinement statistics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GB" dirty="0" smtClean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latin typeface="Lucida Grande"/>
                <a:cs typeface="Lucida Grande"/>
              </a:rPr>
              <a:t>Geometry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GB" dirty="0" smtClean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latin typeface="Lucida Grande"/>
                <a:cs typeface="Lucida Grande"/>
              </a:rPr>
              <a:t>Electron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9059" y="2287029"/>
            <a:ext cx="519672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b="1" i="1" dirty="0" smtClean="0">
                <a:latin typeface="Lucida Grande"/>
                <a:cs typeface="Lucida Grande"/>
              </a:rPr>
              <a:t>Not always conclusive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GB" b="1" i="1" dirty="0" smtClean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b="1" i="1" dirty="0" smtClean="0">
                <a:latin typeface="Lucida Grande"/>
                <a:cs typeface="Lucida Grande"/>
              </a:rPr>
              <a:t>Not always conclusive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GB" b="1" i="1" dirty="0" smtClean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b="1" i="1" dirty="0" smtClean="0">
                <a:latin typeface="Lucida Grande"/>
                <a:cs typeface="Lucida Grande"/>
              </a:rPr>
              <a:t>Not always reliable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External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5022394"/>
            <a:ext cx="776883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Lucida Grande"/>
                <a:cs typeface="Lucida Grande"/>
              </a:rPr>
              <a:t>Conclusion: </a:t>
            </a:r>
            <a:r>
              <a:rPr lang="en-GB" b="1" dirty="0" smtClean="0">
                <a:latin typeface="Lucida Grande"/>
                <a:cs typeface="Lucida Grande"/>
              </a:rPr>
              <a:t>	At low resolution, everything has to add up!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				Take </a:t>
            </a:r>
            <a:r>
              <a:rPr lang="en-GB" b="1" dirty="0">
                <a:latin typeface="Lucida Grande"/>
                <a:cs typeface="Lucida Grande"/>
              </a:rPr>
              <a:t>care; reflect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6012615"/>
            <a:ext cx="8319287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Quality of prior information is important 	– consider manual re-refinement</a:t>
            </a:r>
          </a:p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	</a:t>
            </a:r>
            <a:r>
              <a:rPr lang="en-GB" sz="1600" b="1" dirty="0" smtClean="0">
                <a:latin typeface="Lucida Grande"/>
                <a:cs typeface="Lucida Grande"/>
              </a:rPr>
              <a:t>									- PDB_REDO is useful</a:t>
            </a:r>
            <a:endParaRPr lang="en-GB" sz="1600" b="1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71586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orking6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840308"/>
            <a:ext cx="7200000" cy="60176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61165" y="737054"/>
            <a:ext cx="2616816" cy="5561653"/>
            <a:chOff x="5496812" y="975935"/>
            <a:chExt cx="2616816" cy="5561653"/>
          </a:xfrm>
        </p:grpSpPr>
        <p:sp>
          <p:nvSpPr>
            <p:cNvPr id="4" name="Rectangle 3"/>
            <p:cNvSpPr/>
            <p:nvPr/>
          </p:nvSpPr>
          <p:spPr>
            <a:xfrm>
              <a:off x="6267484" y="975935"/>
              <a:ext cx="1846144" cy="5561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96812" y="2974838"/>
              <a:ext cx="1846144" cy="1034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Low Resolution Refinement – Recap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38939" y="2099140"/>
            <a:ext cx="3287537" cy="4758860"/>
            <a:chOff x="2638939" y="2233610"/>
            <a:chExt cx="3287537" cy="4624389"/>
          </a:xfrm>
        </p:grpSpPr>
        <p:sp>
          <p:nvSpPr>
            <p:cNvPr id="7" name="Rectangle 6"/>
            <p:cNvSpPr/>
            <p:nvPr/>
          </p:nvSpPr>
          <p:spPr>
            <a:xfrm>
              <a:off x="3026982" y="2233610"/>
              <a:ext cx="2899494" cy="4624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38939" y="3139450"/>
              <a:ext cx="1277234" cy="472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70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orking6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840308"/>
            <a:ext cx="7200000" cy="60176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61165" y="737054"/>
            <a:ext cx="2616816" cy="5561653"/>
            <a:chOff x="5496812" y="975935"/>
            <a:chExt cx="2616816" cy="5561653"/>
          </a:xfrm>
        </p:grpSpPr>
        <p:sp>
          <p:nvSpPr>
            <p:cNvPr id="4" name="Rectangle 3"/>
            <p:cNvSpPr/>
            <p:nvPr/>
          </p:nvSpPr>
          <p:spPr>
            <a:xfrm>
              <a:off x="6267484" y="975935"/>
              <a:ext cx="1846144" cy="5561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96812" y="2974838"/>
              <a:ext cx="1846144" cy="1034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Low Resolution Refinement – Recap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Regularisation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2" y="1393124"/>
            <a:ext cx="6821712" cy="48295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49996" y="3367278"/>
            <a:ext cx="180000" cy="180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307664" y="3187362"/>
            <a:ext cx="264586" cy="508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5172270">
            <a:off x="5706007" y="2846322"/>
            <a:ext cx="864205" cy="664769"/>
          </a:xfrm>
          <a:prstGeom prst="arc">
            <a:avLst>
              <a:gd name="adj1" fmla="val 15856613"/>
              <a:gd name="adj2" fmla="val 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93308" y="3467861"/>
            <a:ext cx="752146" cy="11837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916087" y="3450933"/>
            <a:ext cx="523022" cy="6292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566832" y="3450933"/>
            <a:ext cx="872277" cy="54454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550965"/>
              </p:ext>
            </p:extLst>
          </p:nvPr>
        </p:nvGraphicFramePr>
        <p:xfrm>
          <a:off x="3911600" y="1390650"/>
          <a:ext cx="1320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5" name="Equation" r:id="rId5" imgW="698500" imgH="228600" progId="Equation.3">
                  <p:embed/>
                </p:oleObj>
              </mc:Choice>
              <mc:Fallback>
                <p:oleObj name="Equation" r:id="rId5" imgW="69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11600" y="1390650"/>
                        <a:ext cx="1320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85800" y="1169373"/>
            <a:ext cx="129328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46360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badi MT Condensed Extra Bold"/>
                <a:cs typeface="Abadi MT Condensed Extra Bold"/>
              </a:rPr>
              <a:t>Low Resolution Refinement – Recap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working6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840308"/>
            <a:ext cx="7200000" cy="601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ryx_ref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16" y="1329842"/>
            <a:ext cx="3360000" cy="5040000"/>
          </a:xfrm>
          <a:prstGeom prst="rect">
            <a:avLst/>
          </a:prstGeom>
        </p:spPr>
      </p:pic>
      <p:pic>
        <p:nvPicPr>
          <p:cNvPr id="10" name="Picture 9" descr="1ry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171" y="6028968"/>
            <a:ext cx="7213618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1ryx – 3.5Å					Re-refined with external restraints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Changes </a:t>
            </a:r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During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84634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ryx_1ryx_ref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28968"/>
            <a:ext cx="9144000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original model vs. re-refined model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Changes During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1464099" y="1100210"/>
            <a:ext cx="730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7260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767405"/>
            <a:ext cx="735703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Main features:</a:t>
            </a:r>
            <a:endParaRPr lang="en-GB" b="1" dirty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latin typeface="Lucida Grande"/>
                <a:cs typeface="Lucida Grande"/>
              </a:rPr>
              <a:t>Conformation-independent structural alignment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latin typeface="Lucida Grande"/>
                <a:cs typeface="Lucida Grande"/>
              </a:rPr>
              <a:t>Local structural comparison and visualisation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latin typeface="Lucida Grande"/>
                <a:cs typeface="Lucida Grande"/>
              </a:rPr>
              <a:t>Identification of rigidly conserved regions</a:t>
            </a:r>
            <a:endParaRPr lang="en-GB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endParaRPr lang="en-GB" b="1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Useful for comparing: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latin typeface="Lucida Grande"/>
                <a:cs typeface="Lucida Grande"/>
              </a:rPr>
              <a:t>Homologous structures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latin typeface="Lucida Grande"/>
                <a:ea typeface="ＭＳ Ｐゴシック" charset="0"/>
                <a:cs typeface="Lucida Grande"/>
              </a:rPr>
              <a:t>M</a:t>
            </a:r>
            <a:r>
              <a:rPr lang="en-US" dirty="0" smtClean="0">
                <a:latin typeface="Lucida Grande"/>
                <a:ea typeface="ＭＳ Ｐゴシック" charset="0"/>
                <a:cs typeface="Lucida Grande"/>
              </a:rPr>
              <a:t>odels </a:t>
            </a:r>
            <a:r>
              <a:rPr lang="en-US" dirty="0">
                <a:latin typeface="Lucida Grande"/>
                <a:ea typeface="ＭＳ Ｐゴシック" charset="0"/>
                <a:cs typeface="Lucida Grande"/>
              </a:rPr>
              <a:t>at different stages </a:t>
            </a:r>
            <a:r>
              <a:rPr lang="en-US" dirty="0" smtClean="0">
                <a:latin typeface="Lucida Grande"/>
                <a:ea typeface="ＭＳ Ｐゴシック" charset="0"/>
                <a:cs typeface="Lucida Grande"/>
              </a:rPr>
              <a:t>of model-building</a:t>
            </a:r>
            <a:r>
              <a:rPr lang="en-US" dirty="0">
                <a:latin typeface="Lucida Grande"/>
                <a:ea typeface="ＭＳ Ｐゴシック" charset="0"/>
                <a:cs typeface="Lucida Grande"/>
              </a:rPr>
              <a:t>/</a:t>
            </a:r>
            <a:r>
              <a:rPr lang="en-US" dirty="0" smtClean="0">
                <a:latin typeface="Lucida Grande"/>
                <a:ea typeface="ＭＳ Ｐゴシック" charset="0"/>
                <a:cs typeface="Lucida Grande"/>
              </a:rPr>
              <a:t>refinement</a:t>
            </a:r>
            <a:endParaRPr lang="en-GB" dirty="0" smtClean="0">
              <a:latin typeface="Lucida Grande"/>
              <a:cs typeface="Lucida Grand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8230" y="5334506"/>
            <a:ext cx="846269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Results </a:t>
            </a:r>
            <a:r>
              <a:rPr lang="en-GB" dirty="0">
                <a:latin typeface="Lucida Grande"/>
                <a:cs typeface="Lucida Grande"/>
              </a:rPr>
              <a:t>visualised </a:t>
            </a:r>
            <a:r>
              <a:rPr lang="en-GB" dirty="0" smtClean="0">
                <a:latin typeface="Lucida Grande"/>
                <a:cs typeface="Lucida Grande"/>
              </a:rPr>
              <a:t>using </a:t>
            </a:r>
            <a:r>
              <a:rPr lang="en-GB" dirty="0">
                <a:latin typeface="Lucida Grande"/>
                <a:cs typeface="Lucida Grande"/>
              </a:rPr>
              <a:t>graphics software: </a:t>
            </a:r>
            <a:r>
              <a:rPr lang="en-GB" dirty="0" smtClean="0">
                <a:latin typeface="Lucida Grande"/>
                <a:cs typeface="Lucida Grande"/>
              </a:rPr>
              <a:t>CCP4mg, </a:t>
            </a:r>
            <a:r>
              <a:rPr lang="en-GB" dirty="0" err="1">
                <a:latin typeface="Lucida Grande"/>
                <a:cs typeface="Lucida Grande"/>
              </a:rPr>
              <a:t>PyMOL</a:t>
            </a:r>
            <a:r>
              <a:rPr lang="en-GB" dirty="0">
                <a:latin typeface="Lucida Grande"/>
                <a:cs typeface="Lucida Grande"/>
              </a:rPr>
              <a:t>, </a:t>
            </a:r>
            <a:r>
              <a:rPr lang="en-GB" dirty="0" smtClean="0">
                <a:latin typeface="Lucida Grande"/>
                <a:cs typeface="Lucida Grande"/>
              </a:rPr>
              <a:t>Chimera</a:t>
            </a:r>
            <a:endParaRPr lang="en-GB" dirty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Executed </a:t>
            </a:r>
            <a:r>
              <a:rPr lang="en-GB" dirty="0">
                <a:latin typeface="Lucida Grande"/>
                <a:cs typeface="Lucida Grande"/>
              </a:rPr>
              <a:t>from: CCP4i, </a:t>
            </a:r>
            <a:r>
              <a:rPr lang="en-GB" dirty="0" smtClean="0">
                <a:latin typeface="Lucida Grande"/>
                <a:cs typeface="Lucida Grande"/>
              </a:rPr>
              <a:t>CCP4mg, </a:t>
            </a:r>
            <a:r>
              <a:rPr lang="en-GB" dirty="0">
                <a:latin typeface="Lucida Grande"/>
                <a:cs typeface="Lucida Grande"/>
              </a:rPr>
              <a:t>command line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137" y="1143000"/>
            <a:ext cx="8758130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latin typeface="Lucida Grande"/>
                <a:cs typeface="Lucida Grande"/>
              </a:rPr>
              <a:t>Detailed analysis of local structure, e.g. side chains in binding sites, </a:t>
            </a:r>
            <a:r>
              <a:rPr lang="en-GB" sz="1600" dirty="0" smtClean="0">
                <a:latin typeface="Lucida Grande"/>
                <a:cs typeface="Lucida Grande"/>
              </a:rPr>
              <a:t>conserved </a:t>
            </a:r>
            <a:r>
              <a:rPr lang="en-GB" sz="1600" dirty="0">
                <a:latin typeface="Lucida Grande"/>
                <a:cs typeface="Lucida Grande"/>
              </a:rPr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107357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4"/>
          <p:cNvSpPr>
            <a:spLocks noChangeArrowheads="1"/>
          </p:cNvSpPr>
          <p:nvPr/>
        </p:nvSpPr>
        <p:spPr bwMode="auto">
          <a:xfrm>
            <a:off x="539750" y="3213100"/>
            <a:ext cx="3696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Backbone structural </a:t>
            </a:r>
            <a:r>
              <a:rPr lang="en-GB" dirty="0">
                <a:latin typeface="Lucida Grande"/>
                <a:cs typeface="Lucida Grande"/>
              </a:rPr>
              <a:t>fragments</a:t>
            </a:r>
            <a:r>
              <a:rPr lang="en-GB" dirty="0" smtClean="0">
                <a:latin typeface="Lucida Grande"/>
                <a:cs typeface="Lucida Grande"/>
              </a:rPr>
              <a:t>:</a:t>
            </a:r>
          </a:p>
        </p:txBody>
      </p:sp>
      <p:pic>
        <p:nvPicPr>
          <p:cNvPr id="19459" name="Picture 1" descr="fra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22352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170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4"/>
          <p:cNvSpPr>
            <a:spLocks noChangeArrowheads="1"/>
          </p:cNvSpPr>
          <p:nvPr/>
        </p:nvSpPr>
        <p:spPr bwMode="auto">
          <a:xfrm>
            <a:off x="539750" y="3213100"/>
            <a:ext cx="3696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Backbone structural </a:t>
            </a:r>
            <a:r>
              <a:rPr lang="en-GB" dirty="0">
                <a:latin typeface="Lucida Grande"/>
                <a:cs typeface="Lucida Grande"/>
              </a:rPr>
              <a:t>fragments</a:t>
            </a:r>
            <a:r>
              <a:rPr lang="en-GB" dirty="0" smtClean="0">
                <a:latin typeface="Lucida Grande"/>
                <a:cs typeface="Lucida Grande"/>
              </a:rPr>
              <a:t>:</a:t>
            </a:r>
          </a:p>
        </p:txBody>
      </p:sp>
      <p:pic>
        <p:nvPicPr>
          <p:cNvPr id="5" name="Picture 3" descr="fra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22352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42079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4"/>
          <p:cNvSpPr>
            <a:spLocks noChangeArrowheads="1"/>
          </p:cNvSpPr>
          <p:nvPr/>
        </p:nvSpPr>
        <p:spPr bwMode="auto">
          <a:xfrm>
            <a:off x="539750" y="3213100"/>
            <a:ext cx="3696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Backbone structural </a:t>
            </a:r>
            <a:r>
              <a:rPr lang="en-GB" dirty="0">
                <a:latin typeface="Lucida Grande"/>
                <a:cs typeface="Lucida Grande"/>
              </a:rPr>
              <a:t>fragments</a:t>
            </a:r>
            <a:r>
              <a:rPr lang="en-GB" dirty="0" smtClean="0">
                <a:latin typeface="Lucida Grande"/>
                <a:cs typeface="Lucida Grande"/>
              </a:rPr>
              <a:t>:</a:t>
            </a:r>
          </a:p>
        </p:txBody>
      </p:sp>
      <p:pic>
        <p:nvPicPr>
          <p:cNvPr id="5" name="Picture 2" descr="fra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22352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41648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4"/>
          <p:cNvSpPr>
            <a:spLocks noChangeArrowheads="1"/>
          </p:cNvSpPr>
          <p:nvPr/>
        </p:nvSpPr>
        <p:spPr bwMode="auto">
          <a:xfrm>
            <a:off x="539750" y="3213100"/>
            <a:ext cx="3696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Backbone structural </a:t>
            </a:r>
            <a:r>
              <a:rPr lang="en-GB" dirty="0">
                <a:latin typeface="Lucida Grande"/>
                <a:cs typeface="Lucida Grande"/>
              </a:rPr>
              <a:t>fragments</a:t>
            </a:r>
            <a:r>
              <a:rPr lang="en-GB" dirty="0" smtClean="0">
                <a:latin typeface="Lucida Grande"/>
                <a:cs typeface="Lucida Grande"/>
              </a:rPr>
              <a:t>:</a:t>
            </a:r>
          </a:p>
        </p:txBody>
      </p:sp>
      <p:pic>
        <p:nvPicPr>
          <p:cNvPr id="5" name="Picture 2" descr="fra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22352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12280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4"/>
          <p:cNvSpPr>
            <a:spLocks noChangeArrowheads="1"/>
          </p:cNvSpPr>
          <p:nvPr/>
        </p:nvSpPr>
        <p:spPr bwMode="auto">
          <a:xfrm>
            <a:off x="539750" y="3213100"/>
            <a:ext cx="3696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Backbone structural </a:t>
            </a:r>
            <a:r>
              <a:rPr lang="en-GB" dirty="0">
                <a:latin typeface="Lucida Grande"/>
                <a:cs typeface="Lucida Grande"/>
              </a:rPr>
              <a:t>fragments</a:t>
            </a:r>
            <a:r>
              <a:rPr lang="en-GB" dirty="0" smtClean="0">
                <a:latin typeface="Lucida Grande"/>
                <a:cs typeface="Lucida Grande"/>
              </a:rPr>
              <a:t>:</a:t>
            </a:r>
          </a:p>
        </p:txBody>
      </p:sp>
      <p:pic>
        <p:nvPicPr>
          <p:cNvPr id="5" name="Picture 2" descr="frag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22352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35575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4"/>
          <p:cNvSpPr>
            <a:spLocks noChangeArrowheads="1"/>
          </p:cNvSpPr>
          <p:nvPr/>
        </p:nvSpPr>
        <p:spPr bwMode="auto">
          <a:xfrm>
            <a:off x="539750" y="3213100"/>
            <a:ext cx="3696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Backbone structural </a:t>
            </a:r>
            <a:r>
              <a:rPr lang="en-GB" dirty="0">
                <a:latin typeface="Lucida Grande"/>
                <a:cs typeface="Lucida Grande"/>
              </a:rPr>
              <a:t>fragments</a:t>
            </a:r>
            <a:r>
              <a:rPr lang="en-GB" dirty="0" smtClean="0">
                <a:latin typeface="Lucida Grande"/>
                <a:cs typeface="Lucida Grande"/>
              </a:rPr>
              <a:t>:</a:t>
            </a:r>
          </a:p>
        </p:txBody>
      </p:sp>
      <p:pic>
        <p:nvPicPr>
          <p:cNvPr id="4" name="Picture 2" descr="frag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22352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70492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72" y="1393124"/>
            <a:ext cx="6892558" cy="4879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Regularisation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54818"/>
              </p:ext>
            </p:extLst>
          </p:nvPr>
        </p:nvGraphicFramePr>
        <p:xfrm>
          <a:off x="3094306" y="1389946"/>
          <a:ext cx="2955389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02" name="Equation" r:id="rId5" imgW="1562100" imgH="228600" progId="Equation.3">
                  <p:embed/>
                </p:oleObj>
              </mc:Choice>
              <mc:Fallback>
                <p:oleObj name="Equation" r:id="rId5" imgW="1562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4306" y="1389946"/>
                        <a:ext cx="2955389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5800" y="1169373"/>
            <a:ext cx="129328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Example:</a:t>
            </a:r>
          </a:p>
        </p:txBody>
      </p:sp>
      <p:sp>
        <p:nvSpPr>
          <p:cNvPr id="15" name="Oval 14"/>
          <p:cNvSpPr/>
          <p:nvPr/>
        </p:nvSpPr>
        <p:spPr>
          <a:xfrm>
            <a:off x="6434660" y="3430419"/>
            <a:ext cx="180000" cy="180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77972" y="3531002"/>
            <a:ext cx="752146" cy="11837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0751" y="3514074"/>
            <a:ext cx="523022" cy="7086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049695" y="3514074"/>
            <a:ext cx="474079" cy="96232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18709" y="6074038"/>
            <a:ext cx="4013123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Lucida Grande"/>
                <a:cs typeface="Lucida Grande"/>
              </a:rPr>
              <a:t>Regularise using prior information: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494492"/>
              </p:ext>
            </p:extLst>
          </p:nvPr>
        </p:nvGraphicFramePr>
        <p:xfrm>
          <a:off x="4709584" y="6121493"/>
          <a:ext cx="1217554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03" name="Equation" r:id="rId7" imgW="622300" imgH="203200" progId="Equation.3">
                  <p:embed/>
                </p:oleObj>
              </mc:Choice>
              <mc:Fallback>
                <p:oleObj name="Equation" r:id="rId7" imgW="622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9584" y="6121493"/>
                        <a:ext cx="1217554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49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ymo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16113"/>
            <a:ext cx="2797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 descr="pymol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84313"/>
            <a:ext cx="279876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39750" y="3213100"/>
            <a:ext cx="2706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Fragment comparison: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1421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m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17700"/>
            <a:ext cx="27971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39750" y="3213100"/>
            <a:ext cx="2706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Fragment comparison: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23634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ymol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16113"/>
            <a:ext cx="2797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39750" y="3213100"/>
            <a:ext cx="2706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Fragment comparison: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30619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ymol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16113"/>
            <a:ext cx="2797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39750" y="3213100"/>
            <a:ext cx="27062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Fragment comparison:</a:t>
            </a: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ProSMART – Local Structural Comparison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165104"/>
            <a:ext cx="735703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atin typeface="Lucida Grande"/>
                <a:cs typeface="Lucida Grande"/>
              </a:rPr>
              <a:t>How it works:</a:t>
            </a:r>
            <a:endParaRPr lang="en-GB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84438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ryx_1ryx_ref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0" y="6028968"/>
            <a:ext cx="7368117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1ryx original versus re-refined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2903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Example: </a:t>
            </a:r>
            <a:r>
              <a:rPr lang="en-GB" dirty="0" err="1" smtClean="0">
                <a:latin typeface="Lucida Grande"/>
                <a:cs typeface="Lucida Grande"/>
              </a:rPr>
              <a:t>Ovotransferrin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Changes </a:t>
            </a:r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During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5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ryx_vs_refined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0" y="6028968"/>
            <a:ext cx="7368117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1ryx original versus re-</a:t>
            </a:r>
            <a:r>
              <a:rPr lang="en-GB" sz="1600" b="1" dirty="0" smtClean="0">
                <a:latin typeface="Lucida Grande"/>
                <a:cs typeface="Lucida Grande"/>
              </a:rPr>
              <a:t>refined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Changes During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1327150" y="1024010"/>
            <a:ext cx="730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L</a:t>
            </a:r>
            <a:r>
              <a:rPr lang="en-GB" dirty="0" smtClean="0">
                <a:latin typeface="Lucida Grande"/>
                <a:cs typeface="Lucida Grande"/>
              </a:rPr>
              <a:t>ocal Backbone RMSD</a:t>
            </a:r>
            <a:endParaRPr lang="en-GB" dirty="0">
              <a:latin typeface="Lucida Grande"/>
              <a:cs typeface="Lucida Grande"/>
            </a:endParaRPr>
          </a:p>
        </p:txBody>
      </p:sp>
      <p:pic>
        <p:nvPicPr>
          <p:cNvPr id="13" name="Picture 12" descr="legend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23" y="1485148"/>
            <a:ext cx="1894458" cy="43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22810"/>
            <a:ext cx="9143999" cy="4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   Noticeable </a:t>
            </a:r>
            <a:r>
              <a:rPr lang="en-GB" sz="1600" dirty="0">
                <a:latin typeface="Lucida Grande"/>
                <a:cs typeface="Lucida Grande"/>
              </a:rPr>
              <a:t>backbone changes </a:t>
            </a:r>
            <a:r>
              <a:rPr lang="en-GB" sz="1600" dirty="0" smtClean="0">
                <a:latin typeface="Lucida Grande"/>
                <a:cs typeface="Lucida Grande"/>
              </a:rPr>
              <a:t>in loops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96617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ryx_vs_refined_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17" y="1329842"/>
            <a:ext cx="3360000" cy="5040000"/>
          </a:xfrm>
          <a:prstGeom prst="rect">
            <a:avLst/>
          </a:prstGeom>
        </p:spPr>
      </p:pic>
      <p:pic>
        <p:nvPicPr>
          <p:cNvPr id="10" name="Picture 9" descr="1ryx_vs_refined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0" y="6028968"/>
            <a:ext cx="8255000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1ryx </a:t>
            </a:r>
            <a:r>
              <a:rPr lang="en-GB" sz="1600" b="1" dirty="0">
                <a:latin typeface="Lucida Grande"/>
                <a:cs typeface="Lucida Grande"/>
              </a:rPr>
              <a:t>original versus re-</a:t>
            </a:r>
            <a:r>
              <a:rPr lang="en-GB" sz="1600" b="1" dirty="0" smtClean="0">
                <a:latin typeface="Lucida Grande"/>
                <a:cs typeface="Lucida Grande"/>
              </a:rPr>
              <a:t>refined</a:t>
            </a: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327150" y="1024010"/>
            <a:ext cx="730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L</a:t>
            </a:r>
            <a:r>
              <a:rPr lang="en-GB" dirty="0" smtClean="0">
                <a:latin typeface="Lucida Grande"/>
                <a:cs typeface="Lucida Grande"/>
              </a:rPr>
              <a:t>ocal Backbone RMSD			   Local Side Chain RMSD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Changes During Refinement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legend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23" y="1485148"/>
            <a:ext cx="1894458" cy="43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322810"/>
            <a:ext cx="9143999" cy="4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   Noticeable </a:t>
            </a:r>
            <a:r>
              <a:rPr lang="en-GB" sz="1600" dirty="0">
                <a:latin typeface="Lucida Grande"/>
                <a:cs typeface="Lucida Grande"/>
              </a:rPr>
              <a:t>backbone changes </a:t>
            </a:r>
            <a:r>
              <a:rPr lang="en-GB" sz="1600" dirty="0" smtClean="0">
                <a:latin typeface="Lucida Grande"/>
                <a:cs typeface="Lucida Grande"/>
              </a:rPr>
              <a:t>in </a:t>
            </a:r>
            <a:r>
              <a:rPr lang="en-GB" sz="1600" dirty="0">
                <a:latin typeface="Lucida Grande"/>
                <a:cs typeface="Lucida Grande"/>
              </a:rPr>
              <a:t>loops	 </a:t>
            </a:r>
            <a:r>
              <a:rPr lang="en-GB" sz="1600" dirty="0" smtClean="0">
                <a:latin typeface="Lucida Grande"/>
                <a:cs typeface="Lucida Grande"/>
              </a:rPr>
              <a:t>  Differences </a:t>
            </a:r>
            <a:r>
              <a:rPr lang="en-GB" sz="1600" dirty="0">
                <a:latin typeface="Lucida Grande"/>
                <a:cs typeface="Lucida Grande"/>
              </a:rPr>
              <a:t>in side chains everywhere!</a:t>
            </a:r>
          </a:p>
        </p:txBody>
      </p:sp>
    </p:spTree>
    <p:extLst>
      <p:ext uri="{BB962C8B-B14F-4D97-AF65-F5344CB8AC3E}">
        <p14:creationId xmlns:p14="http://schemas.microsoft.com/office/powerpoint/2010/main" val="236476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ryx_ref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pic>
        <p:nvPicPr>
          <p:cNvPr id="3" name="Picture 2" descr="2d3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171" y="6028968"/>
            <a:ext cx="6704945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1ryx re-</a:t>
            </a:r>
            <a:r>
              <a:rPr lang="en-GB" sz="1600" b="1" dirty="0">
                <a:latin typeface="Lucida Grande"/>
                <a:cs typeface="Lucida Grande"/>
              </a:rPr>
              <a:t>refined – </a:t>
            </a:r>
            <a:r>
              <a:rPr lang="en-GB" sz="1600" b="1" dirty="0" smtClean="0">
                <a:latin typeface="Lucida Grande"/>
                <a:cs typeface="Lucida Grande"/>
              </a:rPr>
              <a:t>3.5Å	</a:t>
            </a:r>
            <a:r>
              <a:rPr lang="en-GB" sz="1600" b="1" dirty="0">
                <a:latin typeface="Lucida Grande"/>
                <a:cs typeface="Lucida Grande"/>
              </a:rPr>
              <a:t>	</a:t>
            </a:r>
            <a:r>
              <a:rPr lang="en-GB" sz="1600" b="1" dirty="0" smtClean="0">
                <a:latin typeface="Lucida Grande"/>
                <a:cs typeface="Lucida Grande"/>
              </a:rPr>
              <a:t>		</a:t>
            </a:r>
            <a:r>
              <a:rPr lang="en-GB" sz="1600" b="1" dirty="0">
                <a:latin typeface="Lucida Grande"/>
                <a:cs typeface="Lucida Grande"/>
              </a:rPr>
              <a:t> </a:t>
            </a:r>
            <a:r>
              <a:rPr lang="en-GB" sz="1600" b="1" dirty="0" smtClean="0">
                <a:latin typeface="Lucida Grande"/>
                <a:cs typeface="Lucida Grande"/>
              </a:rPr>
              <a:t>2d3i – 2.15Å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7148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Comparing the re-refined model and the high-res homologue 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Comparing Homologues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7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ryx_refined_2d3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7148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Comparing the re-refined model and the high-res homologue 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Comparing Homologues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4223" y="6028968"/>
            <a:ext cx="709289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Models don’t superpose well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84170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ryx_ref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pic>
        <p:nvPicPr>
          <p:cNvPr id="3" name="Picture 2" descr="2d3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171" y="6028968"/>
            <a:ext cx="6704945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1ryx re-</a:t>
            </a:r>
            <a:r>
              <a:rPr lang="en-GB" sz="1600" b="1" dirty="0">
                <a:latin typeface="Lucida Grande"/>
                <a:cs typeface="Lucida Grande"/>
              </a:rPr>
              <a:t>refined – </a:t>
            </a:r>
            <a:r>
              <a:rPr lang="en-GB" sz="1600" b="1" dirty="0" smtClean="0">
                <a:latin typeface="Lucida Grande"/>
                <a:cs typeface="Lucida Grande"/>
              </a:rPr>
              <a:t>3.5Å	</a:t>
            </a:r>
            <a:r>
              <a:rPr lang="en-GB" sz="1600" b="1" dirty="0">
                <a:latin typeface="Lucida Grande"/>
                <a:cs typeface="Lucida Grande"/>
              </a:rPr>
              <a:t>	</a:t>
            </a:r>
            <a:r>
              <a:rPr lang="en-GB" sz="1600" b="1" dirty="0" smtClean="0">
                <a:latin typeface="Lucida Grande"/>
                <a:cs typeface="Lucida Grande"/>
              </a:rPr>
              <a:t>		</a:t>
            </a:r>
            <a:r>
              <a:rPr lang="en-GB" sz="1600" b="1" dirty="0">
                <a:latin typeface="Lucida Grande"/>
                <a:cs typeface="Lucida Grande"/>
              </a:rPr>
              <a:t> </a:t>
            </a:r>
            <a:r>
              <a:rPr lang="en-GB" sz="1600" b="1" dirty="0" smtClean="0">
                <a:latin typeface="Lucida Grande"/>
                <a:cs typeface="Lucida Grande"/>
              </a:rPr>
              <a:t>2d3i – 2.15Å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7148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Comparing the re-refined model and the high-res homologue 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Comparing Homologues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4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Regularisation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1" y="1267668"/>
            <a:ext cx="5687514" cy="3998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Use of available knowledge (prior </a:t>
            </a:r>
            <a:r>
              <a:rPr lang="en-GB" sz="1600" b="1" dirty="0">
                <a:latin typeface="Lucida Grande"/>
                <a:cs typeface="Lucida Grande"/>
              </a:rPr>
              <a:t>i</a:t>
            </a:r>
            <a:r>
              <a:rPr lang="en-GB" sz="1600" b="1" dirty="0" smtClean="0">
                <a:latin typeface="Lucida Grande"/>
                <a:cs typeface="Lucida Grande"/>
              </a:rPr>
              <a:t>nformation):</a:t>
            </a:r>
          </a:p>
          <a:p>
            <a:pPr>
              <a:lnSpc>
                <a:spcPct val="15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High-low resolution: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latin typeface="Lucida Grande"/>
                <a:cs typeface="Lucida Grande"/>
              </a:rPr>
              <a:t>Geometry restraints (chemical information)</a:t>
            </a:r>
          </a:p>
          <a:p>
            <a:pPr>
              <a:lnSpc>
                <a:spcPct val="15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Medium-low resolution:</a:t>
            </a:r>
            <a:endParaRPr lang="en-GB" sz="1400" i="1" dirty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latin typeface="Lucida Grande"/>
                <a:cs typeface="Lucida Grande"/>
              </a:rPr>
              <a:t>Local NCS restraints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Lucida Grande"/>
                <a:cs typeface="Lucida Grande"/>
              </a:rPr>
              <a:t>B-value </a:t>
            </a:r>
            <a:r>
              <a:rPr lang="en-GB" sz="1400" dirty="0" smtClean="0">
                <a:latin typeface="Lucida Grande"/>
                <a:cs typeface="Lucida Grande"/>
              </a:rPr>
              <a:t>restraints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Lucida Grande"/>
                <a:cs typeface="Lucida Grande"/>
              </a:rPr>
              <a:t>Jelly body </a:t>
            </a:r>
            <a:r>
              <a:rPr lang="en-GB" sz="1400" dirty="0" smtClean="0">
                <a:latin typeface="Lucida Grande"/>
                <a:cs typeface="Lucida Grande"/>
              </a:rPr>
              <a:t>restraints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Low resolution (and medium-low resolution model building):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 smtClean="0">
                <a:latin typeface="Lucida Grande"/>
                <a:cs typeface="Lucida Grande"/>
              </a:rPr>
              <a:t>External restraints</a:t>
            </a:r>
          </a:p>
        </p:txBody>
      </p:sp>
    </p:spTree>
    <p:extLst>
      <p:ext uri="{BB962C8B-B14F-4D97-AF65-F5344CB8AC3E}">
        <p14:creationId xmlns:p14="http://schemas.microsoft.com/office/powerpoint/2010/main" val="97964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ryx_refined_2d3i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29842"/>
            <a:ext cx="3360000" cy="5040000"/>
          </a:xfrm>
          <a:prstGeom prst="rect">
            <a:avLst/>
          </a:prstGeom>
        </p:spPr>
      </p:pic>
      <p:pic>
        <p:nvPicPr>
          <p:cNvPr id="2" name="Picture 1" descr="1ryx_refined_2d3i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171" y="6028968"/>
            <a:ext cx="6704945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1ryx re-refined – 3.5Å				 2d3i – 2.15Å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7148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Comparing the re-refined model and the high-res homologue 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Comparing Homologues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legend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23" y="1485148"/>
            <a:ext cx="1894458" cy="43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46326"/>
            <a:ext cx="9143999" cy="4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Backbones are locally very similar, despite the difference in global domain arrangement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9560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758672"/>
            <a:ext cx="815133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Given that the models have locally similar backbones…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sz="2000" b="1" dirty="0" smtClean="0">
                <a:latin typeface="Lucida Grande"/>
                <a:cs typeface="Lucida Grande"/>
              </a:rPr>
              <a:t>	Can we analyse differences in global conformation?</a:t>
            </a:r>
          </a:p>
          <a:p>
            <a:r>
              <a:rPr lang="en-GB" dirty="0">
                <a:latin typeface="Lucida Grande"/>
                <a:cs typeface="Lucida Grande"/>
              </a:rPr>
              <a:t>	</a:t>
            </a:r>
            <a:r>
              <a:rPr lang="en-GB" dirty="0" smtClean="0">
                <a:latin typeface="Lucida Grande"/>
                <a:cs typeface="Lucida Grande"/>
              </a:rPr>
              <a:t>								</a:t>
            </a:r>
          </a:p>
          <a:p>
            <a:r>
              <a:rPr lang="en-GB" dirty="0">
                <a:latin typeface="Lucida Grande"/>
                <a:cs typeface="Lucida Grande"/>
              </a:rPr>
              <a:t>	</a:t>
            </a:r>
            <a:r>
              <a:rPr lang="en-GB" dirty="0" smtClean="0">
                <a:latin typeface="Lucida Grande"/>
                <a:cs typeface="Lucida Grande"/>
              </a:rPr>
              <a:t>								(relative positions of domains)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</a:t>
            </a:r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Identifying 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ust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539750" y="1100210"/>
            <a:ext cx="8151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Identified 5 </a:t>
            </a:r>
            <a:r>
              <a:rPr lang="en-GB" dirty="0" smtClean="0">
                <a:latin typeface="Lucida Grande"/>
                <a:cs typeface="Lucida Grande"/>
              </a:rPr>
              <a:t>spatially-conserved </a:t>
            </a:r>
            <a:r>
              <a:rPr lang="en-GB" dirty="0">
                <a:latin typeface="Lucida Grande"/>
                <a:cs typeface="Lucida Grande"/>
              </a:rPr>
              <a:t>r</a:t>
            </a:r>
            <a:r>
              <a:rPr lang="en-GB" dirty="0" smtClean="0">
                <a:latin typeface="Lucida Grande"/>
                <a:cs typeface="Lucida Grande"/>
              </a:rPr>
              <a:t>egions between the two homologues</a:t>
            </a:r>
            <a:endParaRPr lang="en-GB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</a:t>
            </a:r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Identifying 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8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uster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26342"/>
            <a:ext cx="3120000" cy="4680000"/>
          </a:xfrm>
          <a:prstGeom prst="rect">
            <a:avLst/>
          </a:prstGeom>
        </p:spPr>
      </p:pic>
      <p:pic>
        <p:nvPicPr>
          <p:cNvPr id="5" name="Picture 4" descr="clus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4700" y="6091228"/>
            <a:ext cx="453853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Superposition of strictly conserved region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Identifying 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539750" y="1100210"/>
            <a:ext cx="8151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Identified 5 spatially-conserved regions between the two homologues</a:t>
            </a:r>
          </a:p>
        </p:txBody>
      </p:sp>
    </p:spTree>
    <p:extLst>
      <p:ext uri="{BB962C8B-B14F-4D97-AF65-F5344CB8AC3E}">
        <p14:creationId xmlns:p14="http://schemas.microsoft.com/office/powerpoint/2010/main" val="374415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st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59" y="1626342"/>
            <a:ext cx="4680000" cy="4680000"/>
          </a:xfrm>
          <a:prstGeom prst="rect">
            <a:avLst/>
          </a:prstGeom>
        </p:spPr>
      </p:pic>
      <p:pic>
        <p:nvPicPr>
          <p:cNvPr id="5" name="Picture 4" descr="clus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Identifying 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539750" y="1100210"/>
            <a:ext cx="8151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Identified 5 spatially-conserved regions between the two homologues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4700" y="6091228"/>
            <a:ext cx="453853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Superposition of strictly conserved region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9175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ster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26342"/>
            <a:ext cx="3120000" cy="4680000"/>
          </a:xfrm>
          <a:prstGeom prst="rect">
            <a:avLst/>
          </a:prstGeom>
        </p:spPr>
      </p:pic>
      <p:pic>
        <p:nvPicPr>
          <p:cNvPr id="5" name="Picture 4" descr="clus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Identifying 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539750" y="1100210"/>
            <a:ext cx="8151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Identified 5 spatially-conserved regions between the two homologues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4700" y="6091228"/>
            <a:ext cx="453853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Superposition of strictly conserved region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74291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ste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26342"/>
            <a:ext cx="3120000" cy="4680000"/>
          </a:xfrm>
          <a:prstGeom prst="rect">
            <a:avLst/>
          </a:prstGeom>
        </p:spPr>
      </p:pic>
      <p:pic>
        <p:nvPicPr>
          <p:cNvPr id="5" name="Picture 4" descr="clus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Identifying 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539750" y="1100210"/>
            <a:ext cx="8151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Identified 5 spatially-conserved regions between the two homologues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4700" y="6091228"/>
            <a:ext cx="453853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Superposition of strictly conserved region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1542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ste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26342"/>
            <a:ext cx="3120000" cy="4680000"/>
          </a:xfrm>
          <a:prstGeom prst="rect">
            <a:avLst/>
          </a:prstGeom>
        </p:spPr>
      </p:pic>
      <p:pic>
        <p:nvPicPr>
          <p:cNvPr id="5" name="Picture 4" descr="clus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0" y="1329842"/>
            <a:ext cx="3360000" cy="5040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Identifying Conserved Regions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539750" y="1100210"/>
            <a:ext cx="8151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Grande"/>
                <a:cs typeface="Lucida Grande"/>
              </a:rPr>
              <a:t>Identified 5 spatially-conserved regions between the two homologues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4700" y="6091228"/>
            <a:ext cx="4538532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Superposition of strictly conserved region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23517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</a:t>
            </a:r>
            <a:r>
              <a:rPr lang="en-US" dirty="0" smtClean="0">
                <a:latin typeface="Abadi MT Condensed Extra Bold" charset="0"/>
                <a:ea typeface="ＭＳ Ｐゴシック" charset="0"/>
                <a:cs typeface="ＭＳ Ｐゴシック" charset="0"/>
              </a:rPr>
              <a:t>Tyrosine Kinase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2z8c_vs_2z8c_molrep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32" y="2048494"/>
            <a:ext cx="3420038" cy="259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</a:p>
          <a:p>
            <a:pPr>
              <a:lnSpc>
                <a:spcPct val="150000"/>
              </a:lnSpc>
            </a:pP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</p:txBody>
      </p:sp>
    </p:spTree>
    <p:extLst>
      <p:ext uri="{BB962C8B-B14F-4D97-AF65-F5344CB8AC3E}">
        <p14:creationId xmlns:p14="http://schemas.microsoft.com/office/powerpoint/2010/main" val="208262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z8c_vs_2z8c_molr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32" y="2048494"/>
            <a:ext cx="3420038" cy="259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Tyrosine Kinase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</a:p>
          <a:p>
            <a:pPr>
              <a:lnSpc>
                <a:spcPct val="150000"/>
              </a:lnSpc>
            </a:pP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</p:txBody>
      </p:sp>
    </p:spTree>
    <p:extLst>
      <p:ext uri="{BB962C8B-B14F-4D97-AF65-F5344CB8AC3E}">
        <p14:creationId xmlns:p14="http://schemas.microsoft.com/office/powerpoint/2010/main" val="421773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Regularisation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1" y="1267668"/>
            <a:ext cx="5687514" cy="3998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Use of available knowledge (prior </a:t>
            </a:r>
            <a:r>
              <a:rPr lang="en-GB" sz="1600" b="1" dirty="0">
                <a:latin typeface="Lucida Grande"/>
                <a:cs typeface="Lucida Grande"/>
              </a:rPr>
              <a:t>i</a:t>
            </a:r>
            <a:r>
              <a:rPr lang="en-GB" sz="1600" b="1" dirty="0" smtClean="0">
                <a:latin typeface="Lucida Grande"/>
                <a:cs typeface="Lucida Grande"/>
              </a:rPr>
              <a:t>nformation):</a:t>
            </a:r>
          </a:p>
          <a:p>
            <a:pPr>
              <a:lnSpc>
                <a:spcPct val="15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High-low resolution: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 smtClean="0">
                <a:latin typeface="Lucida Grande"/>
                <a:cs typeface="Lucida Grande"/>
              </a:rPr>
              <a:t>Geometry restraints (chemical information)</a:t>
            </a:r>
          </a:p>
          <a:p>
            <a:pPr>
              <a:lnSpc>
                <a:spcPct val="15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Medium-low resolution:</a:t>
            </a:r>
            <a:endParaRPr lang="en-GB" sz="1400" i="1" dirty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 smtClean="0">
                <a:latin typeface="Lucida Grande"/>
                <a:cs typeface="Lucida Grande"/>
              </a:rPr>
              <a:t>Local NCS restraints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>
                <a:latin typeface="Lucida Grande"/>
                <a:cs typeface="Lucida Grande"/>
              </a:rPr>
              <a:t>B-value </a:t>
            </a:r>
            <a:r>
              <a:rPr lang="en-GB" sz="1400" b="1" dirty="0" smtClean="0">
                <a:latin typeface="Lucida Grande"/>
                <a:cs typeface="Lucida Grande"/>
              </a:rPr>
              <a:t>restraints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Lucida Grande"/>
                <a:cs typeface="Lucida Grande"/>
              </a:rPr>
              <a:t>Jelly body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Lucida Grande"/>
                <a:cs typeface="Lucida Grande"/>
              </a:rPr>
              <a:t>restraints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Low resolution (and medium-low resolution model building):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 smtClean="0">
                <a:latin typeface="Lucida Grande"/>
                <a:cs typeface="Lucida Grande"/>
              </a:rPr>
              <a:t>External restraints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1035" y="5608512"/>
            <a:ext cx="545319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 smtClean="0">
                <a:latin typeface="Lucida Grande"/>
                <a:cs typeface="Lucida Grande"/>
              </a:rPr>
              <a:t>Regularisers with a target value</a:t>
            </a:r>
          </a:p>
        </p:txBody>
      </p:sp>
    </p:spTree>
    <p:extLst>
      <p:ext uri="{BB962C8B-B14F-4D97-AF65-F5344CB8AC3E}">
        <p14:creationId xmlns:p14="http://schemas.microsoft.com/office/powerpoint/2010/main" val="59783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z8c_vs_2z8c_molr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32" y="2048494"/>
            <a:ext cx="3420038" cy="259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Tyrosine Kinase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51301" y="1887301"/>
            <a:ext cx="626211" cy="11200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</a:p>
          <a:p>
            <a:pPr>
              <a:lnSpc>
                <a:spcPct val="150000"/>
              </a:lnSpc>
            </a:pP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</p:txBody>
      </p:sp>
    </p:spTree>
    <p:extLst>
      <p:ext uri="{BB962C8B-B14F-4D97-AF65-F5344CB8AC3E}">
        <p14:creationId xmlns:p14="http://schemas.microsoft.com/office/powerpoint/2010/main" val="252914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z8c_vs_2z8c_molr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32" y="2048494"/>
            <a:ext cx="3420038" cy="259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Example: Tyrosine Kinase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2171" y="4622856"/>
            <a:ext cx="7197140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Lucida Grande"/>
                <a:cs typeface="Lucida Grande"/>
              </a:rPr>
              <a:t>2z8c (2007</a:t>
            </a:r>
            <a:r>
              <a:rPr lang="en-GB" sz="1600" b="1" dirty="0" smtClean="0">
                <a:latin typeface="Lucida Grande"/>
                <a:cs typeface="Lucida Grande"/>
              </a:rPr>
              <a:t>) – 3.25Å				2z8c solved using 2auh,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								</a:t>
            </a:r>
            <a:r>
              <a:rPr lang="en-GB" sz="1600" b="1" dirty="0" smtClean="0">
                <a:latin typeface="Lucida Grande"/>
                <a:cs typeface="Lucida Grande"/>
              </a:rPr>
              <a:t>re-refined using jelly-body</a:t>
            </a:r>
          </a:p>
          <a:p>
            <a:pPr>
              <a:lnSpc>
                <a:spcPct val="150000"/>
              </a:lnSpc>
            </a:pPr>
            <a:endParaRPr lang="en-GB" sz="1600" b="1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 smtClean="0">
                <a:latin typeface="Lucida Grande"/>
                <a:cs typeface="Lucida Grande"/>
              </a:rPr>
              <a:t>/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free</a:t>
            </a:r>
            <a:r>
              <a:rPr lang="en-GB" sz="1600" b="1" dirty="0" smtClean="0">
                <a:latin typeface="Lucida Grande"/>
                <a:cs typeface="Lucida Grande"/>
              </a:rPr>
              <a:t> : 21.7/29.2	%			</a:t>
            </a:r>
            <a:r>
              <a:rPr lang="en-GB" sz="1600" b="1" dirty="0" err="1" smtClean="0">
                <a:latin typeface="Lucida Grande"/>
                <a:cs typeface="Lucida Grande"/>
              </a:rPr>
              <a:t>R</a:t>
            </a:r>
            <a:r>
              <a:rPr lang="en-GB" sz="1600" b="1" baseline="-25000" dirty="0" err="1" smtClean="0">
                <a:latin typeface="Lucida Grande"/>
                <a:cs typeface="Lucida Grande"/>
              </a:rPr>
              <a:t>work</a:t>
            </a:r>
            <a:r>
              <a:rPr lang="en-GB" sz="1600" b="1" dirty="0">
                <a:latin typeface="Lucida Grande"/>
                <a:cs typeface="Lucida Grande"/>
              </a:rPr>
              <a:t>/</a:t>
            </a:r>
            <a:r>
              <a:rPr lang="en-GB" sz="1600" b="1" dirty="0" err="1">
                <a:latin typeface="Lucida Grande"/>
                <a:cs typeface="Lucida Grande"/>
              </a:rPr>
              <a:t>R</a:t>
            </a:r>
            <a:r>
              <a:rPr lang="en-GB" sz="1600" b="1" baseline="-25000" dirty="0" err="1">
                <a:latin typeface="Lucida Grande"/>
                <a:cs typeface="Lucida Grande"/>
              </a:rPr>
              <a:t>free</a:t>
            </a:r>
            <a:r>
              <a:rPr lang="en-GB" sz="1600" b="1" dirty="0">
                <a:latin typeface="Lucida Grande"/>
                <a:cs typeface="Lucida Grande"/>
              </a:rPr>
              <a:t> : </a:t>
            </a:r>
            <a:r>
              <a:rPr lang="en-GB" sz="1600" b="1" dirty="0" smtClean="0">
                <a:latin typeface="Lucida Grande"/>
                <a:cs typeface="Lucida Grande"/>
              </a:rPr>
              <a:t>20.2/25.8 %</a:t>
            </a:r>
          </a:p>
        </p:txBody>
      </p:sp>
      <p:pic>
        <p:nvPicPr>
          <p:cNvPr id="8" name="Picture 7" descr="2z8c_molrep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87" y="1688127"/>
            <a:ext cx="2160000" cy="1908643"/>
          </a:xfrm>
          <a:prstGeom prst="rect">
            <a:avLst/>
          </a:prstGeom>
        </p:spPr>
      </p:pic>
      <p:pic>
        <p:nvPicPr>
          <p:cNvPr id="10" name="Picture 9" descr="2z8c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2" y="1688127"/>
            <a:ext cx="2160000" cy="190864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51301" y="1887301"/>
            <a:ext cx="626211" cy="11200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7251" y="1190748"/>
            <a:ext cx="1077036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before</a:t>
            </a:r>
            <a:endParaRPr lang="en-GB" sz="1600" dirty="0">
              <a:latin typeface="Lucida Grande"/>
              <a:cs typeface="Lucida Grand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8538" y="1246981"/>
            <a:ext cx="1077036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atin typeface="Lucida Grande"/>
                <a:cs typeface="Lucida Grande"/>
              </a:rPr>
              <a:t>after</a:t>
            </a:r>
            <a:endParaRPr lang="en-GB" sz="1600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43524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ProSMART Support for DNA/RNA 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pic>
        <p:nvPicPr>
          <p:cNvPr id="15" name="Picture 14" descr="prosmart_structural_compar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55" y="1181567"/>
            <a:ext cx="5660845" cy="5405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11071" y="1181567"/>
            <a:ext cx="40259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5S </a:t>
            </a:r>
            <a:r>
              <a:rPr lang="en-GB" dirty="0" err="1" smtClean="0">
                <a:latin typeface="Lucida Grande"/>
                <a:cs typeface="Lucida Grande"/>
              </a:rPr>
              <a:t>rRNA</a:t>
            </a:r>
            <a:r>
              <a:rPr lang="en-GB" dirty="0" smtClean="0">
                <a:latin typeface="Lucida Grande"/>
                <a:cs typeface="Lucida Grande"/>
              </a:rPr>
              <a:t> from yeast 80S </a:t>
            </a:r>
            <a:r>
              <a:rPr lang="en-GB" dirty="0" err="1" smtClean="0">
                <a:latin typeface="Lucida Grande"/>
                <a:cs typeface="Lucida Grande"/>
              </a:rPr>
              <a:t>ribsome</a:t>
            </a:r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Blue - EM model</a:t>
            </a:r>
          </a:p>
          <a:p>
            <a:r>
              <a:rPr lang="en-GB" dirty="0" smtClean="0">
                <a:latin typeface="Lucida Grande"/>
                <a:cs typeface="Lucida Grande"/>
              </a:rPr>
              <a:t>Orange – X-ray model</a:t>
            </a: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Yellow – similar</a:t>
            </a:r>
          </a:p>
          <a:p>
            <a:r>
              <a:rPr lang="en-GB" dirty="0" smtClean="0">
                <a:latin typeface="Lucida Grande"/>
                <a:cs typeface="Lucida Grande"/>
              </a:rPr>
              <a:t>Red - dissimilar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397" y="3898069"/>
            <a:ext cx="8811050" cy="288386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1" y="578862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Lucida Grande"/>
                <a:cs typeface="Lucida Grande"/>
              </a:rPr>
              <a:t>W</a:t>
            </a:r>
            <a:r>
              <a:rPr lang="en-GB" sz="2400" b="1" dirty="0" smtClean="0">
                <a:latin typeface="Lucida Grande"/>
                <a:cs typeface="Lucida Grande"/>
              </a:rPr>
              <a:t>hat if there are no high-resolution homologues?</a:t>
            </a:r>
          </a:p>
          <a:p>
            <a:pPr algn="ctr"/>
            <a:endParaRPr lang="en-GB" sz="2400" b="1" dirty="0" smtClean="0">
              <a:latin typeface="Lucida Grande"/>
              <a:cs typeface="Lucida Grande"/>
            </a:endParaRPr>
          </a:p>
          <a:p>
            <a:pPr algn="ctr"/>
            <a:r>
              <a:rPr lang="en-GB" sz="2000" b="1" dirty="0" smtClean="0">
                <a:latin typeface="Lucida Grande"/>
                <a:cs typeface="Lucida Grande"/>
              </a:rPr>
              <a:t>We still need to stabilise refinement…</a:t>
            </a: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893674" y="2130493"/>
            <a:ext cx="8250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 smtClean="0">
                <a:latin typeface="Lucida Grande"/>
                <a:cs typeface="Lucida Grande"/>
              </a:rPr>
              <a:t>Jelly-body restraints</a:t>
            </a:r>
          </a:p>
        </p:txBody>
      </p:sp>
      <p:sp>
        <p:nvSpPr>
          <p:cNvPr id="4" name="Rectangle 54"/>
          <p:cNvSpPr>
            <a:spLocks noChangeArrowheads="1"/>
          </p:cNvSpPr>
          <p:nvPr/>
        </p:nvSpPr>
        <p:spPr bwMode="auto">
          <a:xfrm>
            <a:off x="893674" y="3014998"/>
            <a:ext cx="82503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 smtClean="0">
                <a:latin typeface="Lucida Grande"/>
                <a:cs typeface="Lucida Grande"/>
              </a:rPr>
              <a:t>Generic external restraints:</a:t>
            </a:r>
          </a:p>
          <a:p>
            <a:endParaRPr lang="en-GB" sz="2400" dirty="0" smtClean="0">
              <a:latin typeface="Lucida Grande"/>
              <a:cs typeface="Lucida Grande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GB" sz="2400" dirty="0">
                <a:latin typeface="Lucida Grande"/>
                <a:cs typeface="Lucida Grande"/>
              </a:rPr>
              <a:t>ProSMART	- protein</a:t>
            </a:r>
          </a:p>
          <a:p>
            <a:pPr lvl="2"/>
            <a:r>
              <a:rPr lang="en-GB" sz="2400" dirty="0">
                <a:latin typeface="Lucida Grande"/>
                <a:cs typeface="Lucida Grande"/>
              </a:rPr>
              <a:t>				(secondary-</a:t>
            </a:r>
            <a:r>
              <a:rPr lang="en-GB" sz="2400" dirty="0" smtClean="0">
                <a:latin typeface="Lucida Grande"/>
                <a:cs typeface="Lucida Grande"/>
              </a:rPr>
              <a:t>structure)</a:t>
            </a:r>
            <a:endParaRPr lang="en-GB" sz="2400" dirty="0">
              <a:latin typeface="Lucida Grande"/>
              <a:cs typeface="Lucida Grande"/>
            </a:endParaRPr>
          </a:p>
          <a:p>
            <a:pPr lvl="2"/>
            <a:endParaRPr lang="en-GB" sz="2400" dirty="0">
              <a:latin typeface="Lucida Grande"/>
              <a:cs typeface="Lucida Grande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GB" sz="2400" dirty="0">
                <a:latin typeface="Lucida Grande"/>
                <a:cs typeface="Lucida Grande"/>
              </a:rPr>
              <a:t>LIBG			- DNA/RNA</a:t>
            </a:r>
          </a:p>
          <a:p>
            <a:pPr lvl="1"/>
            <a:r>
              <a:rPr lang="en-GB" sz="2400" dirty="0">
                <a:latin typeface="Lucida Grande"/>
                <a:cs typeface="Lucida Grande"/>
              </a:rPr>
              <a:t>					(base-pair, base-stacking)</a:t>
            </a:r>
          </a:p>
          <a:p>
            <a:endParaRPr lang="en-GB" sz="2400" dirty="0" smtClean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23502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pymo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060575"/>
            <a:ext cx="620395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Autofit/>
          </a:bodyPr>
          <a:lstStyle/>
          <a:p>
            <a:r>
              <a:rPr lang="en-US" dirty="0">
                <a:latin typeface="Abadi MT Condensed Extra Bold" charset="0"/>
                <a:ea typeface="ＭＳ Ｐゴシック" charset="0"/>
                <a:cs typeface="ＭＳ Ｐゴシック" charset="0"/>
              </a:rPr>
              <a:t>Hydrogen Bond Restraints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39750" y="1302000"/>
            <a:ext cx="6729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Lucida Grande"/>
                <a:cs typeface="Lucida Grande"/>
              </a:rPr>
              <a:t>Visualisation of ProSMART hydrogen bond restraints using </a:t>
            </a:r>
            <a:r>
              <a:rPr lang="en-GB" sz="1600" dirty="0" err="1" smtClean="0">
                <a:latin typeface="Lucida Grande"/>
                <a:cs typeface="Lucida Grande"/>
              </a:rPr>
              <a:t>PyMOL</a:t>
            </a:r>
            <a:r>
              <a:rPr lang="en-GB" sz="1600" dirty="0" smtClean="0">
                <a:latin typeface="Lucida Grande"/>
                <a:cs typeface="Lucida Grande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4318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 rot="3375322">
            <a:off x="4176888" y="2429661"/>
            <a:ext cx="4282333" cy="3211750"/>
            <a:chOff x="3708400" y="0"/>
            <a:chExt cx="5435600" cy="4076700"/>
          </a:xfrm>
        </p:grpSpPr>
        <p:pic>
          <p:nvPicPr>
            <p:cNvPr id="6" name="Picture 4" descr="base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8400" y="0"/>
              <a:ext cx="5435600" cy="40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rot="5400000">
              <a:off x="5943600" y="2133600"/>
              <a:ext cx="533400" cy="2286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rot="5400000">
              <a:off x="6096000" y="2286000"/>
              <a:ext cx="533400" cy="2286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5400000">
              <a:off x="5791200" y="1981200"/>
              <a:ext cx="457200" cy="3048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LIBG Restraints for DNA/RNA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799" y="1467554"/>
            <a:ext cx="74108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Lucida Grande"/>
                <a:cs typeface="Lucida Grande"/>
              </a:rPr>
              <a:t>LIBG </a:t>
            </a:r>
            <a:r>
              <a:rPr lang="en-GB" dirty="0" smtClean="0">
                <a:latin typeface="Lucida Grande"/>
                <a:cs typeface="Lucida Grande"/>
              </a:rPr>
              <a:t>– for the generation of nucleic acid restraints</a:t>
            </a: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Base-pair restraints:</a:t>
            </a:r>
          </a:p>
        </p:txBody>
      </p:sp>
    </p:spTree>
    <p:extLst>
      <p:ext uri="{BB962C8B-B14F-4D97-AF65-F5344CB8AC3E}">
        <p14:creationId xmlns:p14="http://schemas.microsoft.com/office/powerpoint/2010/main" val="93760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>
                <a:latin typeface="Abadi MT Condensed Extra Bold"/>
                <a:cs typeface="Abadi MT Condensed Extra Bold"/>
              </a:rPr>
              <a:t>LIBG Restraints for DNA/RNA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799" y="1467554"/>
            <a:ext cx="7410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Lucida Grande"/>
                <a:cs typeface="Lucida Grande"/>
              </a:rPr>
              <a:t>LIBG </a:t>
            </a:r>
            <a:r>
              <a:rPr lang="en-GB" dirty="0" smtClean="0">
                <a:latin typeface="Lucida Grande"/>
                <a:cs typeface="Lucida Grande"/>
              </a:rPr>
              <a:t>– for the generation of nucleic acid restraints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Base-stacking restraints:</a:t>
            </a:r>
          </a:p>
          <a:p>
            <a:r>
              <a:rPr lang="en-GB" dirty="0" smtClean="0">
                <a:latin typeface="Lucida Grande"/>
                <a:cs typeface="Lucida Grande"/>
              </a:rPr>
              <a:t>(parallel plane restraints)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8256" r="12575" b="3038"/>
          <a:stretch/>
        </p:blipFill>
        <p:spPr bwMode="auto">
          <a:xfrm>
            <a:off x="4021861" y="1890329"/>
            <a:ext cx="4956973" cy="46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drea\Desktop\Screenshot-Coot 0.8-pre (revision 4832)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99" y="2428826"/>
            <a:ext cx="3787944" cy="32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72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32969 0.213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10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>
                <a:latin typeface="Abadi MT Condensed Extra Bold"/>
                <a:cs typeface="Abadi MT Condensed Extra Bold"/>
              </a:rPr>
              <a:t>LIBG Restraints for DNA/RNA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799" y="1467554"/>
            <a:ext cx="74108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Lucida Grande"/>
                <a:cs typeface="Lucida Grande"/>
              </a:rPr>
              <a:t>LIBG </a:t>
            </a:r>
            <a:r>
              <a:rPr lang="en-GB" dirty="0" smtClean="0">
                <a:latin typeface="Lucida Grande"/>
                <a:cs typeface="Lucida Grande"/>
              </a:rPr>
              <a:t>– for the generation of nucleic acid restraints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Base-stacking restraints:</a:t>
            </a:r>
          </a:p>
          <a:p>
            <a:r>
              <a:rPr lang="en-GB" dirty="0" smtClean="0">
                <a:latin typeface="Lucida Grande"/>
                <a:cs typeface="Lucida Grande"/>
              </a:rPr>
              <a:t>(parallel plane restraints)</a:t>
            </a: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Example:</a:t>
            </a:r>
          </a:p>
          <a:p>
            <a:r>
              <a:rPr lang="en-GB" dirty="0" smtClean="0">
                <a:latin typeface="Lucida Grande"/>
                <a:cs typeface="Lucida Grande"/>
              </a:rPr>
              <a:t>3.2Å </a:t>
            </a:r>
            <a:r>
              <a:rPr lang="en-GB" dirty="0" err="1" smtClean="0">
                <a:latin typeface="Lucida Grande"/>
                <a:cs typeface="Lucida Grande"/>
              </a:rPr>
              <a:t>cryo</a:t>
            </a:r>
            <a:r>
              <a:rPr lang="en-GB" dirty="0" smtClean="0">
                <a:latin typeface="Lucida Grande"/>
                <a:cs typeface="Lucida Grande"/>
              </a:rPr>
              <a:t>-EM</a:t>
            </a:r>
          </a:p>
        </p:txBody>
      </p:sp>
      <p:pic>
        <p:nvPicPr>
          <p:cNvPr id="8" name="Picture 6" descr="GU_corr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27" y="2944882"/>
            <a:ext cx="5741546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63888" y="2298551"/>
            <a:ext cx="357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Purple – refined without LIBG</a:t>
            </a:r>
          </a:p>
          <a:p>
            <a:r>
              <a:rPr lang="en-GB" dirty="0" smtClean="0">
                <a:latin typeface="Lucida Grande"/>
                <a:cs typeface="Lucida Grande"/>
              </a:rPr>
              <a:t>Yellow – refined with LIBG</a:t>
            </a:r>
          </a:p>
        </p:txBody>
      </p:sp>
    </p:spTree>
    <p:extLst>
      <p:ext uri="{BB962C8B-B14F-4D97-AF65-F5344CB8AC3E}">
        <p14:creationId xmlns:p14="http://schemas.microsoft.com/office/powerpoint/2010/main" val="19514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est_c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27" y="2944882"/>
            <a:ext cx="6056662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>
                <a:latin typeface="Abadi MT Condensed Extra Bold"/>
                <a:cs typeface="Abadi MT Condensed Extra Bold"/>
              </a:rPr>
              <a:t>LIBG Restraints for DNA/RNA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799" y="1467554"/>
            <a:ext cx="74108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Lucida Grande"/>
                <a:cs typeface="Lucida Grande"/>
              </a:rPr>
              <a:t>LIBG </a:t>
            </a:r>
            <a:r>
              <a:rPr lang="en-GB" dirty="0" smtClean="0">
                <a:latin typeface="Lucida Grande"/>
                <a:cs typeface="Lucida Grande"/>
              </a:rPr>
              <a:t>– for the generation of nucleic acid restraints</a:t>
            </a: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Base-stacking restraints:</a:t>
            </a:r>
          </a:p>
          <a:p>
            <a:r>
              <a:rPr lang="en-GB" dirty="0" smtClean="0">
                <a:latin typeface="Lucida Grande"/>
                <a:cs typeface="Lucida Grande"/>
              </a:rPr>
              <a:t>(parallel plane restraints)</a:t>
            </a: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endParaRPr lang="en-GB" dirty="0">
              <a:latin typeface="Lucida Grande"/>
              <a:cs typeface="Lucida Grande"/>
            </a:endParaRPr>
          </a:p>
          <a:p>
            <a:endParaRPr lang="en-GB" dirty="0" smtClean="0">
              <a:latin typeface="Lucida Grande"/>
              <a:cs typeface="Lucida Grande"/>
            </a:endParaRPr>
          </a:p>
          <a:p>
            <a:r>
              <a:rPr lang="en-GB" dirty="0" smtClean="0">
                <a:latin typeface="Lucida Grande"/>
                <a:cs typeface="Lucida Grande"/>
              </a:rPr>
              <a:t>Example:</a:t>
            </a:r>
          </a:p>
          <a:p>
            <a:r>
              <a:rPr lang="en-GB" dirty="0" smtClean="0">
                <a:latin typeface="Lucida Grande"/>
                <a:cs typeface="Lucida Grande"/>
              </a:rPr>
              <a:t>3.2Å </a:t>
            </a:r>
            <a:r>
              <a:rPr lang="en-GB" dirty="0" err="1" smtClean="0">
                <a:latin typeface="Lucida Grande"/>
                <a:cs typeface="Lucida Grande"/>
              </a:rPr>
              <a:t>cryo</a:t>
            </a:r>
            <a:r>
              <a:rPr lang="en-GB" dirty="0" smtClean="0">
                <a:latin typeface="Lucida Grande"/>
                <a:cs typeface="Lucida Grande"/>
              </a:rPr>
              <a:t>-EM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688" y="2054006"/>
            <a:ext cx="3340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Lucida Grande"/>
                <a:cs typeface="Lucida Grande"/>
              </a:rPr>
              <a:t>Green – before refinement</a:t>
            </a:r>
          </a:p>
          <a:p>
            <a:r>
              <a:rPr lang="en-GB" dirty="0" smtClean="0">
                <a:latin typeface="Lucida Grande"/>
                <a:cs typeface="Lucida Grande"/>
              </a:rPr>
              <a:t>Blue – refined without LIBG</a:t>
            </a:r>
          </a:p>
          <a:p>
            <a:r>
              <a:rPr lang="en-GB" dirty="0" smtClean="0">
                <a:latin typeface="Lucida Grande"/>
                <a:cs typeface="Lucida Grande"/>
              </a:rPr>
              <a:t>Yellow – refined with LIBG</a:t>
            </a:r>
          </a:p>
        </p:txBody>
      </p:sp>
    </p:spTree>
    <p:extLst>
      <p:ext uri="{BB962C8B-B14F-4D97-AF65-F5344CB8AC3E}">
        <p14:creationId xmlns:p14="http://schemas.microsoft.com/office/powerpoint/2010/main" val="302903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47700" y="1054100"/>
            <a:ext cx="8013700" cy="4858107"/>
          </a:xfrm>
          <a:prstGeom prst="rect">
            <a:avLst/>
          </a:prstGeom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Efficiency of ProSMART-generated restraints greatly depends on the homologues used</a:t>
            </a:r>
          </a:p>
          <a:p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If several homologues are available, substantial manual effort is required to find their optimal combination</a:t>
            </a:r>
          </a:p>
          <a:p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Other </a:t>
            </a:r>
            <a:r>
              <a:rPr lang="en-US" sz="2000" dirty="0">
                <a:latin typeface="Lucida Grande"/>
                <a:ea typeface="ヒラギノ明朝 ProN W3" charset="0"/>
                <a:cs typeface="Lucida Grande"/>
              </a:rPr>
              <a:t>refinement parameters (</a:t>
            </a: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scaling</a:t>
            </a:r>
            <a:r>
              <a:rPr lang="en-US" sz="2000" dirty="0">
                <a:latin typeface="Lucida Grande"/>
                <a:ea typeface="ヒラギノ明朝 ProN W3" charset="0"/>
                <a:cs typeface="Lucida Grande"/>
              </a:rPr>
              <a:t>, solvent, </a:t>
            </a:r>
            <a:r>
              <a:rPr lang="en-US" sz="2000" dirty="0" err="1" smtClean="0">
                <a:latin typeface="Lucida Grande"/>
                <a:ea typeface="ヒラギノ明朝 ProN W3" charset="0"/>
                <a:cs typeface="Lucida Grande"/>
              </a:rPr>
              <a:t>etc</a:t>
            </a: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) also affect efficiency of the process</a:t>
            </a:r>
          </a:p>
          <a:p>
            <a:pPr marL="0" indent="0">
              <a:buNone/>
            </a:pPr>
            <a:endParaRPr lang="en-US" sz="2000" dirty="0">
              <a:latin typeface="Lucida Grande"/>
              <a:ea typeface="ヒラギノ明朝 ProN W3" charset="0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65841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67554"/>
          </a:xfrm>
        </p:spPr>
        <p:txBody>
          <a:bodyPr/>
          <a:lstStyle/>
          <a:p>
            <a:r>
              <a:rPr lang="en-GB" dirty="0" smtClean="0">
                <a:latin typeface="Abadi MT Condensed Extra Bold"/>
                <a:cs typeface="Abadi MT Condensed Extra Bold"/>
              </a:rPr>
              <a:t>Regularisation</a:t>
            </a:r>
            <a:endParaRPr lang="en-GB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1" y="1267668"/>
            <a:ext cx="5687514" cy="3998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 smtClean="0">
                <a:latin typeface="Lucida Grande"/>
                <a:cs typeface="Lucida Grande"/>
              </a:rPr>
              <a:t>Use of available knowledge (prior </a:t>
            </a:r>
            <a:r>
              <a:rPr lang="en-GB" sz="1600" b="1" dirty="0">
                <a:latin typeface="Lucida Grande"/>
                <a:cs typeface="Lucida Grande"/>
              </a:rPr>
              <a:t>i</a:t>
            </a:r>
            <a:r>
              <a:rPr lang="en-GB" sz="1600" b="1" dirty="0" smtClean="0">
                <a:latin typeface="Lucida Grande"/>
                <a:cs typeface="Lucida Grande"/>
              </a:rPr>
              <a:t>nformation):</a:t>
            </a:r>
          </a:p>
          <a:p>
            <a:pPr>
              <a:lnSpc>
                <a:spcPct val="15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High-low resolution: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 smtClean="0">
                <a:solidFill>
                  <a:schemeClr val="bg1">
                    <a:lumMod val="65000"/>
                  </a:schemeClr>
                </a:solidFill>
                <a:latin typeface="Lucida Grande"/>
                <a:cs typeface="Lucida Grande"/>
              </a:rPr>
              <a:t>Geometry restraints (chemical information)</a:t>
            </a:r>
          </a:p>
          <a:p>
            <a:pPr>
              <a:lnSpc>
                <a:spcPct val="150000"/>
              </a:lnSpc>
            </a:pPr>
            <a:endParaRPr lang="en-GB" sz="1400" dirty="0" smtClean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Medium-low resolution:</a:t>
            </a:r>
            <a:endParaRPr lang="en-GB" sz="1400" i="1" dirty="0">
              <a:latin typeface="Lucida Grande"/>
              <a:cs typeface="Lucida Grande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 smtClean="0">
                <a:solidFill>
                  <a:srgbClr val="A6A6A6"/>
                </a:solidFill>
                <a:latin typeface="Lucida Grande"/>
                <a:cs typeface="Lucida Grande"/>
              </a:rPr>
              <a:t>Local NCS restraints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>
                <a:solidFill>
                  <a:srgbClr val="A6A6A6"/>
                </a:solidFill>
                <a:latin typeface="Lucida Grande"/>
                <a:cs typeface="Lucida Grande"/>
              </a:rPr>
              <a:t>B-value </a:t>
            </a:r>
            <a:r>
              <a:rPr lang="en-GB" sz="1400" b="1" dirty="0" smtClean="0">
                <a:solidFill>
                  <a:srgbClr val="A6A6A6"/>
                </a:solidFill>
                <a:latin typeface="Lucida Grande"/>
                <a:cs typeface="Lucida Grande"/>
              </a:rPr>
              <a:t>restraints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>
                <a:latin typeface="Lucida Grande"/>
                <a:cs typeface="Lucida Grande"/>
              </a:rPr>
              <a:t>Jelly body </a:t>
            </a:r>
            <a:r>
              <a:rPr lang="en-GB" sz="1400" b="1" dirty="0" smtClean="0">
                <a:latin typeface="Lucida Grande"/>
                <a:cs typeface="Lucida Grande"/>
              </a:rPr>
              <a:t>restraints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Lucida Grande"/>
              <a:cs typeface="Lucida Grande"/>
            </a:endParaRPr>
          </a:p>
          <a:p>
            <a:pPr>
              <a:lnSpc>
                <a:spcPct val="150000"/>
              </a:lnSpc>
            </a:pPr>
            <a:r>
              <a:rPr lang="en-GB" sz="1400" i="1" dirty="0" smtClean="0">
                <a:latin typeface="Lucida Grande"/>
                <a:cs typeface="Lucida Grande"/>
              </a:rPr>
              <a:t>Low resolution (and medium-low resolution model building):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1400" b="1" dirty="0" smtClean="0">
                <a:solidFill>
                  <a:srgbClr val="A6A6A6"/>
                </a:solidFill>
                <a:latin typeface="Lucida Grande"/>
                <a:cs typeface="Lucida Grande"/>
              </a:rPr>
              <a:t>External restraints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5608512"/>
            <a:ext cx="91440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 smtClean="0">
                <a:latin typeface="Lucida Grande"/>
                <a:cs typeface="Lucida Grande"/>
              </a:rPr>
              <a:t>Regularisers without an external target value</a:t>
            </a:r>
          </a:p>
        </p:txBody>
      </p:sp>
    </p:spTree>
    <p:extLst>
      <p:ext uri="{BB962C8B-B14F-4D97-AF65-F5344CB8AC3E}">
        <p14:creationId xmlns:p14="http://schemas.microsoft.com/office/powerpoint/2010/main" val="21518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47700" y="1054100"/>
            <a:ext cx="8013700" cy="5679840"/>
          </a:xfrm>
          <a:prstGeom prst="rect">
            <a:avLst/>
          </a:prstGeom>
        </p:spPr>
        <p:txBody>
          <a:bodyPr vert="horz" lIns="91440" tIns="45720" rIns="13208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Efficiency of ProSMART-generated restraints greatly depends on the homologues used</a:t>
            </a:r>
          </a:p>
          <a:p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If several homologues are available, substantial manual effort is required to find their optimal combination</a:t>
            </a:r>
          </a:p>
          <a:p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Other </a:t>
            </a:r>
            <a:r>
              <a:rPr lang="en-US" sz="2000" dirty="0">
                <a:latin typeface="Lucida Grande"/>
                <a:ea typeface="ヒラギノ明朝 ProN W3" charset="0"/>
                <a:cs typeface="Lucida Grande"/>
              </a:rPr>
              <a:t>refinement parameters (</a:t>
            </a: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scaling</a:t>
            </a:r>
            <a:r>
              <a:rPr lang="en-US" sz="2000" dirty="0">
                <a:latin typeface="Lucida Grande"/>
                <a:ea typeface="ヒラギノ明朝 ProN W3" charset="0"/>
                <a:cs typeface="Lucida Grande"/>
              </a:rPr>
              <a:t>, solvent, </a:t>
            </a:r>
            <a:r>
              <a:rPr lang="en-US" sz="2000" dirty="0" err="1" smtClean="0">
                <a:latin typeface="Lucida Grande"/>
                <a:ea typeface="ヒラギノ明朝 ProN W3" charset="0"/>
                <a:cs typeface="Lucida Grande"/>
              </a:rPr>
              <a:t>etc</a:t>
            </a: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) also affect efficiency of the process</a:t>
            </a:r>
            <a:endParaRPr lang="en-US" sz="2000" dirty="0">
              <a:latin typeface="Lucida Grande"/>
              <a:ea typeface="ヒラギノ明朝 ProN W3" charset="0"/>
              <a:cs typeface="Lucida Grande"/>
            </a:endParaRPr>
          </a:p>
          <a:p>
            <a:pPr marL="0" indent="0">
              <a:buNone/>
            </a:pPr>
            <a:endParaRPr lang="en-US" sz="2000" dirty="0" smtClean="0">
              <a:latin typeface="Lucida Grande"/>
              <a:ea typeface="ヒラギノ明朝 ProN W3" charset="0"/>
              <a:cs typeface="Lucida Grande"/>
            </a:endParaRPr>
          </a:p>
          <a:p>
            <a:pPr marL="0" indent="0">
              <a:buNone/>
            </a:pPr>
            <a:r>
              <a:rPr lang="en-US" sz="2000" dirty="0" smtClean="0">
                <a:latin typeface="Lucida Grande"/>
                <a:ea typeface="ヒラギノ明朝 ProN W3" charset="0"/>
                <a:cs typeface="Lucida Grande"/>
              </a:rPr>
              <a:t>Solution:</a:t>
            </a:r>
          </a:p>
          <a:p>
            <a:pPr marL="0" indent="0">
              <a:buNone/>
            </a:pPr>
            <a:r>
              <a:rPr lang="en-US" sz="2000" b="1" dirty="0" smtClean="0">
                <a:latin typeface="Lucida Grande"/>
                <a:ea typeface="ヒラギノ明朝 ProN W3" charset="0"/>
                <a:cs typeface="Lucida Grande"/>
              </a:rPr>
              <a:t>	</a:t>
            </a:r>
            <a:r>
              <a:rPr lang="en-US" sz="2800" b="1" dirty="0" err="1" smtClean="0">
                <a:latin typeface="Lucida Grande"/>
                <a:ea typeface="ヒラギノ明朝 ProN W3" charset="0"/>
                <a:cs typeface="Lucida Grande"/>
              </a:rPr>
              <a:t>LO</a:t>
            </a:r>
            <a:r>
              <a:rPr lang="en-US" sz="2800" dirty="0" err="1" smtClean="0">
                <a:latin typeface="Lucida Grande"/>
                <a:ea typeface="ヒラギノ明朝 ProN W3" charset="0"/>
                <a:cs typeface="Lucida Grande"/>
              </a:rPr>
              <a:t>w</a:t>
            </a:r>
            <a:r>
              <a:rPr lang="en-US" sz="2800" dirty="0" err="1">
                <a:latin typeface="Lucida Grande"/>
                <a:ea typeface="ヒラギノ明朝 ProN W3" charset="0"/>
                <a:cs typeface="Lucida Grande"/>
              </a:rPr>
              <a:t>-</a:t>
            </a:r>
            <a:r>
              <a:rPr lang="en-US" sz="2800" b="1" dirty="0" err="1">
                <a:latin typeface="Lucida Grande"/>
                <a:ea typeface="ヒラギノ明朝 ProN W3" charset="0"/>
                <a:cs typeface="Lucida Grande"/>
              </a:rPr>
              <a:t>RE</a:t>
            </a:r>
            <a:r>
              <a:rPr lang="en-US" sz="2800" dirty="0" err="1">
                <a:latin typeface="Lucida Grande"/>
                <a:ea typeface="ヒラギノ明朝 ProN W3" charset="0"/>
                <a:cs typeface="Lucida Grande"/>
              </a:rPr>
              <a:t>solution</a:t>
            </a:r>
            <a:r>
              <a:rPr lang="en-US" sz="2800" dirty="0">
                <a:latin typeface="Lucida Grande"/>
                <a:ea typeface="ヒラギノ明朝 ProN W3" charset="0"/>
                <a:cs typeface="Lucida Grande"/>
              </a:rPr>
              <a:t> </a:t>
            </a:r>
            <a:r>
              <a:rPr lang="en-US" sz="2800" b="1" dirty="0" err="1">
                <a:latin typeface="Lucida Grande"/>
                <a:ea typeface="ヒラギノ明朝 ProN W3" charset="0"/>
                <a:cs typeface="Lucida Grande"/>
              </a:rPr>
              <a:t>ST</a:t>
            </a:r>
            <a:r>
              <a:rPr lang="en-US" sz="2800" dirty="0" err="1">
                <a:latin typeface="Lucida Grande"/>
                <a:ea typeface="ヒラギノ明朝 ProN W3" charset="0"/>
                <a:cs typeface="Lucida Grande"/>
              </a:rPr>
              <a:t>ructure</a:t>
            </a:r>
            <a:r>
              <a:rPr lang="en-US" sz="2800" dirty="0">
                <a:latin typeface="Lucida Grande"/>
                <a:ea typeface="ヒラギノ明朝 ProN W3" charset="0"/>
                <a:cs typeface="Lucida Grande"/>
              </a:rPr>
              <a:t> </a:t>
            </a:r>
            <a:r>
              <a:rPr lang="en-US" sz="2800" b="1" dirty="0">
                <a:latin typeface="Lucida Grande"/>
                <a:ea typeface="ヒラギノ明朝 ProN W3" charset="0"/>
                <a:cs typeface="Lucida Grande"/>
              </a:rPr>
              <a:t>R</a:t>
            </a:r>
            <a:r>
              <a:rPr lang="en-US" sz="2800" dirty="0">
                <a:latin typeface="Lucida Grande"/>
                <a:ea typeface="ヒラギノ明朝 ProN W3" charset="0"/>
                <a:cs typeface="Lucida Grande"/>
              </a:rPr>
              <a:t>efinement </a:t>
            </a:r>
          </a:p>
        </p:txBody>
      </p:sp>
    </p:spTree>
    <p:extLst>
      <p:ext uri="{BB962C8B-B14F-4D97-AF65-F5344CB8AC3E}">
        <p14:creationId xmlns:p14="http://schemas.microsoft.com/office/powerpoint/2010/main" val="19186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5763" y="1143000"/>
            <a:ext cx="6692473" cy="831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2372482"/>
            <a:ext cx="6284974" cy="3016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55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2372482"/>
            <a:ext cx="6284974" cy="3016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80522" y="1143000"/>
            <a:ext cx="4737714" cy="831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1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3671118"/>
            <a:ext cx="6284974" cy="1707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80522" y="1143000"/>
            <a:ext cx="4737714" cy="831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693909" y="2361477"/>
            <a:ext cx="5033266" cy="680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1268" y="2991116"/>
            <a:ext cx="3212541" cy="91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03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3671118"/>
            <a:ext cx="6284974" cy="1707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25772" y="1143000"/>
            <a:ext cx="2592463" cy="831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693909" y="2361477"/>
            <a:ext cx="5033266" cy="680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1268" y="2991116"/>
            <a:ext cx="3212541" cy="91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49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3671118"/>
            <a:ext cx="6284974" cy="1707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507212" y="1143000"/>
            <a:ext cx="2411024" cy="831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400483" y="2361477"/>
            <a:ext cx="2326691" cy="680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1268" y="2991116"/>
            <a:ext cx="3212541" cy="91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40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3671118"/>
            <a:ext cx="6284974" cy="1707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507212" y="1143000"/>
            <a:ext cx="2411024" cy="831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70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3671118"/>
            <a:ext cx="6284974" cy="1707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94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4140680"/>
            <a:ext cx="6284974" cy="1291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3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Abadi MT Condensed Extra Bold"/>
                <a:cs typeface="Abadi MT Condensed Extra Bold"/>
              </a:rPr>
              <a:t>Automated pipeline - LORESTR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3" y="1143000"/>
            <a:ext cx="6692473" cy="5398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5763" y="5507013"/>
            <a:ext cx="6692473" cy="1034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388836" y="4845021"/>
            <a:ext cx="6284974" cy="576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29036</TotalTime>
  <Words>4214</Words>
  <Application>Microsoft Macintosh PowerPoint</Application>
  <PresentationFormat>On-screen Show (4:3)</PresentationFormat>
  <Paragraphs>1134</Paragraphs>
  <Slides>143</Slides>
  <Notes>124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5" baseType="lpstr">
      <vt:lpstr>Office Theme</vt:lpstr>
      <vt:lpstr>Equation</vt:lpstr>
      <vt:lpstr>Refinement    DLS-CCP4 Data Collection and Structure Solution Workshop December 13-20 2016 Diamond Light Source, Oxfordshire, UK  Oleg Kovalevskiy       Rob Nicholls okovalev@mrc-lmb.cam.ac.uk  nicholls@mrc-lmb.cam.ac.uk</vt:lpstr>
      <vt:lpstr>Low Resolution Refinement</vt:lpstr>
      <vt:lpstr>Low Resolution Refinement</vt:lpstr>
      <vt:lpstr>Regularisation</vt:lpstr>
      <vt:lpstr>Regularisation</vt:lpstr>
      <vt:lpstr>Regularisation</vt:lpstr>
      <vt:lpstr>Regularisation</vt:lpstr>
      <vt:lpstr>Regularisation</vt:lpstr>
      <vt:lpstr>Regularisation</vt:lpstr>
      <vt:lpstr>Jelly Body Restraints</vt:lpstr>
      <vt:lpstr>Jelly Body Restraints</vt:lpstr>
      <vt:lpstr>Jelly Body Restraints</vt:lpstr>
      <vt:lpstr>Jelly Body Restraints</vt:lpstr>
      <vt:lpstr>Jelly Body Restraints</vt:lpstr>
      <vt:lpstr>Jelly Body Restraints</vt:lpstr>
      <vt:lpstr>Jelly Body Restraints</vt:lpstr>
      <vt:lpstr>Jelly Body Restraints</vt:lpstr>
      <vt:lpstr>Jelly Body Restraints</vt:lpstr>
      <vt:lpstr>Jelly Body Restraints</vt:lpstr>
      <vt:lpstr>PowerPoint Presentation</vt:lpstr>
      <vt:lpstr>External Restraint Generation</vt:lpstr>
      <vt:lpstr>External Restraint Generation</vt:lpstr>
      <vt:lpstr>External Restraint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ProSMART Restraint Visualisation in Coot</vt:lpstr>
      <vt:lpstr>ProSMART Restraint Visualisation in Coot</vt:lpstr>
      <vt:lpstr>ProSMART Restraint Visualisation in Coot</vt:lpstr>
      <vt:lpstr>ProSMART Restraint Visualisation in Coot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Tyrosine Kinase</vt:lpstr>
      <vt:lpstr>Example: Tyrosine Kinase</vt:lpstr>
      <vt:lpstr>Example: Tyrosine Kinase</vt:lpstr>
      <vt:lpstr>Example: Tyrosine Kinase</vt:lpstr>
      <vt:lpstr>ProSMART Support for DNA/RNA </vt:lpstr>
      <vt:lpstr>PowerPoint Presentation</vt:lpstr>
      <vt:lpstr>Hydrogen Bond Restraints</vt:lpstr>
      <vt:lpstr>LIBG Restraints for DNA/RNA</vt:lpstr>
      <vt:lpstr>LIBG Restraints for DNA/RNA</vt:lpstr>
      <vt:lpstr>LIBG Restraints for DNA/RNA</vt:lpstr>
      <vt:lpstr>LIBG Restraints for DNA/RNA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</vt:lpstr>
      <vt:lpstr>Example</vt:lpstr>
      <vt:lpstr>Example</vt:lpstr>
      <vt:lpstr>Example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Multidisciplinary Usage</vt:lpstr>
      <vt:lpstr>Multidisciplinary Usage</vt:lpstr>
      <vt:lpstr>Anisotropic Regularised Map Sharpening</vt:lpstr>
    </vt:vector>
  </TitlesOfParts>
  <Company>University of York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New Features of REFMAC CCP4 wg2 </dc:title>
  <dc:creator>Garib N Murshudov</dc:creator>
  <cp:lastModifiedBy>Robert Nicholls</cp:lastModifiedBy>
  <cp:revision>1088</cp:revision>
  <dcterms:created xsi:type="dcterms:W3CDTF">2012-03-19T12:53:20Z</dcterms:created>
  <dcterms:modified xsi:type="dcterms:W3CDTF">2016-12-19T09:11:53Z</dcterms:modified>
</cp:coreProperties>
</file>