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7" r:id="rId4"/>
    <p:sldId id="264" r:id="rId5"/>
    <p:sldId id="265" r:id="rId6"/>
    <p:sldId id="344" r:id="rId7"/>
    <p:sldId id="348" r:id="rId8"/>
    <p:sldId id="353" r:id="rId9"/>
    <p:sldId id="260" r:id="rId10"/>
    <p:sldId id="349" r:id="rId11"/>
    <p:sldId id="350" r:id="rId12"/>
    <p:sldId id="351" r:id="rId13"/>
    <p:sldId id="352" r:id="rId14"/>
    <p:sldId id="267" r:id="rId15"/>
    <p:sldId id="340" r:id="rId16"/>
    <p:sldId id="268" r:id="rId17"/>
    <p:sldId id="269" r:id="rId18"/>
    <p:sldId id="270" r:id="rId19"/>
    <p:sldId id="272" r:id="rId20"/>
    <p:sldId id="273" r:id="rId21"/>
    <p:sldId id="354" r:id="rId22"/>
    <p:sldId id="355" r:id="rId23"/>
    <p:sldId id="276" r:id="rId24"/>
    <p:sldId id="277" r:id="rId25"/>
    <p:sldId id="278" r:id="rId26"/>
    <p:sldId id="279" r:id="rId27"/>
    <p:sldId id="280" r:id="rId28"/>
    <p:sldId id="341" r:id="rId29"/>
    <p:sldId id="357" r:id="rId30"/>
    <p:sldId id="358" r:id="rId31"/>
    <p:sldId id="282" r:id="rId32"/>
    <p:sldId id="283" r:id="rId33"/>
    <p:sldId id="284" r:id="rId34"/>
    <p:sldId id="285" r:id="rId35"/>
    <p:sldId id="356" r:id="rId36"/>
    <p:sldId id="286" r:id="rId37"/>
    <p:sldId id="309" r:id="rId38"/>
    <p:sldId id="287" r:id="rId39"/>
    <p:sldId id="288" r:id="rId40"/>
    <p:sldId id="289" r:id="rId41"/>
    <p:sldId id="290" r:id="rId42"/>
    <p:sldId id="295" r:id="rId43"/>
    <p:sldId id="307" r:id="rId44"/>
    <p:sldId id="338" r:id="rId45"/>
    <p:sldId id="339" r:id="rId46"/>
    <p:sldId id="33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5B64D-12DE-4456-B188-935BF9FE25DB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27680B0-D9C1-4FA0-9C44-DBB860734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C37AFCAC-181D-446D-A905-B5C0422B4B10}" type="slidenum">
              <a:rPr lang="en-US" smtClean="0"/>
              <a:pPr/>
              <a:t>13</a:t>
            </a:fld>
            <a:endParaRPr lang="fi-FI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B14BCC0F-0800-4524-AC62-E9EC59C5498D}" type="slidenum">
              <a:rPr lang="en-US" smtClean="0"/>
              <a:pPr/>
              <a:t>24</a:t>
            </a:fld>
            <a:endParaRPr lang="fi-FI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1F4D0ACE-FA25-45D2-B4D3-16E031304DE7}" type="slidenum">
              <a:rPr lang="en-US" smtClean="0"/>
              <a:pPr/>
              <a:t>25</a:t>
            </a:fld>
            <a:endParaRPr lang="fi-FI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6BFE06DB-D84F-49CD-A425-397E4ACCB387}" type="slidenum">
              <a:rPr lang="en-US" smtClean="0"/>
              <a:pPr/>
              <a:t>26</a:t>
            </a:fld>
            <a:endParaRPr lang="fi-FI" smtClean="0"/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E08593D1-624A-47DC-9D26-85A2D700A49C}" type="slidenum">
              <a:rPr lang="en-US" smtClean="0"/>
              <a:pPr/>
              <a:t>27</a:t>
            </a:fld>
            <a:endParaRPr lang="fi-FI" smtClean="0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8BD18CA1-8BAA-44F0-9582-B79655FF8300}" type="slidenum">
              <a:rPr lang="en-US" smtClean="0"/>
              <a:pPr/>
              <a:t>29</a:t>
            </a:fld>
            <a:endParaRPr lang="fi-FI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6AFA4DC0-4B62-44F2-A7EA-6EE55A93DA76}" type="slidenum">
              <a:rPr lang="en-US" smtClean="0"/>
              <a:pPr/>
              <a:t>30</a:t>
            </a:fld>
            <a:endParaRPr lang="fi-FI" smtClean="0"/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60802FC6-F72D-48B4-9484-2E3DFF50260A}" type="slidenum">
              <a:rPr lang="en-US" smtClean="0"/>
              <a:pPr/>
              <a:t>31</a:t>
            </a:fld>
            <a:endParaRPr lang="fi-FI" smtClean="0"/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5E373274-577E-46FB-B64E-895286734732}" type="slidenum">
              <a:rPr lang="en-US" smtClean="0"/>
              <a:pPr/>
              <a:t>32</a:t>
            </a:fld>
            <a:endParaRPr lang="fi-FI" smtClean="0"/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222A34D7-C1AF-4233-BD3D-2C9317BA54AC}" type="slidenum">
              <a:rPr lang="en-US" smtClean="0"/>
              <a:pPr/>
              <a:t>33</a:t>
            </a:fld>
            <a:endParaRPr lang="fi-FI" smtClean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9DAD1095-0F02-413B-B6F9-4E5C68DF2959}" type="slidenum">
              <a:rPr lang="en-US" smtClean="0"/>
              <a:pPr/>
              <a:t>34</a:t>
            </a:fld>
            <a:endParaRPr lang="fi-FI" smtClean="0"/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884BAA21-4053-4BDD-A463-EFE2D95C82F0}" type="slidenum">
              <a:rPr lang="en-US" smtClean="0"/>
              <a:pPr/>
              <a:t>14</a:t>
            </a:fld>
            <a:endParaRPr lang="fi-FI" smtClean="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5D4B1BCC-51E9-479D-96EB-5E50FE2789C7}" type="slidenum">
              <a:rPr lang="en-US" smtClean="0"/>
              <a:pPr/>
              <a:t>36</a:t>
            </a:fld>
            <a:endParaRPr lang="fi-FI" smtClean="0"/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718DCEC6-F7D5-4E7B-A9E1-0AB366FA588E}" type="slidenum">
              <a:rPr lang="en-US" smtClean="0"/>
              <a:pPr/>
              <a:t>37</a:t>
            </a:fld>
            <a:endParaRPr lang="fi-FI" smtClean="0"/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0B72AEA2-7828-4B8D-A199-CD4DDF6053A6}" type="slidenum">
              <a:rPr lang="en-US" smtClean="0"/>
              <a:pPr/>
              <a:t>38</a:t>
            </a:fld>
            <a:endParaRPr lang="fi-FI" smtClean="0"/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0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87C8802C-3C70-4C8B-B79D-F49B7049A2AA}" type="slidenum">
              <a:rPr lang="en-US" smtClean="0"/>
              <a:pPr/>
              <a:t>39</a:t>
            </a:fld>
            <a:endParaRPr lang="fi-FI" smtClean="0"/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03E2019C-1684-483F-833C-F2B7853F585F}" type="slidenum">
              <a:rPr lang="en-US" smtClean="0"/>
              <a:pPr/>
              <a:t>40</a:t>
            </a:fld>
            <a:endParaRPr lang="fi-FI" smtClean="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DF14F57C-D5CD-4343-B0B4-283608260D0F}" type="slidenum">
              <a:rPr lang="en-US" smtClean="0"/>
              <a:pPr/>
              <a:t>41</a:t>
            </a:fld>
            <a:endParaRPr lang="fi-FI" smtClean="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AE1283E4-F111-421E-87F6-423504F623E9}" type="slidenum">
              <a:rPr lang="en-US" smtClean="0"/>
              <a:pPr/>
              <a:t>42</a:t>
            </a:fld>
            <a:endParaRPr lang="fi-FI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3C535AA3-754E-4763-A0A9-46CEAFC07C65}" type="slidenum">
              <a:rPr lang="en-US" smtClean="0"/>
              <a:pPr/>
              <a:t>43</a:t>
            </a:fld>
            <a:endParaRPr lang="fi-FI" smtClean="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8C2914A9-2582-40A2-93C7-5B3378EB576E}" type="slidenum">
              <a:rPr lang="en-US" smtClean="0"/>
              <a:pPr/>
              <a:t>46</a:t>
            </a:fld>
            <a:endParaRPr lang="fi-FI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6C2AA9C0-B89E-4051-8982-9A5BA8763BD9}" type="slidenum">
              <a:rPr lang="en-US" smtClean="0"/>
              <a:pPr/>
              <a:t>16</a:t>
            </a:fld>
            <a:endParaRPr lang="fi-FI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fi-FI" smtClean="0"/>
              <a:t>Stamp out fragments, change atom types, and has interactive SMILES string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647D1CB1-2268-4DDE-9268-F0D25993E056}" type="slidenum">
              <a:rPr lang="en-US" smtClean="0"/>
              <a:pPr/>
              <a:t>17</a:t>
            </a:fld>
            <a:endParaRPr lang="fi-FI" smtClean="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2F17A1BE-0015-46A6-BAAB-B33F4E8D1051}" type="slidenum">
              <a:rPr lang="en-US" smtClean="0"/>
              <a:pPr/>
              <a:t>18</a:t>
            </a:fld>
            <a:endParaRPr lang="fi-FI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64E6A254-AF5E-4E13-A50E-54D4CBDC2C51}" type="slidenum">
              <a:rPr lang="en-US" smtClean="0"/>
              <a:pPr/>
              <a:t>19</a:t>
            </a:fld>
            <a:endParaRPr lang="fi-FI" smtClean="0"/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0C463561-FB69-48BE-A114-E55E12164142}" type="slidenum">
              <a:rPr lang="en-US" smtClean="0"/>
              <a:pPr/>
              <a:t>20</a:t>
            </a:fld>
            <a:endParaRPr lang="fi-FI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C101A76B-417D-40A3-9689-FCDE690481F9}" type="slidenum">
              <a:rPr lang="en-US" smtClean="0"/>
              <a:pPr/>
              <a:t>21</a:t>
            </a:fld>
            <a:endParaRPr lang="fi-FI" smtClean="0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0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fld id="{209CE87A-DA09-4D33-B24B-9B0A338D2780}" type="slidenum">
              <a:rPr lang="en-US" smtClean="0"/>
              <a:pPr/>
              <a:t>23</a:t>
            </a:fld>
            <a:endParaRPr lang="fi-FI" smtClean="0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81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9F19-42E8-4BAE-BFFE-5E2E8F962A62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650F25E-D0CB-4A75-BB63-685569511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1C6E-122D-4D3D-8184-5E6530DF2FAE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DC44-D6DD-4A1F-BA67-DF004C212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756D-7B5F-443E-AE57-C96E863DC1D4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8A93-F7DD-407A-8607-6302C56E6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3407-D4BC-4E6F-A7A7-BD9EA97802D4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EFE-F553-4443-9175-D7754E0E0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0C02-382F-45D3-BE4A-F3190AD6A3E7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A2BFB01-450C-4EDF-A940-595C5235E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BE5C-E583-4C29-8032-2BDE86F1C7CA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A37F-BEA4-4B06-A37E-CD36DB0A4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10600-59AE-4FDD-A596-EDEC19F58B3B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F46A-FD00-4FDE-834B-5A53FC57A3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BD61-3C89-4706-9CEC-3A2D91C142F3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044F-056A-47EF-A5E2-3F1A532796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394C-F92B-463D-BAD5-8E1ADBBB4F3B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0BF7-7F37-4FE2-A7A2-D71E68610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755F-C01C-4822-8886-391E33ECB27D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72C0-8BAC-4E66-9275-E4191F9E7C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3842-4570-4013-8507-40E20C88C719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651EA-795A-4617-8A91-9351D98F48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095C3-941B-47FD-AC90-1FE440CDFE1F}" type="datetimeFigureOut">
              <a:rPr lang="en-GB"/>
              <a:pPr>
                <a:defRPr/>
              </a:pPr>
              <a:t>17/12/2016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B7788C3-6EDF-478D-9560-418EEF414E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050687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Introduction to Coot</a:t>
            </a:r>
            <a:endParaRPr lang="en-GB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GB" smtClean="0"/>
              <a:t>Paul McEwan Ph.D.</a:t>
            </a:r>
          </a:p>
          <a:p>
            <a:pPr marR="0" eaLnBrk="1" hangingPunct="1"/>
            <a:r>
              <a:rPr lang="en-GB" smtClean="0"/>
              <a:t>Evotec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3505200" cy="275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Validation Tools</a:t>
            </a:r>
            <a:endParaRPr lang="en-GB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 l="43115" t="9398" r="12823" b="18420"/>
          <a:stretch>
            <a:fillRect/>
          </a:stretch>
        </p:blipFill>
        <p:spPr bwMode="auto">
          <a:xfrm>
            <a:off x="457200" y="21336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14600"/>
            <a:ext cx="4711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flipH="1">
            <a:off x="2944813" y="3290888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648200"/>
            <a:ext cx="4722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flipH="1">
            <a:off x="2916238" y="4246563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Validation Tools</a:t>
            </a:r>
            <a:endParaRPr lang="en-GB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43115" t="9398" r="12823" b="18420"/>
          <a:stretch>
            <a:fillRect/>
          </a:stretch>
        </p:blipFill>
        <p:spPr bwMode="auto">
          <a:xfrm>
            <a:off x="457200" y="21336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flipH="1">
            <a:off x="2868613" y="4648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962400" y="4692650"/>
            <a:ext cx="3189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Probe/Reduce and Molprobity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2895600" y="3795713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3962400" y="3875088"/>
            <a:ext cx="3678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B- factors, weak density or poor fit?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2895600" y="27051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956050" y="2749550"/>
            <a:ext cx="5122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Ligands? Unmodelled protein? Incomplete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Molprobity</a:t>
            </a:r>
            <a:endParaRPr lang="en-GB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075" y="1143000"/>
            <a:ext cx="5368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4800" y="2024063"/>
            <a:ext cx="3352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GB"/>
              <a:t>Amazing tool to look at geometry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/>
              <a:t>Coot plugin to interpret output and to make “problem-fixing” easier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/>
              <a:t>List of specific problems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/>
              <a:t>Coot visualisation</a:t>
            </a: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2209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388" y="4427538"/>
            <a:ext cx="22336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1475" y="4467225"/>
            <a:ext cx="21685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Ligands</a:t>
            </a:r>
          </a:p>
        </p:txBody>
      </p:sp>
      <p:sp>
        <p:nvSpPr>
          <p:cNvPr id="17411" name=" 2"/>
          <p:cNvSpPr>
            <a:spLocks noGrp="1"/>
          </p:cNvSpPr>
          <p:nvPr>
            <p:ph type="body" idx="4294967295"/>
          </p:nvPr>
        </p:nvSpPr>
        <p:spPr>
          <a:xfrm>
            <a:off x="414338" y="1755775"/>
            <a:ext cx="7466012" cy="892175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Building and obtaining restraint information for non-protein components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Ligand and Density...</a:t>
            </a:r>
          </a:p>
        </p:txBody>
      </p:sp>
      <p:pic>
        <p:nvPicPr>
          <p:cNvPr id="18435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" y="1460500"/>
            <a:ext cx="3910013" cy="3521075"/>
          </a:xfrm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7924800" cy="1049338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marL="342900" indent="-342900" eaLnBrk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177" kern="0" dirty="0">
                <a:latin typeface="DejaVu Sans Condensed" pitchFamily="34"/>
                <a:ea typeface="HG Mincho Light J" pitchFamily="2"/>
                <a:cs typeface="Arial" pitchFamily="2"/>
              </a:rPr>
              <a:t>Protein-ligand complex models are often a result of subjective interpretation</a:t>
            </a:r>
          </a:p>
          <a:p>
            <a:pPr marL="342900" indent="-342900" eaLnBrk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2177" kern="0" dirty="0">
                <a:latin typeface="DejaVu Sans Condensed" pitchFamily="34"/>
                <a:ea typeface="HG Mincho Light J" pitchFamily="2"/>
                <a:cs typeface="Arial" pitchFamily="2"/>
              </a:rPr>
              <a:t>Combination of map quality and ligand restraints</a:t>
            </a:r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4" cstate="print"/>
          <a:srcRect l="26799" t="25600" r="28131" b="23557"/>
          <a:stretch>
            <a:fillRect/>
          </a:stretch>
        </p:blipFill>
        <p:spPr bwMode="auto">
          <a:xfrm>
            <a:off x="4762500" y="1506538"/>
            <a:ext cx="39084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Ligand Starting Point</a:t>
            </a:r>
            <a:endParaRPr lang="en-GB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676400" y="5584825"/>
            <a:ext cx="3657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SMILES string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981200" y="2362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Drawing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09600" y="6324600"/>
            <a:ext cx="776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For common “ligands” restraints may already be available in the CCP4 library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 cstate="print"/>
          <a:srcRect l="28169" t="11292" r="29578" b="11252"/>
          <a:stretch>
            <a:fillRect/>
          </a:stretch>
        </p:blipFill>
        <p:spPr bwMode="auto">
          <a:xfrm>
            <a:off x="3505200" y="2035175"/>
            <a:ext cx="26670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00200" y="5395913"/>
            <a:ext cx="4953000" cy="623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00200" y="2051050"/>
            <a:ext cx="4953000" cy="99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2D Ligand Builder</a:t>
            </a:r>
          </a:p>
        </p:txBody>
      </p:sp>
      <p:sp>
        <p:nvSpPr>
          <p:cNvPr id="20483" name=" 2"/>
          <p:cNvSpPr>
            <a:spLocks noGrp="1"/>
          </p:cNvSpPr>
          <p:nvPr>
            <p:ph type="body" idx="4294967295"/>
          </p:nvPr>
        </p:nvSpPr>
        <p:spPr>
          <a:xfrm>
            <a:off x="381000" y="2611438"/>
            <a:ext cx="4630738" cy="3040062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External tools</a:t>
            </a:r>
          </a:p>
          <a:p>
            <a:pPr marL="260350" indent="-96838" eaLnBrk="1" hangingPunct="1"/>
            <a:r>
              <a:rPr lang="en-GB" smtClean="0"/>
              <a:t>COOT</a:t>
            </a:r>
          </a:p>
          <a:p>
            <a:pPr marL="625475" lvl="1" indent="-96838" eaLnBrk="1" hangingPunct="1"/>
            <a:r>
              <a:rPr lang="en-GB" smtClean="0"/>
              <a:t>Free sketch</a:t>
            </a:r>
          </a:p>
          <a:p>
            <a:pPr marL="625475" lvl="1" indent="-96838" eaLnBrk="1" hangingPunct="1"/>
            <a:r>
              <a:rPr lang="en-GB" smtClean="0"/>
              <a:t>SBase search</a:t>
            </a:r>
          </a:p>
          <a:p>
            <a:pPr marL="625475" lvl="1" indent="-96838" eaLnBrk="1" hangingPunct="1"/>
            <a:r>
              <a:rPr lang="en-GB" smtClean="0"/>
              <a:t>Eventually direct </a:t>
            </a:r>
            <a:r>
              <a:rPr lang="en-GB" i="1" smtClean="0"/>
              <a:t>de novo </a:t>
            </a:r>
            <a:r>
              <a:rPr lang="en-GB" smtClean="0"/>
              <a:t>Acedrg restraints from Coot ligand sketcher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0" y="1219200"/>
            <a:ext cx="35337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1438"/>
            <a:ext cx="29718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 1"/>
          <p:cNvSpPr>
            <a:spLocks noGrp="1"/>
          </p:cNvSpPr>
          <p:nvPr>
            <p:ph type="title" idx="4294967295"/>
          </p:nvPr>
        </p:nvSpPr>
        <p:spPr>
          <a:xfrm>
            <a:off x="457200" y="176213"/>
            <a:ext cx="8228013" cy="1144587"/>
          </a:xfrm>
        </p:spPr>
        <p:txBody>
          <a:bodyPr/>
          <a:lstStyle/>
          <a:p>
            <a:pPr eaLnBrk="1" hangingPunct="1"/>
            <a:r>
              <a:rPr lang="fi-FI" smtClean="0"/>
              <a:t>2D Sketcher</a:t>
            </a:r>
          </a:p>
        </p:txBody>
      </p:sp>
      <p:sp>
        <p:nvSpPr>
          <p:cNvPr id="21507" name=" 2"/>
          <p:cNvSpPr>
            <a:spLocks noGrp="1"/>
          </p:cNvSpPr>
          <p:nvPr>
            <p:ph type="body" idx="4294967295"/>
          </p:nvPr>
        </p:nvSpPr>
        <p:spPr>
          <a:xfrm>
            <a:off x="457200" y="1311275"/>
            <a:ext cx="8228013" cy="492125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Structural Alerts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803400"/>
            <a:ext cx="55721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QED Score</a:t>
            </a:r>
          </a:p>
        </p:txBody>
      </p:sp>
      <p:pic>
        <p:nvPicPr>
          <p:cNvPr id="22531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138" y="2671763"/>
            <a:ext cx="3998912" cy="3121025"/>
          </a:xfrm>
        </p:spPr>
      </p:pic>
      <p:pic>
        <p:nvPicPr>
          <p:cNvPr id="22532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4725" y="2689225"/>
            <a:ext cx="4016375" cy="3119438"/>
          </a:xfrm>
        </p:spPr>
      </p:pic>
      <p:sp>
        <p:nvSpPr>
          <p:cNvPr id="5" name="TextBox 4"/>
          <p:cNvSpPr txBox="1"/>
          <p:nvPr/>
        </p:nvSpPr>
        <p:spPr>
          <a:xfrm>
            <a:off x="762000" y="1685925"/>
            <a:ext cx="7775575" cy="51435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903" kern="0" dirty="0">
                <a:latin typeface="Droid Sans" pitchFamily="34"/>
                <a:ea typeface="HG Mincho Light J" pitchFamily="2"/>
                <a:cs typeface="Arial" pitchFamily="2"/>
              </a:rPr>
              <a:t>Quantitative Evaluation of Drug-likeness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513" y="6327775"/>
            <a:ext cx="3984625" cy="27305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70" kern="0">
                <a:latin typeface="Droid Sans" pitchFamily="34"/>
                <a:ea typeface="HG Mincho Light J" pitchFamily="2"/>
                <a:cs typeface="Arial" pitchFamily="2"/>
              </a:rPr>
              <a:t>Bickerton et al (2012) </a:t>
            </a:r>
            <a:r>
              <a:rPr lang="fi-FI" sz="1270" i="1" kern="0">
                <a:latin typeface="Droid Sans" pitchFamily="34"/>
                <a:ea typeface="HG Mincho Light J" pitchFamily="2"/>
                <a:cs typeface="Arial" pitchFamily="2"/>
              </a:rPr>
              <a:t>Nature Chemistry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 1"/>
          <p:cNvSpPr>
            <a:spLocks noGrp="1"/>
          </p:cNvSpPr>
          <p:nvPr>
            <p:ph type="title" idx="4294967295"/>
          </p:nvPr>
        </p:nvSpPr>
        <p:spPr>
          <a:xfrm>
            <a:off x="457200" y="538163"/>
            <a:ext cx="8228013" cy="814387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Ligand Utils</a:t>
            </a:r>
          </a:p>
        </p:txBody>
      </p:sp>
      <p:sp>
        <p:nvSpPr>
          <p:cNvPr id="23555" name=" 2"/>
          <p:cNvSpPr>
            <a:spLocks noGrp="1"/>
          </p:cNvSpPr>
          <p:nvPr>
            <p:ph type="body" idx="4294967295"/>
          </p:nvPr>
        </p:nvSpPr>
        <p:spPr>
          <a:xfrm>
            <a:off x="228600" y="1506538"/>
            <a:ext cx="8686800" cy="5016500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“Get Drug”</a:t>
            </a:r>
          </a:p>
          <a:p>
            <a:pPr marL="260350" lvl="1" indent="-96838" eaLnBrk="1" hangingPunct="1"/>
            <a:r>
              <a:rPr lang="en-GB" smtClean="0"/>
              <a:t>Uses network connection to Wikipedia</a:t>
            </a:r>
          </a:p>
          <a:p>
            <a:pPr marL="260350" indent="-96838" eaLnBrk="1" hangingPunct="1"/>
            <a:r>
              <a:rPr lang="en-GB" smtClean="0"/>
              <a:t>Get </a:t>
            </a:r>
            <a:r>
              <a:rPr lang="en-GB" i="1" smtClean="0"/>
              <a:t>comp-id</a:t>
            </a:r>
            <a:r>
              <a:rPr lang="en-GB" smtClean="0"/>
              <a:t> ligand-description from PDBe</a:t>
            </a:r>
          </a:p>
          <a:p>
            <a:pPr marL="260350" lvl="1" indent="-96838" eaLnBrk="1" hangingPunct="1"/>
            <a:r>
              <a:rPr lang="en-GB" smtClean="0"/>
              <a:t>downloads and reads (</a:t>
            </a:r>
            <a:r>
              <a:rPr lang="en-GB" i="1" smtClean="0"/>
              <a:t>e.g.</a:t>
            </a:r>
            <a:r>
              <a:rPr lang="en-GB" smtClean="0"/>
              <a:t>) AAA.cif</a:t>
            </a:r>
          </a:p>
          <a:p>
            <a:pPr marL="260350" lvl="2" indent="-96838" eaLnBrk="1" hangingPunct="1"/>
            <a:r>
              <a:rPr lang="en-GB" smtClean="0"/>
              <a:t>(extracted from chemical component library)</a:t>
            </a:r>
          </a:p>
          <a:p>
            <a:pPr marL="260350" indent="-96838" eaLnBrk="1" hangingPunct="1"/>
            <a:r>
              <a:rPr lang="en-GB" smtClean="0"/>
              <a:t>Drag and drop</a:t>
            </a:r>
          </a:p>
          <a:p>
            <a:pPr marL="260350" lvl="1" indent="-96838" eaLnBrk="1" hangingPunct="1"/>
            <a:r>
              <a:rPr lang="en-GB" smtClean="0"/>
              <a:t>Uses network connection to get URLs</a:t>
            </a:r>
          </a:p>
          <a:p>
            <a:pPr marL="260350" lvl="1" indent="-96838" eaLnBrk="1" hangingPunct="1"/>
            <a:r>
              <a:rPr lang="en-GB" smtClean="0"/>
              <a:t>or file-system files</a:t>
            </a:r>
          </a:p>
          <a:p>
            <a:pPr marL="260350" indent="-96838" eaLnBrk="1" hangingPunct="1"/>
            <a:r>
              <a:rPr lang="en-GB" smtClean="0"/>
              <a:t>pyrogen</a:t>
            </a:r>
          </a:p>
          <a:p>
            <a:pPr marL="260350" lvl="1" indent="-96838" eaLnBrk="1" hangingPunct="1"/>
            <a:r>
              <a:rPr lang="en-GB" smtClean="0"/>
              <a:t>restraints generation (Acedrg connection under development)</a:t>
            </a:r>
          </a:p>
          <a:p>
            <a:pPr marL="260350" indent="-96838" eaLnBrk="1" hangingPunct="1"/>
            <a:endParaRPr lang="en-GB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200400" y="2209800"/>
            <a:ext cx="3689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Introduction</a:t>
            </a:r>
          </a:p>
          <a:p>
            <a:pPr eaLnBrk="1" hangingPunct="1"/>
            <a:r>
              <a:rPr lang="en-GB"/>
              <a:t>The basics</a:t>
            </a:r>
          </a:p>
          <a:p>
            <a:pPr lvl="1" eaLnBrk="1" hangingPunct="1"/>
            <a:r>
              <a:rPr lang="en-GB"/>
              <a:t>The various tool bars</a:t>
            </a:r>
          </a:p>
          <a:p>
            <a:pPr eaLnBrk="1" hangingPunct="1"/>
            <a:r>
              <a:rPr lang="en-GB"/>
              <a:t>Ligands</a:t>
            </a:r>
          </a:p>
          <a:p>
            <a:pPr lvl="1" eaLnBrk="1" hangingPunct="1"/>
            <a:r>
              <a:rPr lang="en-GB"/>
              <a:t>Starting out</a:t>
            </a:r>
          </a:p>
          <a:p>
            <a:pPr lvl="1" eaLnBrk="1" hangingPunct="1"/>
            <a:r>
              <a:rPr lang="en-GB"/>
              <a:t>Obtaining the ligand structure</a:t>
            </a:r>
          </a:p>
          <a:p>
            <a:pPr lvl="1" eaLnBrk="1" hangingPunct="1"/>
            <a:r>
              <a:rPr lang="en-GB"/>
              <a:t>Where are my ligands</a:t>
            </a:r>
          </a:p>
          <a:p>
            <a:pPr lvl="1" eaLnBrk="1" hangingPunct="1"/>
            <a:r>
              <a:rPr lang="en-GB"/>
              <a:t>Fitting ligands</a:t>
            </a:r>
          </a:p>
          <a:p>
            <a:pPr eaLnBrk="1" hangingPunct="1"/>
            <a:r>
              <a:rPr lang="en-GB"/>
              <a:t>Sources of help</a:t>
            </a:r>
          </a:p>
          <a:p>
            <a:pPr eaLnBrk="1" hangingPunct="1"/>
            <a:r>
              <a:rPr lang="en-GB"/>
              <a:t>Tomorrows Practical Session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3" y="1308100"/>
            <a:ext cx="91440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 2"/>
          <p:cNvSpPr>
            <a:spLocks noGrp="1"/>
          </p:cNvSpPr>
          <p:nvPr>
            <p:ph type="title" idx="4294967295"/>
          </p:nvPr>
        </p:nvSpPr>
        <p:spPr>
          <a:xfrm>
            <a:off x="457200" y="538163"/>
            <a:ext cx="8229600" cy="814387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Ligand Utils – CCP4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body" idx="4294967295"/>
          </p:nvPr>
        </p:nvSpPr>
        <p:spPr>
          <a:xfrm>
            <a:off x="358775" y="358775"/>
            <a:ext cx="8393113" cy="6011863"/>
          </a:xfrm>
        </p:spPr>
        <p:txBody>
          <a:bodyPr>
            <a:spAutoFit/>
          </a:bodyPr>
          <a:lstStyle/>
          <a:p>
            <a:pPr marL="261245" indent="-97967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628" b="1">
                <a:solidFill>
                  <a:srgbClr val="CC6633"/>
                </a:solidFill>
              </a:rPr>
              <a:t>Acedrg: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Structural database is the Crystallography Online Database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Bond and angle table generation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Use tables to generate dictionaries</a:t>
            </a:r>
          </a:p>
          <a:p>
            <a:pPr marL="261245" lvl="2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Given a molecular description (mol, SMILES)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Fei Long (Murshudov Group)</a:t>
            </a:r>
          </a:p>
          <a:p>
            <a:pPr marL="261245" indent="-97967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/>
          </a:p>
          <a:p>
            <a:pPr marL="261245" indent="-97967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628" b="1">
                <a:solidFill>
                  <a:srgbClr val="CC6633"/>
                </a:solidFill>
              </a:rPr>
              <a:t>Pyrogen: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Based on:</a:t>
            </a:r>
          </a:p>
          <a:p>
            <a:pPr marL="261245" lvl="2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Refmac Monomer Library Base Tables</a:t>
            </a:r>
          </a:p>
          <a:p>
            <a:pPr marL="261245" lvl="2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MMFF94s Forcefield</a:t>
            </a:r>
          </a:p>
          <a:p>
            <a:pPr marL="261245" lvl="2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CCDC Mogul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/>
              <a:t>Available with </a:t>
            </a:r>
            <a:r>
              <a:rPr lang="en-GB" i="1"/>
              <a:t>Coot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AFITT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09713"/>
            <a:ext cx="5105400" cy="4387850"/>
          </a:xfrm>
        </p:spPr>
        <p:txBody>
          <a:bodyPr/>
          <a:lstStyle/>
          <a:p>
            <a:pPr eaLnBrk="1" hangingPunct="1"/>
            <a:r>
              <a:rPr lang="en-GB" smtClean="0"/>
              <a:t>AFITT (Openeye scientific)</a:t>
            </a:r>
          </a:p>
          <a:p>
            <a:pPr lvl="1" eaLnBrk="1" hangingPunct="1"/>
            <a:r>
              <a:rPr lang="en-GB" smtClean="0"/>
              <a:t>Combined automated fitting and restraint tool</a:t>
            </a:r>
          </a:p>
          <a:p>
            <a:pPr lvl="1" eaLnBrk="1" hangingPunct="1"/>
            <a:r>
              <a:rPr lang="en-GB" smtClean="0"/>
              <a:t>Most used restraint tool at Evotec</a:t>
            </a:r>
          </a:p>
          <a:p>
            <a:pPr lvl="1" eaLnBrk="1" hangingPunct="1"/>
            <a:r>
              <a:rPr lang="en-GB" smtClean="0"/>
              <a:t>Coot Plugin</a:t>
            </a:r>
          </a:p>
          <a:p>
            <a:pPr lvl="1" eaLnBrk="1" hangingPunct="1"/>
            <a:r>
              <a:rPr lang="en-GB" smtClean="0"/>
              <a:t>Utilisation of MMFF94</a:t>
            </a:r>
          </a:p>
          <a:p>
            <a:pPr lvl="1" eaLnBrk="1" hangingPunct="1"/>
            <a:r>
              <a:rPr lang="en-GB" smtClean="0"/>
              <a:t>Steered towards low energy/strain conformations compatible with the density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74850"/>
            <a:ext cx="291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57200" y="579120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rgbClr val="464C50"/>
                </a:solidFill>
                <a:latin typeface="Lato"/>
              </a:rPr>
              <a:t>S. Wlodek, A.G. Skillman and A. Nicholls, </a:t>
            </a:r>
            <a:r>
              <a:rPr lang="en-GB" b="1">
                <a:solidFill>
                  <a:srgbClr val="999999"/>
                </a:solidFill>
                <a:latin typeface="Lato"/>
              </a:rPr>
              <a:t>"Automated ligand placement and refinement with a combined force field and shape potential"</a:t>
            </a:r>
            <a:r>
              <a:rPr lang="en-GB">
                <a:solidFill>
                  <a:srgbClr val="464C50"/>
                </a:solidFill>
                <a:latin typeface="Lato"/>
              </a:rPr>
              <a:t>, </a:t>
            </a:r>
            <a:r>
              <a:rPr lang="en-GB" i="1">
                <a:solidFill>
                  <a:srgbClr val="464C50"/>
                </a:solidFill>
                <a:latin typeface="Lato"/>
              </a:rPr>
              <a:t>Acta Cryst.</a:t>
            </a:r>
            <a:r>
              <a:rPr lang="en-GB">
                <a:solidFill>
                  <a:srgbClr val="464C50"/>
                </a:solidFill>
                <a:latin typeface="Lato"/>
              </a:rPr>
              <a:t>, </a:t>
            </a:r>
            <a:r>
              <a:rPr lang="en-GB" b="1">
                <a:solidFill>
                  <a:srgbClr val="464C50"/>
                </a:solidFill>
                <a:latin typeface="Lato"/>
              </a:rPr>
              <a:t>2006</a:t>
            </a:r>
            <a:r>
              <a:rPr lang="en-GB">
                <a:solidFill>
                  <a:srgbClr val="464C50"/>
                </a:solidFill>
                <a:latin typeface="Lato"/>
              </a:rPr>
              <a:t>, </a:t>
            </a:r>
            <a:r>
              <a:rPr lang="en-GB" i="1">
                <a:solidFill>
                  <a:srgbClr val="464C50"/>
                </a:solidFill>
                <a:latin typeface="Lato"/>
              </a:rPr>
              <a:t>D62 (7)</a:t>
            </a:r>
            <a:r>
              <a:rPr lang="en-GB">
                <a:solidFill>
                  <a:srgbClr val="464C50"/>
                </a:solidFill>
                <a:latin typeface="Lato"/>
              </a:rPr>
              <a:t>, pp 741-749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Generating Conformers</a:t>
            </a:r>
          </a:p>
        </p:txBody>
      </p:sp>
      <p:sp>
        <p:nvSpPr>
          <p:cNvPr id="27651" name=" 2"/>
          <p:cNvSpPr>
            <a:spLocks noGrp="1"/>
          </p:cNvSpPr>
          <p:nvPr>
            <p:ph type="body" idx="4294967295"/>
          </p:nvPr>
        </p:nvSpPr>
        <p:spPr>
          <a:xfrm>
            <a:off x="414338" y="1755775"/>
            <a:ext cx="7466012" cy="492125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Using restraint information...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 1"/>
          <p:cNvSpPr>
            <a:spLocks noGrp="1"/>
          </p:cNvSpPr>
          <p:nvPr>
            <p:ph type="title" idx="4294967295"/>
          </p:nvPr>
        </p:nvSpPr>
        <p:spPr>
          <a:xfrm>
            <a:off x="457200" y="787400"/>
            <a:ext cx="8228013" cy="1625600"/>
          </a:xfrm>
        </p:spPr>
        <p:txBody>
          <a:bodyPr lIns="81638" tIns="42452" rIns="81638" bIns="42452">
            <a:spAutoFit/>
          </a:bodyPr>
          <a:lstStyle/>
          <a:p>
            <a:pPr eaLnBrk="1" hangingPunct="1"/>
            <a:r>
              <a:rPr lang="fi-FI" smtClean="0"/>
              <a:t>REFMAC Monomer Library </a:t>
            </a:r>
            <a:r>
              <a:rPr lang="fi-FI" smtClean="0">
                <a:latin typeface="Courier"/>
              </a:rPr>
              <a:t>chem_comp_bond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457200" y="2438400"/>
            <a:ext cx="8228013" cy="4086225"/>
          </a:xfrm>
        </p:spPr>
        <p:txBody>
          <a:bodyPr>
            <a:spAutoFit/>
          </a:bodyPr>
          <a:lstStyle/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loop_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chem_comp_bond.comp_id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_chem_comp_bond.atom_id_1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_chem_comp_bond.atom_id_2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chem_comp_bond.type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chem_comp_bond.value_dist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chem_comp_bond.value_dist_esd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ALA      N      H         single      0.860    0.020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ALA      N      CA        single      1.458    0.019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ALA      CA     HA        single      0.980    0.020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ALA      CA     CB        single      1.521    0.020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ALA      CB     HB1       single      0.960    0.020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ALA      CB     HB2       single      0.960    </a:t>
            </a:r>
            <a:r>
              <a:rPr lang="en-GB" sz="1361" dirty="0" smtClean="0">
                <a:latin typeface="DejaVu Sans Mono" pitchFamily="49"/>
              </a:rPr>
              <a:t>0.020</a:t>
            </a:r>
            <a:endParaRPr lang="en-GB" sz="2177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 1"/>
          <p:cNvSpPr>
            <a:spLocks noGrp="1"/>
          </p:cNvSpPr>
          <p:nvPr>
            <p:ph type="title" idx="4294967295"/>
          </p:nvPr>
        </p:nvSpPr>
        <p:spPr>
          <a:xfrm>
            <a:off x="457200" y="-188913"/>
            <a:ext cx="8228013" cy="1625601"/>
          </a:xfrm>
        </p:spPr>
        <p:txBody>
          <a:bodyPr lIns="81638" tIns="42452" rIns="81638" bIns="42452">
            <a:spAutoFit/>
          </a:bodyPr>
          <a:lstStyle/>
          <a:p>
            <a:pPr eaLnBrk="1" hangingPunct="1"/>
            <a:r>
              <a:rPr lang="fi-FI" smtClean="0"/>
              <a:t>REFMAC Monomer Library </a:t>
            </a:r>
            <a:r>
              <a:rPr lang="fi-FI" smtClean="0">
                <a:latin typeface="Courier"/>
              </a:rPr>
              <a:t>chem_comp_tor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457200" y="1416050"/>
            <a:ext cx="8228013" cy="5348288"/>
          </a:xfrm>
        </p:spPr>
        <p:txBody>
          <a:bodyPr>
            <a:spAutoFit/>
          </a:bodyPr>
          <a:lstStyle/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loop_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chem_comp_tor.comp_id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_chem_comp_tor.id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_chem_comp_tor.atom_id_1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_chem_comp_tor.atom_id_2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_chem_comp_tor.atom_id_3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_chem_comp_tor.atom_id_4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chem_comp_tor.value_angle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chem_comp_tor.value_angle_esd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_</a:t>
            </a:r>
            <a:r>
              <a:rPr lang="en-GB" sz="1361" dirty="0" err="1">
                <a:latin typeface="DejaVu Sans Mono" pitchFamily="49"/>
              </a:rPr>
              <a:t>chem_comp_tor.period</a:t>
            </a:r>
            <a:endParaRPr lang="en-GB" sz="1361" dirty="0">
              <a:latin typeface="DejaVu Sans Mono" pitchFamily="49"/>
            </a:endParaRP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var_1    O2A    PA     O3A    PB        60.005   20.000   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var_2    PA     O3A    PB     O1B       59.979   20.000   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var_3    O2A    PA     "O5'"  "C5'"    -59.942   20.000   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var_4    PA     "O5'"  "C5'"  "C4'"    179.996   20.000   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var_5    "O5'"  "C5'"  "C4'"  "C3'"    176.858   20.000   3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var_6    "C5'"  "C4'"  "O4'"  "C1'"    150.000   20.000   1</a:t>
            </a:r>
          </a:p>
          <a:p>
            <a:pPr marL="97967" indent="-97967" eaLnBrk="1" fontAlgn="auto" hangingPunct="1">
              <a:spcAft>
                <a:spcPts val="514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361" dirty="0">
                <a:latin typeface="DejaVu Sans Mono" pitchFamily="49"/>
              </a:rPr>
              <a:t> ADP      var_7    "C5'"  "C4'"  "C3'"  "C2'"   -150.000   20.000   </a:t>
            </a:r>
            <a:r>
              <a:rPr lang="en-GB" sz="1361" dirty="0" smtClean="0">
                <a:latin typeface="DejaVu Sans Mono" pitchFamily="49"/>
              </a:rPr>
              <a:t>3</a:t>
            </a:r>
            <a:endParaRPr lang="en-GB" sz="2177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0D6D8"/>
              </a:clrFrom>
              <a:clrTo>
                <a:srgbClr val="C0D6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62200"/>
            <a:ext cx="5067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Ligand Torsionable Angle Probability from CIF file</a:t>
            </a:r>
            <a:endParaRPr lang="en-GB" sz="480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 l="22255" t="10989" r="18008" b="1099"/>
          <a:stretch>
            <a:fillRect/>
          </a:stretch>
        </p:blipFill>
        <p:spPr bwMode="auto">
          <a:xfrm>
            <a:off x="5029200" y="2438400"/>
            <a:ext cx="3733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Conformer Generation</a:t>
            </a:r>
          </a:p>
        </p:txBody>
      </p:sp>
      <p:pic>
        <p:nvPicPr>
          <p:cNvPr id="31747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981200"/>
            <a:ext cx="4459288" cy="4525963"/>
          </a:xfrm>
        </p:spPr>
      </p:pic>
      <p:sp>
        <p:nvSpPr>
          <p:cNvPr id="4" name="TextBox 3"/>
          <p:cNvSpPr txBox="1"/>
          <p:nvPr/>
        </p:nvSpPr>
        <p:spPr>
          <a:xfrm>
            <a:off x="5573713" y="3429000"/>
            <a:ext cx="3144837" cy="1370013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903" kern="0" dirty="0">
                <a:latin typeface="Droid Sans" pitchFamily="34"/>
                <a:ea typeface="HG Mincho Light J" pitchFamily="2"/>
                <a:cs typeface="Arial" pitchFamily="2"/>
              </a:rPr>
              <a:t>Non-Hydrogen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903" kern="0" dirty="0">
                <a:latin typeface="Droid Sans" pitchFamily="34"/>
                <a:ea typeface="HG Mincho Light J" pitchFamily="2"/>
                <a:cs typeface="Arial" pitchFamily="2"/>
              </a:rPr>
              <a:t>Non-CONST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903" kern="0" dirty="0">
                <a:latin typeface="Droid Sans" pitchFamily="34"/>
                <a:ea typeface="HG Mincho Light J" pitchFamily="2"/>
                <a:cs typeface="Arial" pitchFamily="2"/>
              </a:rPr>
              <a:t>Non-Ring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Chirality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42900" y="5029200"/>
            <a:ext cx="8229600" cy="1447800"/>
          </a:xfrm>
        </p:spPr>
        <p:txBody>
          <a:bodyPr/>
          <a:lstStyle/>
          <a:p>
            <a:pPr eaLnBrk="1" hangingPunct="1"/>
            <a:r>
              <a:rPr lang="en-GB" smtClean="0"/>
              <a:t>Many compounds are chiral and will have a significant impact on the overall conformation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57200" y="1997075"/>
            <a:ext cx="8001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latin typeface="Courier New" pitchFamily="49" charset="0"/>
              </a:rPr>
              <a:t>loop_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_chem_comp_chir.comp_id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_chem_comp_chir.id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_chem_comp_chir.atom_id_centre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_chem_comp_chir.atom_id_1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_chem_comp_chir.atom_id_2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_chem_comp_chir.atom_id_3</a:t>
            </a:r>
          </a:p>
          <a:p>
            <a:pPr eaLnBrk="1" hangingPunct="1"/>
            <a:r>
              <a:rPr lang="en-GB">
                <a:latin typeface="Courier New" pitchFamily="49" charset="0"/>
              </a:rPr>
              <a:t>_chem_comp_chir.volume_sign</a:t>
            </a:r>
          </a:p>
          <a:p>
            <a:pPr eaLnBrk="1" hangingPunct="1"/>
            <a:r>
              <a:rPr lang="pt-BR">
                <a:latin typeface="Courier New" pitchFamily="49" charset="0"/>
              </a:rPr>
              <a:t> DRG      chir_01  C7     C5     C8     O9        positiv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962400"/>
            <a:ext cx="14097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Chiral Centre Inversion</a:t>
            </a:r>
          </a:p>
        </p:txBody>
      </p:sp>
      <p:pic>
        <p:nvPicPr>
          <p:cNvPr id="33795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" y="1995488"/>
            <a:ext cx="4143375" cy="4487862"/>
          </a:xfrm>
        </p:spPr>
      </p:pic>
      <p:sp>
        <p:nvSpPr>
          <p:cNvPr id="4" name="TextBox 3"/>
          <p:cNvSpPr txBox="1"/>
          <p:nvPr/>
        </p:nvSpPr>
        <p:spPr>
          <a:xfrm>
            <a:off x="5181600" y="3109913"/>
            <a:ext cx="3657600" cy="1128712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358" kern="0" dirty="0">
                <a:latin typeface="Droid Sans" pitchFamily="34"/>
                <a:ea typeface="HG Mincho Light J" pitchFamily="2"/>
                <a:cs typeface="Arial" pitchFamily="2"/>
              </a:rPr>
              <a:t>Inverted chiral centre refinement pathology detection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Coot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Crystallographic Object-Oriented Toolkit</a:t>
            </a:r>
          </a:p>
          <a:p>
            <a:pPr eaLnBrk="1" hangingPunct="1"/>
            <a:r>
              <a:rPr lang="en-GB" b="1" dirty="0" smtClean="0"/>
              <a:t>A crystallographers workhorse interface</a:t>
            </a:r>
          </a:p>
          <a:p>
            <a:pPr eaLnBrk="1" hangingPunct="1"/>
            <a:r>
              <a:rPr lang="en-GB" b="1" dirty="0" smtClean="0"/>
              <a:t>Primarily developed by Paul </a:t>
            </a:r>
            <a:r>
              <a:rPr lang="en-GB" b="1" dirty="0" err="1" smtClean="0"/>
              <a:t>Emsley</a:t>
            </a:r>
            <a:r>
              <a:rPr lang="en-GB" b="1" dirty="0" smtClean="0"/>
              <a:t> (LMB)</a:t>
            </a:r>
          </a:p>
          <a:p>
            <a:pPr lvl="1" eaLnBrk="1" hangingPunct="1"/>
            <a:r>
              <a:rPr lang="en-GB" b="1" dirty="0" smtClean="0"/>
              <a:t>Contributions from numerous other authors</a:t>
            </a:r>
          </a:p>
          <a:p>
            <a:pPr lvl="1" eaLnBrk="1" hangingPunct="1"/>
            <a:r>
              <a:rPr lang="en-GB" b="1" dirty="0" smtClean="0"/>
              <a:t>Open source and designed to be easily learned</a:t>
            </a:r>
          </a:p>
          <a:p>
            <a:pPr eaLnBrk="1" hangingPunct="1"/>
            <a:r>
              <a:rPr lang="en-GB" b="1" dirty="0" smtClean="0"/>
              <a:t>Huge capability and </a:t>
            </a:r>
            <a:r>
              <a:rPr lang="en-GB" b="1" dirty="0" smtClean="0"/>
              <a:t>this presentation </a:t>
            </a:r>
            <a:r>
              <a:rPr lang="en-GB" b="1" dirty="0" smtClean="0"/>
              <a:t>will only skim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Fitting Ligands</a:t>
            </a: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1685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276600" y="2057400"/>
            <a:ext cx="4865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Calculate&gt; Other modelling tools&gt; find ligands</a:t>
            </a:r>
          </a:p>
          <a:p>
            <a:pPr eaLnBrk="1" hangingPunct="1"/>
            <a:r>
              <a:rPr lang="en-GB"/>
              <a:t>Simple interface</a:t>
            </a:r>
          </a:p>
          <a:p>
            <a:pPr eaLnBrk="1" hangingPunct="1"/>
            <a:r>
              <a:rPr lang="en-GB"/>
              <a:t>	</a:t>
            </a:r>
          </a:p>
          <a:p>
            <a:pPr eaLnBrk="1" hangingPunct="1"/>
            <a:r>
              <a:rPr lang="en-GB"/>
              <a:t>Most recent interface is extended</a:t>
            </a:r>
          </a:p>
          <a:p>
            <a:pPr eaLnBrk="1" hangingPunct="1"/>
            <a:r>
              <a:rPr lang="en-GB"/>
              <a:t>	conformers</a:t>
            </a:r>
          </a:p>
          <a:p>
            <a:pPr eaLnBrk="1" hangingPunct="1"/>
            <a:r>
              <a:rPr lang="en-GB"/>
              <a:t>	automated real space refine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FD7E7"/>
              </a:clrFrom>
              <a:clrTo>
                <a:srgbClr val="CFD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938" y="228600"/>
            <a:ext cx="8293100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5545138"/>
            <a:ext cx="69627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713" y="5291138"/>
            <a:ext cx="5508625" cy="32702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33" kern="0">
                <a:latin typeface="Droid Sans" pitchFamily="34"/>
                <a:ea typeface="HG Mincho Light J" pitchFamily="2"/>
                <a:cs typeface="Arial" pitchFamily="2"/>
              </a:rPr>
              <a:t>Cocktail Examples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6D3E1"/>
              </a:clrFrom>
              <a:clrTo>
                <a:srgbClr val="C6D3E1">
                  <a:alpha val="0"/>
                </a:srgbClr>
              </a:clrTo>
            </a:clrChange>
          </a:blip>
          <a:srcRect l="13667" t="20236" r="17857" b="6413"/>
          <a:stretch>
            <a:fillRect/>
          </a:stretch>
        </p:blipFill>
        <p:spPr bwMode="auto">
          <a:xfrm>
            <a:off x="1219200" y="1981200"/>
            <a:ext cx="6172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704850"/>
            <a:ext cx="8305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5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Orienting the ligand</a:t>
            </a:r>
            <a:endParaRPr lang="en-GB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6D3E1"/>
              </a:clrFrom>
              <a:clrTo>
                <a:srgbClr val="C6D3E1">
                  <a:alpha val="0"/>
                </a:srgbClr>
              </a:clrTo>
            </a:clrChange>
          </a:blip>
          <a:srcRect l="14513" t="19125" r="17014" b="8636"/>
          <a:stretch>
            <a:fillRect/>
          </a:stretch>
        </p:blipFill>
        <p:spPr bwMode="auto">
          <a:xfrm>
            <a:off x="1295400" y="1905000"/>
            <a:ext cx="6172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7255" y="367145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Orienting the </a:t>
            </a:r>
            <a:r>
              <a:rPr lang="en-GB" dirty="0" err="1" smtClean="0"/>
              <a:t>ligand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60375" y="1066800"/>
            <a:ext cx="8229600" cy="706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Ligand Validation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460375" y="2514600"/>
            <a:ext cx="8229600" cy="1738313"/>
          </a:xfrm>
        </p:spPr>
        <p:txBody>
          <a:bodyPr>
            <a:spAutoFit/>
          </a:bodyPr>
          <a:lstStyle/>
          <a:p>
            <a:pPr marL="261245" indent="-97967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540" dirty="0"/>
              <a:t>Mogul plugin in Coot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/>
              <a:t>Run mogul, graphical display of results</a:t>
            </a:r>
          </a:p>
          <a:p>
            <a:pPr marL="261245" lvl="1" indent="-97967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Update/review </a:t>
            </a:r>
            <a:r>
              <a:rPr lang="en-GB" dirty="0"/>
              <a:t>restraints (target and </a:t>
            </a:r>
            <a:r>
              <a:rPr lang="en-GB" dirty="0" err="1"/>
              <a:t>esds</a:t>
            </a:r>
            <a:r>
              <a:rPr lang="en-GB" dirty="0"/>
              <a:t> for bonds and angles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Why bother?</a:t>
            </a:r>
            <a:endParaRPr lang="en-GB" dirty="0"/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79375" y="2362200"/>
            <a:ext cx="89979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/>
              <a:t>11,000 chemical compounds in </a:t>
            </a:r>
            <a:r>
              <a:rPr lang="en-GB" sz="2800" dirty="0"/>
              <a:t>the PDB!</a:t>
            </a:r>
          </a:p>
          <a:p>
            <a:endParaRPr lang="en-GB" sz="2400" dirty="0"/>
          </a:p>
          <a:p>
            <a:r>
              <a:rPr lang="en-GB" sz="2400" dirty="0"/>
              <a:t>Analysis of structures in the public domain</a:t>
            </a:r>
          </a:p>
          <a:p>
            <a:r>
              <a:rPr lang="en-GB" sz="2400" dirty="0"/>
              <a:t>Iridium: A Highly Trustworthy Protein-</a:t>
            </a:r>
            <a:r>
              <a:rPr lang="en-GB" sz="2400" dirty="0" err="1"/>
              <a:t>Ligand</a:t>
            </a:r>
            <a:r>
              <a:rPr lang="en-GB" sz="2400" dirty="0"/>
              <a:t> Structure Database</a:t>
            </a:r>
          </a:p>
          <a:p>
            <a:r>
              <a:rPr lang="en-GB" sz="2400" i="1" dirty="0"/>
              <a:t>Drug Disc. Today</a:t>
            </a:r>
            <a:r>
              <a:rPr lang="en-GB" sz="2400" dirty="0"/>
              <a:t>, </a:t>
            </a:r>
            <a:r>
              <a:rPr lang="en-GB" sz="2400" b="1" dirty="0"/>
              <a:t>12</a:t>
            </a:r>
            <a:r>
              <a:rPr lang="en-GB" sz="2400" dirty="0"/>
              <a:t>, 1270 (2012)</a:t>
            </a:r>
          </a:p>
          <a:p>
            <a:endParaRPr lang="en-GB" sz="2400" dirty="0"/>
          </a:p>
          <a:p>
            <a:r>
              <a:rPr lang="en-GB" sz="2800" dirty="0"/>
              <a:t>19% of the </a:t>
            </a:r>
            <a:r>
              <a:rPr lang="en-GB" sz="2800" dirty="0" err="1"/>
              <a:t>ligands</a:t>
            </a:r>
            <a:r>
              <a:rPr lang="en-GB" sz="2800" dirty="0"/>
              <a:t> in this data set contained errors</a:t>
            </a:r>
          </a:p>
          <a:p>
            <a:endParaRPr lang="en-GB" sz="2800" dirty="0"/>
          </a:p>
          <a:p>
            <a:r>
              <a:rPr lang="en-GB" sz="2800" dirty="0" err="1"/>
              <a:t>wwPDB</a:t>
            </a:r>
            <a:r>
              <a:rPr lang="en-GB" sz="2800" dirty="0"/>
              <a:t>: Greater focus on validation tools for PDB</a:t>
            </a:r>
          </a:p>
          <a:p>
            <a:pPr lvl="1"/>
            <a:endParaRPr lang="en-GB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43261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3200" y="1600200"/>
            <a:ext cx="75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1.65 Å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 1"/>
          <p:cNvSpPr>
            <a:spLocks noGrp="1"/>
          </p:cNvSpPr>
          <p:nvPr>
            <p:ph type="title" idx="4294967295"/>
          </p:nvPr>
        </p:nvSpPr>
        <p:spPr>
          <a:xfrm>
            <a:off x="457200" y="254000"/>
            <a:ext cx="8228013" cy="1184275"/>
          </a:xfrm>
        </p:spPr>
        <p:txBody>
          <a:bodyPr/>
          <a:lstStyle/>
          <a:p>
            <a:pPr eaLnBrk="1" hangingPunct="1"/>
            <a:r>
              <a:rPr lang="fi-FI" smtClean="0"/>
              <a:t>Parametisation issues...</a:t>
            </a:r>
          </a:p>
        </p:txBody>
      </p:sp>
      <p:sp>
        <p:nvSpPr>
          <p:cNvPr id="40963" name=" 2"/>
          <p:cNvSpPr>
            <a:spLocks noGrp="1"/>
          </p:cNvSpPr>
          <p:nvPr>
            <p:ph type="body" idx="4294967295"/>
          </p:nvPr>
        </p:nvSpPr>
        <p:spPr>
          <a:xfrm>
            <a:off x="-23813" y="1600200"/>
            <a:ext cx="5692776" cy="4252913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Perfect refinement with incorrect parameters → distorted structure</a:t>
            </a:r>
          </a:p>
          <a:p>
            <a:pPr marL="260350" indent="-96838" eaLnBrk="1" hangingPunct="1"/>
            <a:r>
              <a:rPr lang="en-GB" b="1" smtClean="0"/>
              <a:t>Mogul - A knowledge-based library of molecular geometry derived from the Cambridge Structural Database (CSD)</a:t>
            </a:r>
          </a:p>
          <a:p>
            <a:pPr marL="260350" indent="-96838" eaLnBrk="1" hangingPunct="1"/>
            <a:r>
              <a:rPr lang="en-GB" smtClean="0"/>
              <a:t>access to millions of chemically classified bond lengths, valence angles, acyclic torsion angles, and ring conformations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505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57200" y="482600"/>
            <a:ext cx="8228013" cy="1184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Assessing Ligand Geometry Accuracy</a:t>
            </a:r>
          </a:p>
        </p:txBody>
      </p:sp>
      <p:sp>
        <p:nvSpPr>
          <p:cNvPr id="41987" name=" 2"/>
          <p:cNvSpPr>
            <a:spLocks noGrp="1"/>
          </p:cNvSpPr>
          <p:nvPr>
            <p:ph type="body" idx="4294967295"/>
          </p:nvPr>
        </p:nvSpPr>
        <p:spPr>
          <a:xfrm>
            <a:off x="98425" y="1760538"/>
            <a:ext cx="8228013" cy="3189287"/>
          </a:xfrm>
        </p:spPr>
        <p:txBody>
          <a:bodyPr>
            <a:spAutoFit/>
          </a:bodyPr>
          <a:lstStyle/>
          <a:p>
            <a:pPr marL="260350" indent="-96838" eaLnBrk="1" hangingPunct="1">
              <a:buFont typeface="Wingdings 2" pitchFamily="18" charset="2"/>
              <a:buNone/>
            </a:pPr>
            <a:endParaRPr lang="en-GB" smtClean="0"/>
          </a:p>
          <a:p>
            <a:pPr marL="260350" indent="-96838" eaLnBrk="1" hangingPunct="1"/>
            <a:r>
              <a:rPr lang="en-GB" smtClean="0"/>
              <a:t>CSD's Mogul</a:t>
            </a:r>
          </a:p>
          <a:p>
            <a:pPr marL="260350" lvl="1" indent="-96838" eaLnBrk="1" hangingPunct="1"/>
            <a:r>
              <a:rPr lang="en-GB" smtClean="0"/>
              <a:t>Knowledge-base of geometric</a:t>
            </a:r>
          </a:p>
          <a:p>
            <a:pPr marL="260350" lvl="1" indent="-96838" eaLnBrk="1" hangingPunct="1"/>
            <a:r>
              <a:rPr lang="en-GB" smtClean="0"/>
              <a:t>parameters based on the CSD</a:t>
            </a:r>
          </a:p>
          <a:p>
            <a:pPr marL="260350" lvl="1" indent="-96838" eaLnBrk="1" hangingPunct="1"/>
            <a:r>
              <a:rPr lang="en-GB" smtClean="0"/>
              <a:t>Can be run as a “batch job”</a:t>
            </a:r>
          </a:p>
          <a:p>
            <a:pPr marL="260350" lvl="1" indent="-96838" eaLnBrk="1" hangingPunct="1"/>
            <a:r>
              <a:rPr lang="en-GB" smtClean="0"/>
              <a:t>Mean, median, mode,</a:t>
            </a:r>
          </a:p>
          <a:p>
            <a:pPr marL="260350" lvl="1" indent="-96838" eaLnBrk="1" hangingPunct="1"/>
            <a:r>
              <a:rPr lang="en-GB" smtClean="0"/>
              <a:t>quartiles, Z-scores.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057400"/>
            <a:ext cx="44116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57200" y="273050"/>
            <a:ext cx="8228013" cy="869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358"/>
              <a:t>Example Coot Ligand Distortion Score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163513" y="1306513"/>
            <a:ext cx="8816975" cy="5759450"/>
          </a:xfrm>
        </p:spPr>
        <p:txBody>
          <a:bodyPr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907">
              <a:latin typeface="DejaVu Sans Mono" pitchFamily="49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Residue Distortion List: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plane  O3   C19  C20  C18  C16  C15  C17  C13  C14  N2   C4   C5   O1   C3   C6   O2  penalty-score:  36.51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plane  C2   C7   C8   C9   C10  C11  C12                                              penalty-score:   8.82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C13 to  C4  target_value:   1.490 d:   1.432 sigma:   0.020 length-devi  -0.058 penalty-score:   8.44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C4  to  C3  target_value:   1.490 d:   1.436 sigma:   0.020 length-devi  -0.054 penalty-score:   7.21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O3  to  C19 target_value:   1.362 d:   1.318 sigma:   0.020 length-devi  -0.044 penalty-score:   4.75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C19 to  C20 target_value:   1.390 d:   1.433 sigma:   0.020 length-devi   0.043 penalty-score:   4.67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C1  to  C2  target_value:   1.390 d:   1.428 sigma:   0.020 length-devi   0.038 penalty-score:   3.70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C4  to  C5  target_value:   1.490 d:   1.454 sigma:   0.020 length-devi  -0.036 penalty-score:   3.26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C13 to  C14 target_value:   1.490 d:   1.456 sigma:   0.020 length-devi  -0.034 penalty-score:   2.91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C15 to  C13 target_value:   1.490 d:   1.458 sigma:   0.020 length-devi  -0.032 penalty-score:   2.57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bond  C16 to  C15 target_value:   1.490 d:   1.459 sigma:   0.020 length-devi  -0.031 penalty-score:   2.45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C13 -  C4  -  C5   target: 108.00 model_angle: 133.80 sigma:  3.00 angle-devi 25.80 penalty-score:  73.93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O1  -  C5  -  C4   target: 108.00 model_angle: 126.59 sigma:  3.00 angle-devi 18.59 penalty-score:  38.38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C13 -  C15 -  C16  target: 120.00 model_angle: 102.30 sigma:  3.00 angle-devi 17.70 penalty-score:  34.83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O2  -  C6  -  N1   target: 108.00 model_angle: 122.80 sigma:  3.00 angle-devi 14.80 penalty-score:  24.34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O2  -  C6  -  C3   target: 108.00 model_angle: 122.76 sigma:  3.00 angle-devi 14.76 penalty-score:  24.19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C13 -  C15 -  C17  target: 120.00 model_angle: 133.33 sigma:  3.00 angle-devi 13.33 penalty-score:  19.76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C4  -  C13 -  C15  target: 120.00 model_angle: 132.99 sigma:  3.00 angle-devi 12.99 penalty-score:  18.76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N1  -  C5  -  O1   target: 108.00 model_angle: 120.48 sigma:  3.00 angle-devi 12.48 penalty-score:  17.32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C15 -  C13 -  C14  target: 120.00 model_angle: 110.43 sigma:  3.00 angle-devi -9.57 penalty-score:  10.18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N1  -  C6  -  C3   target: 108.00 model_angle: 114.28 sigma:  3.00 angle-devi  6.28 penalty-score:   4.38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angle  C6  -  C3  -  C4   target: 108.00 model_angle: 101.75 sigma:  3.00 angle-devi -6.25 penalty-score:   4.34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Residue Distortion Summary: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29 bond restraints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44 angle restraints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sum of bond  distortions penalties:  59.5697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sum of angle distortions penalties:  300.405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average bond  distortion penalty:    2.05413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average angle distortion penalty:    6.82739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total distortion penalty:            405.304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907">
                <a:latin typeface="DejaVu Sans Mono" pitchFamily="49"/>
              </a:rPr>
              <a:t>   average distortion penalty:          4.93116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907">
              <a:latin typeface="DejaVu Sans Mono" pitchFamily="4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1276350"/>
            <a:ext cx="9142412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 2"/>
          <p:cNvSpPr txBox="1">
            <a:spLocks noGrp="1"/>
          </p:cNvSpPr>
          <p:nvPr>
            <p:ph type="title" idx="4294967295"/>
          </p:nvPr>
        </p:nvSpPr>
        <p:spPr>
          <a:xfrm>
            <a:off x="446088" y="252413"/>
            <a:ext cx="8229600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>
                <a:latin typeface="DejaVu Sans Condensed" pitchFamily="34"/>
              </a:rPr>
              <a:t> Mogul Results Representation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33600" y="1981200"/>
            <a:ext cx="4572000" cy="359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 rot="12452324">
            <a:off x="-11113" y="1068388"/>
            <a:ext cx="5335588" cy="2905125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 rot="8941804">
            <a:off x="3192463" y="933450"/>
            <a:ext cx="6003925" cy="3235325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 rot="12125139">
            <a:off x="3719513" y="3048000"/>
            <a:ext cx="5465762" cy="2727325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1914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2400" b="1"/>
              <a:t>Refinement</a:t>
            </a:r>
            <a:endParaRPr lang="en-GB" b="1"/>
          </a:p>
          <a:p>
            <a:pPr algn="ctr" eaLnBrk="1" hangingPunct="1"/>
            <a:r>
              <a:rPr lang="en-GB"/>
              <a:t>Refmac</a:t>
            </a:r>
          </a:p>
          <a:p>
            <a:pPr algn="ctr" eaLnBrk="1" hangingPunct="1"/>
            <a:r>
              <a:rPr lang="en-GB"/>
              <a:t>Shelx</a:t>
            </a:r>
          </a:p>
          <a:p>
            <a:pPr algn="ctr" eaLnBrk="1" hangingPunct="1"/>
            <a:r>
              <a:rPr lang="en-GB"/>
              <a:t>Buster</a:t>
            </a:r>
          </a:p>
          <a:p>
            <a:pPr algn="ctr" eaLnBrk="1" hangingPunct="1"/>
            <a:r>
              <a:rPr lang="en-GB"/>
              <a:t>Phenix</a:t>
            </a:r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6781800" y="4876800"/>
            <a:ext cx="16954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2400" b="1"/>
              <a:t>Validation</a:t>
            </a:r>
            <a:endParaRPr lang="en-GB" b="1"/>
          </a:p>
          <a:p>
            <a:pPr algn="ctr" eaLnBrk="1" hangingPunct="1"/>
            <a:r>
              <a:rPr lang="en-GB"/>
              <a:t>Molprobity</a:t>
            </a:r>
          </a:p>
          <a:p>
            <a:pPr algn="ctr" eaLnBrk="1" hangingPunct="1"/>
            <a:r>
              <a:rPr lang="en-GB"/>
              <a:t>Mogul</a:t>
            </a:r>
          </a:p>
          <a:p>
            <a:pPr algn="ctr" eaLnBrk="1" hangingPunct="1"/>
            <a:endParaRPr lang="en-GB"/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716713" y="914400"/>
            <a:ext cx="1676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sz="2400" b="1"/>
              <a:t>Restraints</a:t>
            </a:r>
            <a:endParaRPr lang="en-GB" b="1"/>
          </a:p>
          <a:p>
            <a:pPr algn="ctr" eaLnBrk="1" hangingPunct="1"/>
            <a:r>
              <a:rPr lang="en-GB"/>
              <a:t>libcheck</a:t>
            </a:r>
          </a:p>
          <a:p>
            <a:pPr algn="ctr" eaLnBrk="1" hangingPunct="1"/>
            <a:r>
              <a:rPr lang="en-GB"/>
              <a:t>Acedrg</a:t>
            </a:r>
          </a:p>
          <a:p>
            <a:pPr algn="ctr" eaLnBrk="1" hangingPunct="1"/>
            <a:r>
              <a:rPr lang="en-GB"/>
              <a:t>cProdrg</a:t>
            </a:r>
          </a:p>
          <a:p>
            <a:pPr algn="ctr" eaLnBrk="1" hangingPunct="1"/>
            <a:r>
              <a:rPr lang="en-GB"/>
              <a:t>Grade</a:t>
            </a:r>
          </a:p>
          <a:p>
            <a:pPr algn="ctr" eaLnBrk="1" hangingPunct="1"/>
            <a:r>
              <a:rPr lang="en-GB"/>
              <a:t>AFITT</a:t>
            </a:r>
          </a:p>
          <a:p>
            <a:pPr algn="ctr" eaLnBrk="1" hangingPunct="1"/>
            <a:endParaRPr lang="en-GB"/>
          </a:p>
          <a:p>
            <a:pPr algn="ctr" eaLnBrk="1" hangingPunct="1"/>
            <a:endParaRPr lang="en-GB"/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152400" y="5980113"/>
            <a:ext cx="7172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="1"/>
              <a:t>Refinement (restraints) and validation should go hand-in-hand. </a:t>
            </a:r>
          </a:p>
          <a:p>
            <a:pPr eaLnBrk="1" hangingPunct="1"/>
            <a:r>
              <a:rPr lang="en-GB" b="1"/>
              <a:t>Not an afterthought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" y="384175"/>
            <a:ext cx="91424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 1"/>
          <p:cNvSpPr>
            <a:spLocks noGrp="1"/>
          </p:cNvSpPr>
          <p:nvPr>
            <p:ph type="title" idx="4294967295"/>
          </p:nvPr>
        </p:nvSpPr>
        <p:spPr>
          <a:xfrm>
            <a:off x="457200" y="473075"/>
            <a:ext cx="8228013" cy="814388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Ligand Represenation</a:t>
            </a:r>
          </a:p>
        </p:txBody>
      </p:sp>
      <p:sp>
        <p:nvSpPr>
          <p:cNvPr id="46083" name=" 3"/>
          <p:cNvSpPr>
            <a:spLocks noGrp="1"/>
          </p:cNvSpPr>
          <p:nvPr>
            <p:ph type="body" idx="4294967295"/>
          </p:nvPr>
        </p:nvSpPr>
        <p:spPr>
          <a:xfrm>
            <a:off x="914400" y="1454150"/>
            <a:ext cx="7605713" cy="2252663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Bond orders (from dictionary restraints)</a:t>
            </a:r>
          </a:p>
          <a:p>
            <a:pPr marL="260350" indent="-96838" eaLnBrk="1" hangingPunct="1"/>
            <a:r>
              <a:rPr lang="en-GB" smtClean="0"/>
              <a:t>Be critical- are you sure? Check your chemistry Beware of issues such as tautomers, nitrogen hybridisation (planarity), protonation states…</a:t>
            </a:r>
          </a:p>
          <a:p>
            <a:pPr marL="260350" indent="-96838" eaLnBrk="1" hangingPunct="1"/>
            <a:r>
              <a:rPr lang="en-GB" smtClean="0"/>
              <a:t>Are your assumptions correct for your restraints</a:t>
            </a:r>
          </a:p>
        </p:txBody>
      </p:sp>
      <p:pic>
        <p:nvPicPr>
          <p:cNvPr id="4608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3873500"/>
            <a:ext cx="42529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/>
          </p:cNvPicPr>
          <p:nvPr/>
        </p:nvPicPr>
        <p:blipFill>
          <a:blip r:embed="rId4" cstate="print"/>
          <a:srcRect l="28529" t="42371" r="29738" b="40417"/>
          <a:stretch>
            <a:fillRect/>
          </a:stretch>
        </p:blipFill>
        <p:spPr bwMode="auto">
          <a:xfrm>
            <a:off x="4921250" y="4343400"/>
            <a:ext cx="37512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8013" cy="869950"/>
          </a:xfrm>
        </p:spPr>
        <p:txBody>
          <a:bodyPr/>
          <a:lstStyle/>
          <a:p>
            <a:pPr eaLnBrk="1" hangingPunct="1"/>
            <a:r>
              <a:rPr lang="fi-FI" smtClean="0"/>
              <a:t>Ligand Environment Layout</a:t>
            </a:r>
          </a:p>
        </p:txBody>
      </p:sp>
      <p:sp>
        <p:nvSpPr>
          <p:cNvPr id="47107" name=" 2"/>
          <p:cNvSpPr>
            <a:spLocks noGrp="1"/>
          </p:cNvSpPr>
          <p:nvPr>
            <p:ph type="body" idx="4294967295"/>
          </p:nvPr>
        </p:nvSpPr>
        <p:spPr>
          <a:xfrm>
            <a:off x="244475" y="1204913"/>
            <a:ext cx="8542338" cy="493712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smtClean="0"/>
              <a:t>2d Ligand pocket layout (ligplot, poseview)</a:t>
            </a:r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992313"/>
            <a:ext cx="351472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8063" y="1797050"/>
            <a:ext cx="38354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3538" y="6284913"/>
            <a:ext cx="6430962" cy="46037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540" kern="0" dirty="0">
                <a:latin typeface="Droid Sans" pitchFamily="34"/>
                <a:ea typeface="HG Mincho Light J" pitchFamily="2"/>
                <a:cs typeface="Arial" pitchFamily="2"/>
              </a:rPr>
              <a:t>New tools in Coot!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6019800"/>
            <a:ext cx="5026025" cy="379413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996" kern="0" dirty="0">
                <a:latin typeface="Droid Sans" pitchFamily="34"/>
                <a:ea typeface="HG Mincho Light J" pitchFamily="2"/>
                <a:cs typeface="Arial" pitchFamily="2"/>
              </a:rPr>
              <a:t>FLEV: Flatland Ligand Environment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Sources of help</a:t>
            </a:r>
            <a:endParaRPr lang="en-GB" dirty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71500" y="2209800"/>
            <a:ext cx="8077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GB" sz="2000"/>
              <a:t>The Homepage, F.A.Q, documentation</a:t>
            </a:r>
          </a:p>
          <a:p>
            <a:pPr lvl="1" eaLnBrk="1" hangingPunct="1"/>
            <a:r>
              <a:rPr lang="en-GB" sz="2000">
                <a:solidFill>
                  <a:schemeClr val="tx2"/>
                </a:solidFill>
              </a:rPr>
              <a:t>http://www2.mrc-lmb.cam.ac.uk/Personal/pemsley/coot/</a:t>
            </a:r>
          </a:p>
          <a:p>
            <a:pPr lvl="1" eaLnBrk="1" hangingPunct="1"/>
            <a:endParaRPr lang="en-GB" sz="2000">
              <a:solidFill>
                <a:schemeClr val="tx2"/>
              </a:solidFill>
            </a:endParaRPr>
          </a:p>
          <a:p>
            <a:pPr lvl="1" eaLnBrk="1" hangingPunct="1"/>
            <a:r>
              <a:rPr lang="en-GB" sz="2000"/>
              <a:t>Coot Wiki</a:t>
            </a:r>
          </a:p>
          <a:p>
            <a:pPr lvl="1" eaLnBrk="1" hangingPunct="1"/>
            <a:r>
              <a:rPr lang="en-GB" sz="2000">
                <a:solidFill>
                  <a:schemeClr val="tx2"/>
                </a:solidFill>
              </a:rPr>
              <a:t>http://strucbio.biologie.uni-konstanz.de/ccp4wiki/index.php/Coot</a:t>
            </a:r>
          </a:p>
          <a:p>
            <a:pPr lvl="1" eaLnBrk="1" hangingPunct="1"/>
            <a:endParaRPr lang="en-GB" sz="2000"/>
          </a:p>
          <a:p>
            <a:pPr lvl="1" eaLnBrk="1" hangingPunct="1"/>
            <a:r>
              <a:rPr lang="en-GB" sz="2000"/>
              <a:t>The mailing list</a:t>
            </a:r>
          </a:p>
          <a:p>
            <a:pPr lvl="1" eaLnBrk="1" hangingPunct="1"/>
            <a:r>
              <a:rPr lang="en-GB" sz="2000">
                <a:solidFill>
                  <a:schemeClr val="tx2"/>
                </a:solidFill>
              </a:rPr>
              <a:t>http://www.jiscmail.ac.uk/lists/coot.html</a:t>
            </a:r>
          </a:p>
          <a:p>
            <a:pPr lvl="1" eaLnBrk="1" hangingPunct="1"/>
            <a:endParaRPr lang="en-GB"/>
          </a:p>
          <a:p>
            <a:pPr lvl="1" eaLnBrk="1" hangingPunct="1"/>
            <a:r>
              <a:rPr lang="en-GB"/>
              <a:t>Ligand validation (recommendations for best practise)</a:t>
            </a:r>
          </a:p>
          <a:p>
            <a:pPr lvl="1" eaLnBrk="1" hangingPunct="1"/>
            <a:r>
              <a:rPr lang="en-GB" b="1"/>
              <a:t>Outcome of the First wwPDB/CCDC/D3R Ligand Validation Workshop.</a:t>
            </a:r>
          </a:p>
          <a:p>
            <a:pPr lvl="1" eaLnBrk="1" hangingPunct="1"/>
            <a:r>
              <a:rPr lang="fr-FR" sz="2000">
                <a:solidFill>
                  <a:schemeClr val="tx2"/>
                </a:solidFill>
              </a:rPr>
              <a:t>Structure</a:t>
            </a:r>
            <a:r>
              <a:rPr lang="fr-FR" sz="2000">
                <a:solidFill>
                  <a:schemeClr val="tx2"/>
                </a:solidFill>
                <a:hlinkClick r:id="rId2" tooltip="Structure (London, England : 1993)."/>
              </a:rPr>
              <a:t>.</a:t>
            </a:r>
            <a:r>
              <a:rPr lang="fr-FR" sz="2000">
                <a:solidFill>
                  <a:schemeClr val="tx2"/>
                </a:solidFill>
              </a:rPr>
              <a:t> 2016 Apr 5;24(4):502-8. doi: 10.1016/j.str.2016.02.017.</a:t>
            </a:r>
            <a:endParaRPr lang="en-GB" sz="2000">
              <a:solidFill>
                <a:schemeClr val="tx2"/>
              </a:solidFill>
            </a:endParaRPr>
          </a:p>
          <a:p>
            <a:pPr lvl="1"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Ligand Fitting Practical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8305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Handout with instructions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Starting files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Focus on </a:t>
            </a:r>
            <a:r>
              <a:rPr lang="en-GB" dirty="0" err="1">
                <a:latin typeface="+mn-lt"/>
              </a:rPr>
              <a:t>Acedrg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jLigand</a:t>
            </a:r>
            <a:r>
              <a:rPr lang="en-GB" dirty="0">
                <a:latin typeface="+mn-lt"/>
              </a:rPr>
              <a:t> and Coot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dirty="0">
                <a:latin typeface="+mn-lt"/>
              </a:rPr>
              <a:t>Simple ligand fitting case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dirty="0">
                <a:latin typeface="+mn-lt"/>
              </a:rPr>
              <a:t>If you have time please also give the in-built ligand sketcher to generate a *.</a:t>
            </a:r>
            <a:r>
              <a:rPr lang="en-GB" dirty="0" err="1">
                <a:latin typeface="+mn-lt"/>
              </a:rPr>
              <a:t>mol</a:t>
            </a:r>
            <a:r>
              <a:rPr lang="en-GB" dirty="0">
                <a:latin typeface="+mn-lt"/>
              </a:rPr>
              <a:t> file to feed into </a:t>
            </a:r>
            <a:r>
              <a:rPr lang="en-GB" dirty="0" err="1">
                <a:latin typeface="+mn-lt"/>
              </a:rPr>
              <a:t>Acedrg</a:t>
            </a:r>
            <a:endParaRPr lang="en-GB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dirty="0">
                <a:latin typeface="+mn-lt"/>
              </a:rPr>
              <a:t>More problematic case, restraint modification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dirty="0">
                <a:latin typeface="+mn-lt"/>
              </a:rPr>
              <a:t>“Free play” opportunity to ask questions and try out other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815975"/>
          </a:xfrm>
        </p:spPr>
        <p:txBody>
          <a:bodyPr>
            <a:spAutoFit/>
          </a:bodyPr>
          <a:lstStyle/>
          <a:p>
            <a:pPr eaLnBrk="1" hangingPunct="1"/>
            <a:r>
              <a:rPr lang="fi-FI" smtClean="0"/>
              <a:t>Acknowledgements</a:t>
            </a:r>
          </a:p>
        </p:txBody>
      </p:sp>
      <p:sp>
        <p:nvSpPr>
          <p:cNvPr id="51203" name=" 2"/>
          <p:cNvSpPr>
            <a:spLocks noGrp="1"/>
          </p:cNvSpPr>
          <p:nvPr>
            <p:ph type="body" idx="4294967295"/>
          </p:nvPr>
        </p:nvSpPr>
        <p:spPr>
          <a:xfrm>
            <a:off x="228600" y="1828800"/>
            <a:ext cx="8228013" cy="4665893"/>
          </a:xfrm>
        </p:spPr>
        <p:txBody>
          <a:bodyPr>
            <a:spAutoFit/>
          </a:bodyPr>
          <a:lstStyle/>
          <a:p>
            <a:pPr marL="260350" indent="-96838" eaLnBrk="1" hangingPunct="1"/>
            <a:r>
              <a:rPr lang="en-GB" dirty="0" smtClean="0"/>
              <a:t>Paul </a:t>
            </a:r>
            <a:r>
              <a:rPr lang="en-GB" dirty="0" err="1" smtClean="0"/>
              <a:t>Emsley</a:t>
            </a:r>
            <a:endParaRPr lang="en-GB" dirty="0" smtClean="0"/>
          </a:p>
          <a:p>
            <a:pPr marL="260350" indent="-96838" eaLnBrk="1" hangingPunct="1"/>
            <a:r>
              <a:rPr lang="en-GB" dirty="0" smtClean="0"/>
              <a:t>Kevin  </a:t>
            </a:r>
            <a:r>
              <a:rPr lang="en-GB" dirty="0" err="1" smtClean="0"/>
              <a:t>Cowtan</a:t>
            </a:r>
            <a:endParaRPr lang="en-GB" dirty="0" smtClean="0"/>
          </a:p>
          <a:p>
            <a:pPr marL="260350" indent="-96838" eaLnBrk="1" hangingPunct="1"/>
            <a:r>
              <a:rPr lang="en-GB" dirty="0" smtClean="0"/>
              <a:t>Bernhard </a:t>
            </a:r>
            <a:r>
              <a:rPr lang="en-GB" dirty="0" err="1" smtClean="0"/>
              <a:t>Lohkamp</a:t>
            </a:r>
            <a:endParaRPr lang="en-GB" dirty="0" smtClean="0"/>
          </a:p>
          <a:p>
            <a:pPr marL="260350" indent="-96838" eaLnBrk="1" hangingPunct="1"/>
            <a:r>
              <a:rPr lang="en-GB" dirty="0" err="1" smtClean="0"/>
              <a:t>Judit</a:t>
            </a:r>
            <a:r>
              <a:rPr lang="en-GB" dirty="0" smtClean="0"/>
              <a:t> </a:t>
            </a:r>
            <a:r>
              <a:rPr lang="en-GB" dirty="0" err="1" smtClean="0"/>
              <a:t>Debreczeni</a:t>
            </a:r>
            <a:endParaRPr lang="en-GB" dirty="0" smtClean="0"/>
          </a:p>
          <a:p>
            <a:pPr marL="260350" indent="-96838" eaLnBrk="1" hangingPunct="1"/>
            <a:endParaRPr lang="en-GB" dirty="0" smtClean="0"/>
          </a:p>
          <a:p>
            <a:pPr marL="260350" indent="-96838" eaLnBrk="1" hangingPunct="1"/>
            <a:r>
              <a:rPr lang="en-GB" dirty="0" smtClean="0"/>
              <a:t>Libraries, Dictionaries</a:t>
            </a:r>
          </a:p>
          <a:p>
            <a:pPr marL="260350" lvl="1" indent="-96838" eaLnBrk="1" hangingPunct="1"/>
            <a:r>
              <a:rPr lang="en-GB" dirty="0" smtClean="0"/>
              <a:t>Alexei </a:t>
            </a:r>
            <a:r>
              <a:rPr lang="en-GB" dirty="0" err="1" smtClean="0"/>
              <a:t>Vagin</a:t>
            </a:r>
            <a:endParaRPr lang="en-GB" dirty="0" smtClean="0"/>
          </a:p>
          <a:p>
            <a:pPr marL="260350" lvl="1" indent="-96838" eaLnBrk="1" hangingPunct="1"/>
            <a:r>
              <a:rPr lang="en-GB" dirty="0" smtClean="0"/>
              <a:t> </a:t>
            </a:r>
            <a:r>
              <a:rPr lang="en-GB" dirty="0" err="1" smtClean="0"/>
              <a:t>Garib</a:t>
            </a:r>
            <a:r>
              <a:rPr lang="en-GB" dirty="0" smtClean="0"/>
              <a:t> </a:t>
            </a:r>
            <a:r>
              <a:rPr lang="en-GB" dirty="0" err="1" smtClean="0"/>
              <a:t>Murshudov</a:t>
            </a:r>
            <a:endParaRPr lang="en-GB" dirty="0" smtClean="0"/>
          </a:p>
          <a:p>
            <a:pPr marL="260350" lvl="1" indent="-96838" eaLnBrk="1" hangingPunct="1"/>
            <a:r>
              <a:rPr lang="en-GB" dirty="0" smtClean="0"/>
              <a:t>Eugene </a:t>
            </a:r>
            <a:r>
              <a:rPr lang="en-GB" dirty="0" err="1" smtClean="0"/>
              <a:t>Krissinel</a:t>
            </a:r>
            <a:endParaRPr lang="en-GB" dirty="0" smtClean="0"/>
          </a:p>
          <a:p>
            <a:pPr marL="260350" lvl="1" indent="-96838" eaLnBrk="1" hangingPunct="1"/>
            <a:r>
              <a:rPr lang="en-GB" dirty="0" smtClean="0"/>
              <a:t>Greg Landrum</a:t>
            </a:r>
          </a:p>
        </p:txBody>
      </p:sp>
      <p:sp>
        <p:nvSpPr>
          <p:cNvPr id="5" name=" 2"/>
          <p:cNvSpPr txBox="1">
            <a:spLocks/>
          </p:cNvSpPr>
          <p:nvPr/>
        </p:nvSpPr>
        <p:spPr bwMode="auto">
          <a:xfrm>
            <a:off x="4495800" y="3352800"/>
            <a:ext cx="4267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0350" lvl="1" indent="-96838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GB" sz="2400" dirty="0">
              <a:latin typeface="+mn-lt"/>
            </a:endParaRPr>
          </a:p>
          <a:p>
            <a:pPr marL="260350" lvl="1" indent="-96838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GB" sz="2600" dirty="0" err="1">
                <a:latin typeface="+mn-lt"/>
              </a:rPr>
              <a:t>Molprobity</a:t>
            </a:r>
            <a:endParaRPr lang="en-GB" sz="2600" dirty="0">
              <a:latin typeface="+mn-lt"/>
            </a:endParaRPr>
          </a:p>
          <a:p>
            <a:pPr marL="260350" lvl="1" indent="-96838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GB" sz="2600" dirty="0">
                <a:latin typeface="+mn-lt"/>
              </a:rPr>
              <a:t>David Richardson</a:t>
            </a:r>
          </a:p>
          <a:p>
            <a:pPr marL="260350" lvl="1" indent="-96838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GB" sz="2600" dirty="0">
                <a:latin typeface="+mn-lt"/>
              </a:rPr>
              <a:t>Jane Richardson</a:t>
            </a:r>
          </a:p>
          <a:p>
            <a:pPr marL="260350" lvl="1" indent="-96838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GB" sz="2400" dirty="0">
              <a:latin typeface="+mn-lt"/>
            </a:endParaRPr>
          </a:p>
          <a:p>
            <a:pPr marL="260350" indent="-96838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GB" sz="2600" dirty="0" smtClean="0">
                <a:latin typeface="+mn-lt"/>
              </a:rPr>
              <a:t>BBSRC </a:t>
            </a:r>
            <a:r>
              <a:rPr lang="en-GB" sz="2600" dirty="0">
                <a:latin typeface="+mn-lt"/>
              </a:rPr>
              <a:t>&amp; </a:t>
            </a:r>
            <a:r>
              <a:rPr lang="en-GB" sz="2600" dirty="0">
                <a:latin typeface="+mn-lt"/>
              </a:rPr>
              <a:t>CCP4</a:t>
            </a:r>
          </a:p>
          <a:p>
            <a:pPr marL="260350" indent="-96838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GB" sz="2600" dirty="0">
                <a:latin typeface="+mn-lt"/>
              </a:rPr>
              <a:t>Previous presentations</a:t>
            </a:r>
            <a:endParaRPr lang="en-GB" sz="260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Interface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5786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1" y="19050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/>
              <a:t>The tool bar(model/fit/refine shortcuts)</a:t>
            </a:r>
            <a:endParaRPr lang="en-GB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95682" t="3847" r="220"/>
          <a:stretch>
            <a:fillRect/>
          </a:stretch>
        </p:blipFill>
        <p:spPr bwMode="auto">
          <a:xfrm>
            <a:off x="228600" y="190500"/>
            <a:ext cx="533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3" cstate="print"/>
          <a:srcRect l="23810" t="26402" r="25397" b="17020"/>
          <a:stretch>
            <a:fillRect/>
          </a:stretch>
        </p:blipFill>
        <p:spPr bwMode="auto">
          <a:xfrm>
            <a:off x="1676400" y="1752600"/>
            <a:ext cx="341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 cstate="print"/>
          <a:srcRect l="23810" t="27724" r="26192" b="12869"/>
          <a:stretch>
            <a:fillRect/>
          </a:stretch>
        </p:blipFill>
        <p:spPr bwMode="auto">
          <a:xfrm>
            <a:off x="5257800" y="1752600"/>
            <a:ext cx="31924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190500"/>
            <a:ext cx="990600" cy="8763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7" name="Picture 6"/>
          <p:cNvPicPr>
            <a:picLocks noChangeAspect="1"/>
          </p:cNvPicPr>
          <p:nvPr/>
        </p:nvPicPr>
        <p:blipFill>
          <a:blip r:embed="rId5" cstate="print"/>
          <a:srcRect l="54607" t="36229" r="32695" b="24168"/>
          <a:stretch>
            <a:fillRect/>
          </a:stretch>
        </p:blipFill>
        <p:spPr bwMode="auto">
          <a:xfrm>
            <a:off x="5300663" y="4148138"/>
            <a:ext cx="1371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/>
          <p:cNvPicPr>
            <a:picLocks noChangeAspect="1"/>
          </p:cNvPicPr>
          <p:nvPr/>
        </p:nvPicPr>
        <p:blipFill>
          <a:blip r:embed="rId5" cstate="print"/>
          <a:srcRect l="28181" t="36229" r="59119" b="24168"/>
          <a:stretch>
            <a:fillRect/>
          </a:stretch>
        </p:blipFill>
        <p:spPr bwMode="auto">
          <a:xfrm>
            <a:off x="7162800" y="4148138"/>
            <a:ext cx="1371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1692275" y="4648200"/>
            <a:ext cx="2344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Which map?</a:t>
            </a:r>
          </a:p>
          <a:p>
            <a:pPr eaLnBrk="1" hangingPunct="1"/>
            <a:r>
              <a:rPr lang="en-GB"/>
              <a:t>Additional restraints?</a:t>
            </a:r>
          </a:p>
          <a:p>
            <a:pPr eaLnBrk="1" hangingPunct="1"/>
            <a:r>
              <a:rPr lang="en-GB"/>
              <a:t>Grab and drag</a:t>
            </a:r>
          </a:p>
          <a:p>
            <a:pPr eaLnBrk="1" hangingPunct="1"/>
            <a:r>
              <a:rPr lang="en-GB"/>
              <a:t>Traffic light warnings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0500"/>
            <a:ext cx="7696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The tool bar(model/fit/refine shortcuts)</a:t>
            </a:r>
            <a:endParaRPr lang="en-GB" sz="3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95682" t="3847" r="220"/>
          <a:stretch>
            <a:fillRect/>
          </a:stretch>
        </p:blipFill>
        <p:spPr bwMode="auto">
          <a:xfrm>
            <a:off x="228600" y="190500"/>
            <a:ext cx="533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198563" y="2209800"/>
            <a:ext cx="436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latin typeface="DejaVuSansCondensed"/>
              </a:rPr>
              <a:t>Rotamers (low resolution “back rub” method)</a:t>
            </a:r>
          </a:p>
          <a:p>
            <a:pPr eaLnBrk="1" hangingPunct="1"/>
            <a:r>
              <a:rPr lang="en-GB">
                <a:latin typeface="DejaVuSansCondensed"/>
              </a:rPr>
              <a:t>Extensions → Modelling → Rotamer Search</a:t>
            </a: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28600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90500" y="4159250"/>
            <a:ext cx="609600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198563" y="4159250"/>
            <a:ext cx="269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“mutate” /change residue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235075" y="4527550"/>
            <a:ext cx="2344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/>
              <a:t>Add terminal residue </a:t>
            </a:r>
          </a:p>
          <a:p>
            <a:pPr eaLnBrk="1" hangingPunct="1"/>
            <a:r>
              <a:rPr lang="en-GB"/>
              <a:t>Add conformation</a:t>
            </a:r>
          </a:p>
        </p:txBody>
      </p:sp>
      <p:sp>
        <p:nvSpPr>
          <p:cNvPr id="9" name="Oval 8"/>
          <p:cNvSpPr/>
          <p:nvPr/>
        </p:nvSpPr>
        <p:spPr>
          <a:xfrm>
            <a:off x="190500" y="4648200"/>
            <a:ext cx="609600" cy="461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4" name="Picture 11"/>
          <p:cNvPicPr>
            <a:picLocks noChangeAspect="1"/>
          </p:cNvPicPr>
          <p:nvPr/>
        </p:nvPicPr>
        <p:blipFill>
          <a:blip r:embed="rId3" cstate="print"/>
          <a:srcRect l="3406" t="5110"/>
          <a:stretch>
            <a:fillRect/>
          </a:stretch>
        </p:blipFill>
        <p:spPr bwMode="auto">
          <a:xfrm>
            <a:off x="5172075" y="1849438"/>
            <a:ext cx="36020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04088"/>
            <a:ext cx="5943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Automation for bulk fitting tasks</a:t>
            </a:r>
            <a:endParaRPr lang="en-GB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19907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514600" y="2743200"/>
            <a:ext cx="655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400"/>
              <a:t>Secondary structures</a:t>
            </a:r>
          </a:p>
          <a:p>
            <a:pPr eaLnBrk="1" hangingPunct="1"/>
            <a:r>
              <a:rPr lang="en-GB" sz="2400" i="1"/>
              <a:t>De novo </a:t>
            </a:r>
            <a:r>
              <a:rPr lang="en-GB" sz="2400"/>
              <a:t>modelling… Should you use Buccaneer?</a:t>
            </a:r>
          </a:p>
          <a:p>
            <a:pPr eaLnBrk="1" hangingPunct="1"/>
            <a:r>
              <a:rPr lang="en-GB" sz="2400"/>
              <a:t>Waters</a:t>
            </a:r>
          </a:p>
          <a:p>
            <a:pPr eaLnBrk="1" hangingPunct="1"/>
            <a:r>
              <a:rPr lang="en-GB" sz="2400"/>
              <a:t>Ligands… wait for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Validation Tools</a:t>
            </a:r>
            <a:endParaRPr lang="en-GB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l="43115" t="9398" r="12823" b="18420"/>
          <a:stretch>
            <a:fillRect/>
          </a:stretch>
        </p:blipFill>
        <p:spPr bwMode="auto">
          <a:xfrm>
            <a:off x="457200" y="21336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1860550"/>
            <a:ext cx="28559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flipH="1">
            <a:off x="3009900" y="2109788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8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0213" y="4495800"/>
            <a:ext cx="28495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flipH="1">
            <a:off x="2978150" y="3487738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1623</Words>
  <Application>Microsoft Office PowerPoint</Application>
  <PresentationFormat>On-screen Show (4:3)</PresentationFormat>
  <Paragraphs>320</Paragraphs>
  <Slides>46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Constantia</vt:lpstr>
      <vt:lpstr>Arial</vt:lpstr>
      <vt:lpstr>Calibri</vt:lpstr>
      <vt:lpstr>Wingdings 2</vt:lpstr>
      <vt:lpstr>DejaVuSansCondensed</vt:lpstr>
      <vt:lpstr>DejaVu Sans Condensed</vt:lpstr>
      <vt:lpstr>HG Mincho Light J</vt:lpstr>
      <vt:lpstr>Droid Sans</vt:lpstr>
      <vt:lpstr>Lato</vt:lpstr>
      <vt:lpstr>Courier</vt:lpstr>
      <vt:lpstr>DejaVu Sans Mono</vt:lpstr>
      <vt:lpstr>Courier New</vt:lpstr>
      <vt:lpstr>Flow</vt:lpstr>
      <vt:lpstr>Introduction to Coot</vt:lpstr>
      <vt:lpstr>Agenda</vt:lpstr>
      <vt:lpstr>Coot</vt:lpstr>
      <vt:lpstr>Slide 4</vt:lpstr>
      <vt:lpstr>The Interface</vt:lpstr>
      <vt:lpstr>The tool bar(model/fit/refine shortcuts)</vt:lpstr>
      <vt:lpstr>The tool bar(model/fit/refine shortcuts)</vt:lpstr>
      <vt:lpstr>Automation for bulk fitting tasks</vt:lpstr>
      <vt:lpstr>Validation Tools</vt:lpstr>
      <vt:lpstr>Validation Tools</vt:lpstr>
      <vt:lpstr>Validation Tools</vt:lpstr>
      <vt:lpstr>Molprobity</vt:lpstr>
      <vt:lpstr>Ligands</vt:lpstr>
      <vt:lpstr>Ligand and Density...</vt:lpstr>
      <vt:lpstr>Ligand Starting Point</vt:lpstr>
      <vt:lpstr>2D Ligand Builder</vt:lpstr>
      <vt:lpstr>2D Sketcher</vt:lpstr>
      <vt:lpstr>QED Score</vt:lpstr>
      <vt:lpstr>Ligand Utils</vt:lpstr>
      <vt:lpstr>Ligand Utils – CCP4</vt:lpstr>
      <vt:lpstr>Slide 21</vt:lpstr>
      <vt:lpstr>AFITT</vt:lpstr>
      <vt:lpstr>Generating Conformers</vt:lpstr>
      <vt:lpstr>REFMAC Monomer Library chem_comp_bond</vt:lpstr>
      <vt:lpstr>REFMAC Monomer Library chem_comp_tor</vt:lpstr>
      <vt:lpstr>Ligand Torsionable Angle Probability from CIF file</vt:lpstr>
      <vt:lpstr>Conformer Generation</vt:lpstr>
      <vt:lpstr>Chirality</vt:lpstr>
      <vt:lpstr>Chiral Centre Inversion</vt:lpstr>
      <vt:lpstr>Fitting Ligands</vt:lpstr>
      <vt:lpstr>Slide 31</vt:lpstr>
      <vt:lpstr>Slide 32</vt:lpstr>
      <vt:lpstr>Orienting the ligand</vt:lpstr>
      <vt:lpstr>Ligand Validation</vt:lpstr>
      <vt:lpstr>Why bother?</vt:lpstr>
      <vt:lpstr>Parametisation issues...</vt:lpstr>
      <vt:lpstr>Assessing Ligand Geometry Accuracy</vt:lpstr>
      <vt:lpstr>Example Coot Ligand Distortion Score</vt:lpstr>
      <vt:lpstr> Mogul Results Representation</vt:lpstr>
      <vt:lpstr>Slide 40</vt:lpstr>
      <vt:lpstr>Ligand Represenation</vt:lpstr>
      <vt:lpstr>Ligand Environment Layout</vt:lpstr>
      <vt:lpstr>Slide 43</vt:lpstr>
      <vt:lpstr>Sources of help</vt:lpstr>
      <vt:lpstr>Ligand Fitting Practical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Coot</dc:title>
  <dc:creator>Paul</dc:creator>
  <cp:lastModifiedBy>Paul</cp:lastModifiedBy>
  <cp:revision>64</cp:revision>
  <dcterms:created xsi:type="dcterms:W3CDTF">2016-12-15T19:52:50Z</dcterms:created>
  <dcterms:modified xsi:type="dcterms:W3CDTF">2016-12-17T22:43:15Z</dcterms:modified>
</cp:coreProperties>
</file>