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88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89" r:id="rId18"/>
    <p:sldId id="269" r:id="rId19"/>
    <p:sldId id="270" r:id="rId20"/>
    <p:sldId id="271" r:id="rId21"/>
    <p:sldId id="295" r:id="rId22"/>
    <p:sldId id="272" r:id="rId23"/>
    <p:sldId id="290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92" r:id="rId32"/>
    <p:sldId id="293" r:id="rId33"/>
    <p:sldId id="294" r:id="rId34"/>
    <p:sldId id="286" r:id="rId35"/>
    <p:sldId id="287" r:id="rId36"/>
    <p:sldId id="291" r:id="rId3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4" autoAdjust="0"/>
    <p:restoredTop sz="85327" autoAdjust="0"/>
  </p:normalViewPr>
  <p:slideViewPr>
    <p:cSldViewPr>
      <p:cViewPr varScale="1">
        <p:scale>
          <a:sx n="58" d="100"/>
          <a:sy n="58" d="100"/>
        </p:scale>
        <p:origin x="-16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EB42E75-0CF9-4408-94A3-E28DC4A338D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6420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B1268-A970-4C4A-AA28-293D9309398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recommend Globus for data set &gt;20GB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For less than 20GB use </a:t>
            </a:r>
            <a:r>
              <a:rPr lang="en-GB" baseline="0" dirty="0" err="1" smtClean="0"/>
              <a:t>scp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sFTP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2E75-0CF9-4408-94A3-E28DC4A338D5}" type="slidenum">
              <a:rPr lang="en-GB" altLang="en-US" smtClean="0"/>
              <a:pPr/>
              <a:t>29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6638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22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75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16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31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2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85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15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6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7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31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30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4575"/>
            <a:ext cx="8763000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2pPr>
      <a:lvl3pPr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3pPr>
      <a:lvl4pPr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4pPr>
      <a:lvl5pPr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 baseline="30000">
          <a:solidFill>
            <a:srgbClr val="000000"/>
          </a:solidFill>
          <a:latin typeface="Arial-BoldMT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hyperlink" Target="https://www.globus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icat.diamond.ac.u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1772816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ISPyB</a:t>
            </a:r>
            <a:r>
              <a:rPr lang="en-GB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MX </a:t>
            </a:r>
          </a:p>
          <a:p>
            <a:pPr algn="ctr"/>
            <a:r>
              <a:rPr lang="en-GB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Diamond</a:t>
            </a:r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716" y="3870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Pierre </a:t>
            </a:r>
            <a:r>
              <a:rPr lang="en-GB" dirty="0" err="1" smtClean="0">
                <a:latin typeface="Calibri" panose="020F0502020204030204" pitchFamily="34" charset="0"/>
              </a:rPr>
              <a:t>Aller</a:t>
            </a:r>
            <a:endParaRPr lang="en-GB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3356992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92218" y="548680"/>
            <a:ext cx="7466062" cy="4863445"/>
            <a:chOff x="1392218" y="548680"/>
            <a:chExt cx="7466062" cy="486344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218" y="548680"/>
              <a:ext cx="7466062" cy="3425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47664" y="4581128"/>
              <a:ext cx="66247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alibri" panose="020F0502020204030204" pitchFamily="34" charset="0"/>
                </a:rPr>
                <a:t>Add PDB file for Dimple (screening for ligand)</a:t>
              </a:r>
            </a:p>
            <a:p>
              <a:r>
                <a:rPr lang="en-GB" dirty="0" smtClean="0">
                  <a:latin typeface="Calibri" panose="020F0502020204030204" pitchFamily="34" charset="0"/>
                </a:rPr>
                <a:t>Add sequence for auto MR with Mr Bump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35666" y="4114666"/>
              <a:ext cx="55446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alibri" panose="020F0502020204030204" pitchFamily="34" charset="0"/>
                </a:rPr>
                <a:t>Downstream pipeline:</a:t>
              </a:r>
              <a:endParaRPr lang="en-GB" dirty="0">
                <a:latin typeface="Calibri" panose="020F0502020204030204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4211960" y="2348880"/>
              <a:ext cx="648072" cy="4320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2123728" y="3458726"/>
              <a:ext cx="432048" cy="25830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1392217" y="548680"/>
            <a:ext cx="7692973" cy="5581961"/>
            <a:chOff x="1392218" y="419867"/>
            <a:chExt cx="7692973" cy="5581961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218" y="419867"/>
              <a:ext cx="7692973" cy="5581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 bwMode="auto">
            <a:xfrm>
              <a:off x="1635856" y="272428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8884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2204864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8" y="188640"/>
            <a:ext cx="7335403" cy="612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7668344" y="1412776"/>
            <a:ext cx="432048" cy="43204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33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2204864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r="10434"/>
          <a:stretch/>
        </p:blipFill>
        <p:spPr bwMode="auto">
          <a:xfrm>
            <a:off x="1430737" y="131065"/>
            <a:ext cx="4089116" cy="6421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404664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Print label and affix it on your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dewar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Label gives all the information needed  for the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beamline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/synchrotron staff: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Beamline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- LC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- Visit/date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  <a:p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2204864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8" y="188640"/>
            <a:ext cx="7335403" cy="612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6012160" y="1412776"/>
            <a:ext cx="432048" cy="43204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2195736" y="3933056"/>
            <a:ext cx="6669087" cy="2664295"/>
            <a:chOff x="2195736" y="3933056"/>
            <a:chExt cx="6669087" cy="2664295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5367288" y="6255132"/>
              <a:ext cx="432048" cy="34221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3933056"/>
              <a:ext cx="6669087" cy="162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29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3265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libri" panose="020F0502020204030204" pitchFamily="34" charset="0"/>
              </a:rPr>
              <a:t>When to use </a:t>
            </a:r>
            <a:r>
              <a:rPr lang="en-GB" sz="2800" b="1" dirty="0" err="1" smtClean="0">
                <a:latin typeface="Calibri" panose="020F0502020204030204" pitchFamily="34" charset="0"/>
              </a:rPr>
              <a:t>ISPyB</a:t>
            </a:r>
            <a:r>
              <a:rPr lang="en-GB" sz="2800" b="1" dirty="0" smtClean="0">
                <a:latin typeface="Calibri" panose="020F0502020204030204" pitchFamily="34" charset="0"/>
              </a:rPr>
              <a:t>?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70801"/>
              </p:ext>
            </p:extLst>
          </p:nvPr>
        </p:nvGraphicFramePr>
        <p:xfrm>
          <a:off x="467544" y="980728"/>
          <a:ext cx="7704856" cy="473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644"/>
                <a:gridCol w="226640"/>
                <a:gridCol w="3559572"/>
              </a:tblGrid>
              <a:tr h="156063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Before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beamtime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Shipping preparation</a:t>
                      </a:r>
                    </a:p>
                    <a:p>
                      <a:pPr lvl="1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Sample registration</a:t>
                      </a:r>
                    </a:p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63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During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beamtime</a:t>
                      </a:r>
                      <a:endParaRPr lang="en-GB" sz="2000" b="1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dirty="0" err="1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Beamline</a:t>
                      </a:r>
                      <a:r>
                        <a:rPr lang="en-GB" sz="20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 status/remote</a:t>
                      </a:r>
                      <a:r>
                        <a:rPr lang="en-GB" sz="200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 access</a:t>
                      </a:r>
                      <a:endParaRPr lang="en-GB" sz="20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Puck allocation</a:t>
                      </a:r>
                    </a:p>
                    <a:p>
                      <a:pPr lvl="1"/>
                      <a:r>
                        <a:rPr lang="en-GB" sz="20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MX – pipeline (Dave)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63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After </a:t>
                      </a:r>
                      <a:r>
                        <a:rPr lang="en-GB" sz="2000" b="1" dirty="0" err="1" smtClean="0">
                          <a:latin typeface="Calibri" panose="020F0502020204030204" pitchFamily="34" charset="0"/>
                        </a:rPr>
                        <a:t>beamtime</a:t>
                      </a:r>
                      <a:endParaRPr lang="en-GB" sz="2000" b="1" dirty="0" smtClean="0"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Shipping</a:t>
                      </a: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Lab book – experiment</a:t>
                      </a: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Data backup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1"/>
          <a:stretch/>
        </p:blipFill>
        <p:spPr bwMode="auto">
          <a:xfrm>
            <a:off x="4765888" y="1011991"/>
            <a:ext cx="3213348" cy="148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8"/>
          <a:stretch/>
        </p:blipFill>
        <p:spPr bwMode="auto">
          <a:xfrm>
            <a:off x="4671020" y="2629292"/>
            <a:ext cx="3456384" cy="14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88" y="4183584"/>
            <a:ext cx="33096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1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14477"/>
            <a:ext cx="2789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</a:rPr>
              <a:t>During </a:t>
            </a:r>
            <a:r>
              <a:rPr lang="en-GB" sz="2800" b="1" dirty="0" err="1">
                <a:latin typeface="Calibri" panose="020F0502020204030204" pitchFamily="34" charset="0"/>
              </a:rPr>
              <a:t>beamtime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56056" y="1916832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9" y="947335"/>
            <a:ext cx="7403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Can create containers on the fly – no need for a shipment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Allocate the container to a position in the robot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dewar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09" y="1899320"/>
            <a:ext cx="6443170" cy="407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666769" y="1882204"/>
            <a:ext cx="6415412" cy="3813580"/>
            <a:chOff x="1666769" y="1882204"/>
            <a:chExt cx="6415412" cy="3813580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769" y="1882204"/>
              <a:ext cx="6415412" cy="3813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6732240" y="4956036"/>
              <a:ext cx="576064" cy="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61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1916832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49541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To allocate puck positions in experimental hutch use the touch screen: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01317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Both cases will send to GDA the puck positions</a:t>
            </a:r>
          </a:p>
          <a:p>
            <a:r>
              <a:rPr lang="en-GB" b="1" dirty="0" smtClean="0">
                <a:latin typeface="Calibri" panose="020F0502020204030204" pitchFamily="34" charset="0"/>
              </a:rPr>
              <a:t>Better to register samples before </a:t>
            </a:r>
            <a:r>
              <a:rPr lang="en-GB" b="1" dirty="0" err="1" smtClean="0">
                <a:latin typeface="Calibri" panose="020F0502020204030204" pitchFamily="34" charset="0"/>
              </a:rPr>
              <a:t>beamtime</a:t>
            </a:r>
            <a:r>
              <a:rPr lang="en-GB" b="1" dirty="0" smtClean="0">
                <a:latin typeface="Calibri" panose="020F0502020204030204" pitchFamily="34" charset="0"/>
              </a:rPr>
              <a:t>!!!!</a:t>
            </a:r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1" t="14876" r="27555" b="13992"/>
          <a:stretch/>
        </p:blipFill>
        <p:spPr>
          <a:xfrm>
            <a:off x="1691680" y="1196752"/>
            <a:ext cx="5356970" cy="37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71280" y="836712"/>
            <a:ext cx="7399651" cy="4320480"/>
            <a:chOff x="1371280" y="836712"/>
            <a:chExt cx="7399651" cy="432048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718" y="836712"/>
              <a:ext cx="7319213" cy="4320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 bwMode="auto">
            <a:xfrm>
              <a:off x="1371280" y="1700808"/>
              <a:ext cx="2832250" cy="344361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563888" y="3212976"/>
              <a:ext cx="1656184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267004" y="2708920"/>
              <a:ext cx="1152128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1316705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8044" y="27895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Can follow what is happening!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93389" y="860208"/>
            <a:ext cx="7361948" cy="5612914"/>
            <a:chOff x="1393389" y="860208"/>
            <a:chExt cx="7361948" cy="5612914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389" y="860208"/>
              <a:ext cx="7361948" cy="5612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>
              <a:off x="6247539" y="6181488"/>
              <a:ext cx="1656184" cy="1440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52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919" y="116632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Remote Access:</a:t>
            </a:r>
          </a:p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any computer: Linux, Windows, Mac OSX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Download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nomachine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(latest version)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Big screen! 23’’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Fast connection (&gt;10Mbps)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85" y="1870958"/>
            <a:ext cx="5195910" cy="47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6228184" y="4437112"/>
            <a:ext cx="864096" cy="36004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38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1316705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0466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MX pipeline – automatic processing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40551"/>
            <a:ext cx="6330055" cy="29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36127" y="1988840"/>
            <a:ext cx="7168321" cy="4157359"/>
            <a:chOff x="1436127" y="1988840"/>
            <a:chExt cx="7168321" cy="4157359"/>
          </a:xfrm>
        </p:grpSpPr>
        <p:sp>
          <p:nvSpPr>
            <p:cNvPr id="5" name="TextBox 4"/>
            <p:cNvSpPr txBox="1"/>
            <p:nvPr/>
          </p:nvSpPr>
          <p:spPr>
            <a:xfrm>
              <a:off x="5364088" y="4005064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alibri" panose="020F0502020204030204" pitchFamily="34" charset="0"/>
                </a:rPr>
                <a:t>Per image data analysis</a:t>
              </a:r>
              <a:endParaRPr lang="en-GB" dirty="0">
                <a:latin typeface="Calibri" panose="020F0502020204030204" pitchFamily="34" charset="0"/>
              </a:endParaRPr>
            </a:p>
          </p:txBody>
        </p:sp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127" y="1988840"/>
              <a:ext cx="3823714" cy="4157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270666" y="2043116"/>
            <a:ext cx="7424668" cy="3923895"/>
            <a:chOff x="1395804" y="2170948"/>
            <a:chExt cx="7424668" cy="3923895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804" y="2170948"/>
              <a:ext cx="3888184" cy="3923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364088" y="4437112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alibri" panose="020F0502020204030204" pitchFamily="34" charset="0"/>
                </a:rPr>
                <a:t>Diffraction image viewer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0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3265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libri" panose="020F0502020204030204" pitchFamily="34" charset="0"/>
              </a:rPr>
              <a:t>When to use </a:t>
            </a:r>
            <a:r>
              <a:rPr lang="en-GB" sz="2800" b="1" dirty="0" err="1" smtClean="0">
                <a:latin typeface="Calibri" panose="020F0502020204030204" pitchFamily="34" charset="0"/>
              </a:rPr>
              <a:t>ISPyB</a:t>
            </a:r>
            <a:r>
              <a:rPr lang="en-GB" sz="2800" b="1" dirty="0" smtClean="0">
                <a:latin typeface="Calibri" panose="020F0502020204030204" pitchFamily="34" charset="0"/>
              </a:rPr>
              <a:t>?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098014"/>
              </p:ext>
            </p:extLst>
          </p:nvPr>
        </p:nvGraphicFramePr>
        <p:xfrm>
          <a:off x="467544" y="980728"/>
          <a:ext cx="7704856" cy="473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644"/>
                <a:gridCol w="226640"/>
                <a:gridCol w="3559572"/>
              </a:tblGrid>
              <a:tr h="156063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Before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beamtime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Shipping preparation</a:t>
                      </a:r>
                    </a:p>
                    <a:p>
                      <a:pPr lvl="1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Sample registration</a:t>
                      </a:r>
                    </a:p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63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During </a:t>
                      </a:r>
                      <a:r>
                        <a:rPr lang="en-GB" sz="2000" b="1" dirty="0" err="1" smtClean="0">
                          <a:latin typeface="Calibri" panose="020F0502020204030204" pitchFamily="34" charset="0"/>
                        </a:rPr>
                        <a:t>beamtime</a:t>
                      </a:r>
                      <a:endParaRPr lang="en-GB" sz="2000" b="1" dirty="0" smtClean="0"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dirty="0" err="1" smtClean="0">
                          <a:latin typeface="Calibri" panose="020F0502020204030204" pitchFamily="34" charset="0"/>
                        </a:rPr>
                        <a:t>Beamline</a:t>
                      </a: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 status/remote</a:t>
                      </a:r>
                      <a:r>
                        <a:rPr lang="en-GB" sz="2000" baseline="0" dirty="0" smtClean="0">
                          <a:latin typeface="Calibri" panose="020F0502020204030204" pitchFamily="34" charset="0"/>
                        </a:rPr>
                        <a:t> access</a:t>
                      </a:r>
                      <a:endParaRPr lang="en-GB" sz="2000" dirty="0" smtClean="0"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Puck allocation</a:t>
                      </a: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MX – pipeline (Dave)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63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After </a:t>
                      </a:r>
                      <a:r>
                        <a:rPr lang="en-GB" sz="2000" b="1" dirty="0" err="1" smtClean="0">
                          <a:latin typeface="Calibri" panose="020F0502020204030204" pitchFamily="34" charset="0"/>
                        </a:rPr>
                        <a:t>beamtime</a:t>
                      </a:r>
                      <a:endParaRPr lang="en-GB" sz="2000" b="1" dirty="0" smtClean="0"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Shipping</a:t>
                      </a: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Lab book – experiment</a:t>
                      </a: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Data backup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1"/>
          <a:stretch/>
        </p:blipFill>
        <p:spPr bwMode="auto">
          <a:xfrm>
            <a:off x="4765888" y="1011991"/>
            <a:ext cx="3213348" cy="148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8"/>
          <a:stretch/>
        </p:blipFill>
        <p:spPr bwMode="auto">
          <a:xfrm>
            <a:off x="4671020" y="2629292"/>
            <a:ext cx="3456384" cy="14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88" y="4183584"/>
            <a:ext cx="33096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0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3265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libri" panose="020F0502020204030204" pitchFamily="34" charset="0"/>
              </a:rPr>
              <a:t>When to use </a:t>
            </a:r>
            <a:r>
              <a:rPr lang="en-GB" sz="2800" b="1" dirty="0" err="1" smtClean="0">
                <a:latin typeface="Calibri" panose="020F0502020204030204" pitchFamily="34" charset="0"/>
              </a:rPr>
              <a:t>ISPyB</a:t>
            </a:r>
            <a:r>
              <a:rPr lang="en-GB" sz="2800" b="1" dirty="0" smtClean="0">
                <a:latin typeface="Calibri" panose="020F0502020204030204" pitchFamily="34" charset="0"/>
              </a:rPr>
              <a:t>?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68676"/>
              </p:ext>
            </p:extLst>
          </p:nvPr>
        </p:nvGraphicFramePr>
        <p:xfrm>
          <a:off x="467544" y="980728"/>
          <a:ext cx="7704856" cy="473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644"/>
                <a:gridCol w="226640"/>
                <a:gridCol w="3559572"/>
              </a:tblGrid>
              <a:tr h="156063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Before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beamtime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Shipping preparation</a:t>
                      </a:r>
                    </a:p>
                    <a:p>
                      <a:pPr lvl="1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Sample registration</a:t>
                      </a:r>
                    </a:p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63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During </a:t>
                      </a:r>
                      <a:r>
                        <a:rPr lang="en-GB" sz="2000" b="1" dirty="0" err="1" smtClean="0">
                          <a:latin typeface="Calibri" panose="020F0502020204030204" pitchFamily="34" charset="0"/>
                        </a:rPr>
                        <a:t>beamtime</a:t>
                      </a:r>
                      <a:endParaRPr lang="en-GB" sz="2000" b="1" dirty="0" smtClean="0"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dirty="0" err="1" smtClean="0">
                          <a:latin typeface="Calibri" panose="020F0502020204030204" pitchFamily="34" charset="0"/>
                        </a:rPr>
                        <a:t>Beamline</a:t>
                      </a: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 status/remote</a:t>
                      </a:r>
                      <a:r>
                        <a:rPr lang="en-GB" sz="2000" baseline="0" dirty="0" smtClean="0">
                          <a:latin typeface="Calibri" panose="020F0502020204030204" pitchFamily="34" charset="0"/>
                        </a:rPr>
                        <a:t> access</a:t>
                      </a:r>
                      <a:endParaRPr lang="en-GB" sz="2000" dirty="0" smtClean="0"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Puck allocation</a:t>
                      </a: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MX – pipeline (Dave)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63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After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beamtime</a:t>
                      </a:r>
                      <a:endParaRPr lang="en-GB" sz="2000" b="1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Shipping</a:t>
                      </a:r>
                    </a:p>
                    <a:p>
                      <a:pPr lvl="1"/>
                      <a:r>
                        <a:rPr lang="en-GB" sz="20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Lab book – experiment</a:t>
                      </a:r>
                    </a:p>
                    <a:p>
                      <a:pPr lvl="1"/>
                      <a:r>
                        <a:rPr lang="en-GB" sz="20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Data backup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1"/>
          <a:stretch/>
        </p:blipFill>
        <p:spPr bwMode="auto">
          <a:xfrm>
            <a:off x="4765888" y="1011991"/>
            <a:ext cx="3213348" cy="148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8"/>
          <a:stretch/>
        </p:blipFill>
        <p:spPr bwMode="auto">
          <a:xfrm>
            <a:off x="4671020" y="2629292"/>
            <a:ext cx="3456384" cy="14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88" y="4183584"/>
            <a:ext cx="33096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4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2177432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2624" y="24583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At the end of the </a:t>
            </a:r>
            <a:r>
              <a:rPr lang="en-GB" dirty="0" err="1" smtClean="0">
                <a:latin typeface="Calibri" panose="020F0502020204030204" pitchFamily="34" charset="0"/>
              </a:rPr>
              <a:t>beamtime</a:t>
            </a:r>
            <a:r>
              <a:rPr lang="en-GB" dirty="0" smtClean="0">
                <a:latin typeface="Calibri" panose="020F0502020204030204" pitchFamily="34" charset="0"/>
              </a:rPr>
              <a:t>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49" y="707503"/>
            <a:ext cx="6859418" cy="581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01" y="2683355"/>
            <a:ext cx="24384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 flipH="1" flipV="1">
            <a:off x="5520202" y="3388206"/>
            <a:ext cx="1716094" cy="162497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7933344" y="2683355"/>
            <a:ext cx="25257" cy="2329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7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2177432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2624" y="24583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At the end of the </a:t>
            </a:r>
            <a:r>
              <a:rPr lang="en-GB" dirty="0" err="1" smtClean="0">
                <a:latin typeface="Calibri" panose="020F0502020204030204" pitchFamily="34" charset="0"/>
              </a:rPr>
              <a:t>beamtime</a:t>
            </a:r>
            <a:r>
              <a:rPr lang="en-GB" dirty="0" smtClean="0">
                <a:latin typeface="Calibri" panose="020F0502020204030204" pitchFamily="34" charset="0"/>
              </a:rPr>
              <a:t>: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0" t="18685" r="20954" b="12284"/>
          <a:stretch/>
        </p:blipFill>
        <p:spPr bwMode="auto">
          <a:xfrm>
            <a:off x="1619672" y="1502278"/>
            <a:ext cx="469784" cy="48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7" t="19202" r="2461" b="14148"/>
          <a:stretch/>
        </p:blipFill>
        <p:spPr bwMode="auto">
          <a:xfrm>
            <a:off x="1637822" y="3417139"/>
            <a:ext cx="461396" cy="46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1166070"/>
            <a:ext cx="5947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Send back your </a:t>
            </a:r>
            <a:r>
              <a:rPr lang="en-GB" dirty="0" err="1" smtClean="0">
                <a:latin typeface="Calibri" panose="020F0502020204030204" pitchFamily="34" charset="0"/>
              </a:rPr>
              <a:t>dewar</a:t>
            </a:r>
            <a:r>
              <a:rPr lang="en-GB" dirty="0" smtClean="0">
                <a:latin typeface="Calibri" panose="020F0502020204030204" pitchFamily="34" charset="0"/>
              </a:rPr>
              <a:t>(s) to your lab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From UK – choose Diamond DHL as a courier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From EU – Courier account number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3246075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Keep your </a:t>
            </a:r>
            <a:r>
              <a:rPr lang="en-GB" dirty="0" err="1" smtClean="0">
                <a:latin typeface="Calibri" panose="020F0502020204030204" pitchFamily="34" charset="0"/>
              </a:rPr>
              <a:t>dewar</a:t>
            </a:r>
            <a:r>
              <a:rPr lang="en-GB" dirty="0" smtClean="0">
                <a:latin typeface="Calibri" panose="020F0502020204030204" pitchFamily="34" charset="0"/>
              </a:rPr>
              <a:t>(s) at Diamond for your next visit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9133" y="4365104"/>
            <a:ext cx="667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itchFamily="18" charset="2"/>
              <a:buChar char="Þ"/>
            </a:pPr>
            <a:r>
              <a:rPr lang="en-GB" dirty="0" smtClean="0">
                <a:latin typeface="Calibri" panose="020F0502020204030204" pitchFamily="34" charset="0"/>
              </a:rPr>
              <a:t>Automatically send email to your LC (for the current and next visit), Diamond Store and EHC</a:t>
            </a:r>
          </a:p>
        </p:txBody>
      </p:sp>
    </p:spTree>
    <p:extLst>
      <p:ext uri="{BB962C8B-B14F-4D97-AF65-F5344CB8AC3E}">
        <p14:creationId xmlns:p14="http://schemas.microsoft.com/office/powerpoint/2010/main" val="30386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1316705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034371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Reorganize your data </a:t>
            </a:r>
            <a:r>
              <a:rPr lang="en-GB" dirty="0" smtClean="0">
                <a:latin typeface="Calibri" panose="020F0502020204030204" pitchFamily="34" charset="0"/>
              </a:rPr>
              <a:t>/ create project and favourite</a:t>
            </a:r>
            <a:endParaRPr lang="en-GB" dirty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dirty="0" smtClean="0">
                <a:latin typeface="Calibri" panose="020F0502020204030204" pitchFamily="34" charset="0"/>
              </a:rPr>
              <a:t>Search </a:t>
            </a:r>
            <a:r>
              <a:rPr lang="en-GB" dirty="0">
                <a:latin typeface="Calibri" panose="020F0502020204030204" pitchFamily="34" charset="0"/>
              </a:rPr>
              <a:t>and share metadata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latin typeface="Calibri" panose="020F0502020204030204" pitchFamily="34" charset="0"/>
              </a:rPr>
              <a:t>Visit Statistics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latin typeface="Calibri" panose="020F0502020204030204" pitchFamily="34" charset="0"/>
              </a:rPr>
              <a:t>Download MTZ and/or PDB file</a:t>
            </a:r>
          </a:p>
          <a:p>
            <a:pPr marL="342900" indent="-342900">
              <a:buFontTx/>
              <a:buChar char="-"/>
            </a:pPr>
            <a:endParaRPr lang="en-GB" dirty="0">
              <a:latin typeface="Calibri" panose="020F0502020204030204" pitchFamily="34" charset="0"/>
            </a:endParaRPr>
          </a:p>
          <a:p>
            <a:r>
              <a:rPr lang="en-GB" dirty="0" err="1" smtClean="0">
                <a:latin typeface="Calibri" panose="020F0502020204030204" pitchFamily="34" charset="0"/>
              </a:rPr>
              <a:t>ISPyB</a:t>
            </a:r>
            <a:r>
              <a:rPr lang="en-GB" dirty="0" smtClean="0">
                <a:latin typeface="Calibri" panose="020F0502020204030204" pitchFamily="34" charset="0"/>
              </a:rPr>
              <a:t> is like a lab book with all the experiment details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Metadata on </a:t>
            </a:r>
            <a:r>
              <a:rPr lang="en-GB" dirty="0" err="1" smtClean="0">
                <a:latin typeface="Calibri" panose="020F0502020204030204" pitchFamily="34" charset="0"/>
              </a:rPr>
              <a:t>ISPyB</a:t>
            </a:r>
            <a:r>
              <a:rPr lang="en-GB" dirty="0" smtClean="0">
                <a:latin typeface="Calibri" panose="020F0502020204030204" pitchFamily="34" charset="0"/>
              </a:rPr>
              <a:t> are always available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Raw images are not stored in </a:t>
            </a:r>
            <a:r>
              <a:rPr lang="en-GB" dirty="0" err="1" smtClean="0">
                <a:latin typeface="Calibri" panose="020F0502020204030204" pitchFamily="34" charset="0"/>
              </a:rPr>
              <a:t>ISPyB</a:t>
            </a:r>
            <a:r>
              <a:rPr lang="en-GB" dirty="0" smtClean="0">
                <a:latin typeface="Calibri" panose="020F0502020204030204" pitchFamily="34" charset="0"/>
              </a:rPr>
              <a:t> and can be retrieved later on </a:t>
            </a:r>
            <a:r>
              <a:rPr lang="en-GB" dirty="0" err="1" smtClean="0">
                <a:latin typeface="Calibri" panose="020F0502020204030204" pitchFamily="34" charset="0"/>
              </a:rPr>
              <a:t>icat</a:t>
            </a:r>
            <a:endParaRPr lang="en-GB" dirty="0" smtClean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libri" panose="020F0502020204030204" pitchFamily="34" charset="0"/>
              </a:rPr>
              <a:t>After </a:t>
            </a:r>
            <a:r>
              <a:rPr lang="en-GB" sz="2800" b="1" dirty="0" err="1" smtClean="0">
                <a:latin typeface="Calibri" panose="020F0502020204030204" pitchFamily="34" charset="0"/>
              </a:rPr>
              <a:t>beamtime</a:t>
            </a:r>
            <a:r>
              <a:rPr lang="en-GB" sz="2800" b="1" dirty="0" smtClean="0">
                <a:latin typeface="Calibri" panose="020F0502020204030204" pitchFamily="34" charset="0"/>
              </a:rPr>
              <a:t> 			</a:t>
            </a:r>
            <a:endParaRPr lang="en-GB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1316705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libri" panose="020F0502020204030204" pitchFamily="34" charset="0"/>
              </a:rPr>
              <a:t>After </a:t>
            </a:r>
            <a:r>
              <a:rPr lang="en-GB" sz="2800" b="1" dirty="0" err="1" smtClean="0">
                <a:latin typeface="Calibri" panose="020F0502020204030204" pitchFamily="34" charset="0"/>
              </a:rPr>
              <a:t>beamtime</a:t>
            </a:r>
            <a:r>
              <a:rPr lang="en-GB" sz="2800" b="1" dirty="0" smtClean="0">
                <a:latin typeface="Calibri" panose="020F0502020204030204" pitchFamily="34" charset="0"/>
              </a:rPr>
              <a:t> 			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35" y="1034371"/>
            <a:ext cx="70657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571572" y="2899040"/>
            <a:ext cx="1440160" cy="1897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380311" y="1844824"/>
            <a:ext cx="1286631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91" y="2920098"/>
            <a:ext cx="1108521" cy="20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72692" y="2868304"/>
            <a:ext cx="2316584" cy="2887208"/>
            <a:chOff x="1572692" y="2868304"/>
            <a:chExt cx="2316584" cy="2887208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692" y="5324370"/>
              <a:ext cx="2316584" cy="4311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1670390" y="2868304"/>
              <a:ext cx="1108521" cy="288032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61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1316705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9"/>
          <a:stretch/>
        </p:blipFill>
        <p:spPr bwMode="auto">
          <a:xfrm>
            <a:off x="1579116" y="1291233"/>
            <a:ext cx="599676" cy="40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0989" y="122988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Create a comment on a particular dataset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0" r="31305"/>
          <a:stretch/>
        </p:blipFill>
        <p:spPr bwMode="auto">
          <a:xfrm>
            <a:off x="1579116" y="2091240"/>
            <a:ext cx="423648" cy="40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1760" y="1889947"/>
            <a:ext cx="4670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Create a link on a particular dataset you can share with your colleagues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6" r="52217"/>
          <a:stretch/>
        </p:blipFill>
        <p:spPr bwMode="auto">
          <a:xfrm>
            <a:off x="1579116" y="3789040"/>
            <a:ext cx="450196" cy="40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1760" y="371703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Create a favourite 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3" b="58866"/>
          <a:stretch/>
        </p:blipFill>
        <p:spPr bwMode="auto">
          <a:xfrm>
            <a:off x="1488411" y="4448280"/>
            <a:ext cx="7065708" cy="85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>
            <a:off x="6938516" y="4268260"/>
            <a:ext cx="288032" cy="3600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332656"/>
            <a:ext cx="2676624" cy="498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5"/>
          <a:stretch/>
        </p:blipFill>
        <p:spPr bwMode="auto">
          <a:xfrm>
            <a:off x="1579116" y="2924944"/>
            <a:ext cx="450196" cy="444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98874" y="292494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Reprocess data with Dials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1316705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r="74582"/>
          <a:stretch/>
        </p:blipFill>
        <p:spPr bwMode="auto">
          <a:xfrm>
            <a:off x="1607344" y="1338208"/>
            <a:ext cx="436609" cy="40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7744" y="128611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Assign this dataset to a project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2145"/>
          <a:stretch/>
        </p:blipFill>
        <p:spPr bwMode="auto">
          <a:xfrm>
            <a:off x="1475656" y="2652317"/>
            <a:ext cx="7431637" cy="824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75656" y="198884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To create a project (top menu of </a:t>
            </a:r>
            <a:r>
              <a:rPr lang="en-GB" dirty="0" err="1" smtClean="0">
                <a:latin typeface="Calibri" panose="020F0502020204030204" pitchFamily="34" charset="0"/>
              </a:rPr>
              <a:t>ISPyB</a:t>
            </a:r>
            <a:r>
              <a:rPr lang="en-GB" dirty="0" smtClean="0">
                <a:latin typeface="Calibri" panose="020F0502020204030204" pitchFamily="34" charset="0"/>
              </a:rPr>
              <a:t>)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635896" y="3094864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3645024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Assign member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Assign proteins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Symbol" pitchFamily="18" charset="2"/>
              <a:buChar char="Þ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Sorting your data when collected with other labs inside the same bag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332656"/>
            <a:ext cx="2676624" cy="498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2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1316705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046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Visit Statistics </a:t>
            </a:r>
            <a:endParaRPr lang="en-GB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06500" y="1036547"/>
            <a:ext cx="7065708" cy="4104456"/>
            <a:chOff x="1601235" y="1034371"/>
            <a:chExt cx="7065708" cy="410445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235" y="1034371"/>
              <a:ext cx="7065708" cy="4104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3571572" y="2899040"/>
              <a:ext cx="1440160" cy="1897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 bwMode="auto">
          <a:xfrm>
            <a:off x="2843808" y="1628489"/>
            <a:ext cx="54006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7504" y="1052736"/>
            <a:ext cx="8983402" cy="5007461"/>
            <a:chOff x="107504" y="1052736"/>
            <a:chExt cx="8983402" cy="500746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052736"/>
              <a:ext cx="8983402" cy="41044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15616" y="5229200"/>
              <a:ext cx="7560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alibri" panose="020F0502020204030204" pitchFamily="34" charset="0"/>
                </a:rPr>
                <a:t>Help to understand where you spend your time and how to optimize it for the next visit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31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Data access/transfer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2231559"/>
            <a:ext cx="4891948" cy="4526090"/>
            <a:chOff x="323528" y="798925"/>
            <a:chExt cx="6039481" cy="572641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798925"/>
              <a:ext cx="6039481" cy="57264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3579128" y="876300"/>
              <a:ext cx="504056" cy="968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6187" y="620688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/</a:t>
            </a:r>
            <a:r>
              <a:rPr lang="en-GB" dirty="0" err="1" smtClean="0"/>
              <a:t>dls</a:t>
            </a:r>
            <a:r>
              <a:rPr lang="en-GB" dirty="0" smtClean="0"/>
              <a:t>/</a:t>
            </a:r>
            <a:r>
              <a:rPr lang="en-GB" dirty="0" err="1" smtClean="0"/>
              <a:t>beamline</a:t>
            </a:r>
            <a:r>
              <a:rPr lang="en-GB" dirty="0" smtClean="0"/>
              <a:t>/data/YYYY/experiment-visit</a:t>
            </a:r>
          </a:p>
          <a:p>
            <a:r>
              <a:rPr lang="en-GB" dirty="0" smtClean="0"/>
              <a:t>/</a:t>
            </a:r>
            <a:r>
              <a:rPr lang="en-GB" dirty="0" err="1" smtClean="0"/>
              <a:t>dls</a:t>
            </a:r>
            <a:r>
              <a:rPr lang="en-GB" dirty="0" smtClean="0"/>
              <a:t>/i04/data/2016/mx16692-2</a:t>
            </a:r>
          </a:p>
          <a:p>
            <a:r>
              <a:rPr lang="en-GB" dirty="0" smtClean="0"/>
              <a:t>	processing : your place to process data</a:t>
            </a:r>
          </a:p>
          <a:p>
            <a:r>
              <a:rPr lang="en-GB" dirty="0"/>
              <a:t>	</a:t>
            </a:r>
            <a:r>
              <a:rPr lang="en-GB" dirty="0" smtClean="0"/>
              <a:t>processed : automatic processing results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92494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40 days to re-process your data via remote connection to Diamond </a:t>
            </a:r>
            <a:r>
              <a:rPr lang="en-GB" dirty="0" err="1" smtClean="0"/>
              <a:t>nx</a:t>
            </a:r>
            <a:r>
              <a:rPr lang="en-GB" dirty="0" smtClean="0"/>
              <a:t> cluster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8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On-site:</a:t>
            </a:r>
            <a:r>
              <a:rPr lang="en-GB" dirty="0" smtClean="0"/>
              <a:t> </a:t>
            </a:r>
          </a:p>
          <a:p>
            <a:r>
              <a:rPr lang="en-GB" dirty="0"/>
              <a:t>	</a:t>
            </a:r>
            <a:r>
              <a:rPr lang="en-GB" u="sng" dirty="0" smtClean="0"/>
              <a:t>BYO HD</a:t>
            </a:r>
            <a:r>
              <a:rPr lang="en-GB" dirty="0" smtClean="0"/>
              <a:t>: Back-up with data dispenser (all HD format supported except Mac OSX extended)</a:t>
            </a:r>
          </a:p>
          <a:p>
            <a:endParaRPr lang="en-GB" dirty="0"/>
          </a:p>
          <a:p>
            <a:r>
              <a:rPr lang="en-GB" b="1" dirty="0" smtClean="0"/>
              <a:t>Off-site:  </a:t>
            </a:r>
          </a:p>
          <a:p>
            <a:r>
              <a:rPr lang="en-GB" dirty="0"/>
              <a:t>	</a:t>
            </a:r>
            <a:r>
              <a:rPr lang="en-GB" dirty="0" smtClean="0"/>
              <a:t>&lt;40 days</a:t>
            </a:r>
          </a:p>
          <a:p>
            <a:r>
              <a:rPr lang="en-GB" dirty="0"/>
              <a:t>	</a:t>
            </a:r>
            <a:r>
              <a:rPr lang="en-GB" u="sng" dirty="0" smtClean="0"/>
              <a:t>SFTP, SCP </a:t>
            </a:r>
            <a:r>
              <a:rPr lang="en-GB" dirty="0" smtClean="0"/>
              <a:t>: different programs available for all OS. e.g. </a:t>
            </a:r>
            <a:r>
              <a:rPr lang="en-GB" dirty="0" err="1" smtClean="0"/>
              <a:t>winscp</a:t>
            </a:r>
            <a:r>
              <a:rPr lang="en-GB" dirty="0" smtClean="0"/>
              <a:t> (Windows), </a:t>
            </a:r>
            <a:r>
              <a:rPr lang="en-GB" dirty="0" err="1" smtClean="0"/>
              <a:t>Cyberduck</a:t>
            </a:r>
            <a:r>
              <a:rPr lang="en-GB" dirty="0" smtClean="0"/>
              <a:t> (Mac OSX), command line </a:t>
            </a:r>
            <a:r>
              <a:rPr lang="en-GB" dirty="0" err="1" smtClean="0"/>
              <a:t>scp</a:t>
            </a:r>
            <a:r>
              <a:rPr lang="en-GB" dirty="0" smtClean="0"/>
              <a:t> (Linux or Mac)</a:t>
            </a:r>
          </a:p>
          <a:p>
            <a:r>
              <a:rPr lang="en-GB" dirty="0"/>
              <a:t>	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u="sng" dirty="0" smtClean="0"/>
              <a:t>Globus</a:t>
            </a:r>
            <a:r>
              <a:rPr lang="en-GB" dirty="0" smtClean="0"/>
              <a:t> : fast and reliable. Your institute need to have a </a:t>
            </a:r>
            <a:r>
              <a:rPr lang="en-GB" dirty="0" err="1" smtClean="0"/>
              <a:t>globus</a:t>
            </a:r>
            <a:r>
              <a:rPr lang="en-GB" dirty="0" smtClean="0"/>
              <a:t> endpoint (diamondftp#transit.diamond.ac.uk)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56971"/>
            <a:ext cx="2114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6524" y="496903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https://www.globus.org</a:t>
            </a: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76" y="9124"/>
            <a:ext cx="7758972" cy="6811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1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libri" panose="020F0502020204030204" pitchFamily="34" charset="0"/>
              </a:rPr>
              <a:t>When to use </a:t>
            </a:r>
            <a:r>
              <a:rPr lang="en-GB" sz="2800" b="1" dirty="0" err="1" smtClean="0">
                <a:latin typeface="Calibri" panose="020F0502020204030204" pitchFamily="34" charset="0"/>
              </a:rPr>
              <a:t>ISPyB</a:t>
            </a:r>
            <a:r>
              <a:rPr lang="en-GB" sz="2800" b="1" dirty="0" smtClean="0">
                <a:latin typeface="Calibri" panose="020F0502020204030204" pitchFamily="34" charset="0"/>
              </a:rPr>
              <a:t>?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226744"/>
              </p:ext>
            </p:extLst>
          </p:nvPr>
        </p:nvGraphicFramePr>
        <p:xfrm>
          <a:off x="467544" y="980728"/>
          <a:ext cx="7704856" cy="473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644"/>
                <a:gridCol w="226640"/>
                <a:gridCol w="3559572"/>
              </a:tblGrid>
              <a:tr h="156063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Before </a:t>
                      </a:r>
                      <a:r>
                        <a:rPr lang="en-GB" sz="2000" b="1" dirty="0" err="1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beamtime</a:t>
                      </a:r>
                      <a:endParaRPr lang="en-GB" sz="2000" b="1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b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Shipping preparation</a:t>
                      </a:r>
                    </a:p>
                    <a:p>
                      <a:pPr lvl="1"/>
                      <a:r>
                        <a:rPr lang="en-GB" sz="2000" b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Sample registration</a:t>
                      </a:r>
                    </a:p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63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During </a:t>
                      </a:r>
                      <a:r>
                        <a:rPr lang="en-GB" sz="2000" b="1" dirty="0" err="1" smtClean="0">
                          <a:latin typeface="Calibri" panose="020F0502020204030204" pitchFamily="34" charset="0"/>
                        </a:rPr>
                        <a:t>beamtime</a:t>
                      </a:r>
                      <a:endParaRPr lang="en-GB" sz="2000" b="1" dirty="0" smtClean="0"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dirty="0" err="1" smtClean="0">
                          <a:latin typeface="Calibri" panose="020F0502020204030204" pitchFamily="34" charset="0"/>
                        </a:rPr>
                        <a:t>Beamline</a:t>
                      </a: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 status/remote</a:t>
                      </a:r>
                      <a:r>
                        <a:rPr lang="en-GB" sz="2000" baseline="0" dirty="0" smtClean="0">
                          <a:latin typeface="Calibri" panose="020F0502020204030204" pitchFamily="34" charset="0"/>
                        </a:rPr>
                        <a:t> access</a:t>
                      </a:r>
                      <a:endParaRPr lang="en-GB" sz="2000" dirty="0" smtClean="0"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Puck allocation</a:t>
                      </a: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MX – pipeline (Dave)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63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After </a:t>
                      </a:r>
                      <a:r>
                        <a:rPr lang="en-GB" sz="2000" b="1" dirty="0" err="1" smtClean="0">
                          <a:latin typeface="Calibri" panose="020F0502020204030204" pitchFamily="34" charset="0"/>
                        </a:rPr>
                        <a:t>beamtime</a:t>
                      </a:r>
                      <a:endParaRPr lang="en-GB" sz="2000" b="1" dirty="0" smtClean="0"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Shipping</a:t>
                      </a: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Lab book – experiment</a:t>
                      </a: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Data backup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1"/>
          <a:stretch/>
        </p:blipFill>
        <p:spPr bwMode="auto">
          <a:xfrm>
            <a:off x="4765888" y="1011991"/>
            <a:ext cx="3213348" cy="148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8"/>
          <a:stretch/>
        </p:blipFill>
        <p:spPr bwMode="auto">
          <a:xfrm>
            <a:off x="4671020" y="2629292"/>
            <a:ext cx="3456384" cy="14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88" y="4183584"/>
            <a:ext cx="33096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2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33265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Off-site:  </a:t>
            </a:r>
          </a:p>
          <a:p>
            <a:r>
              <a:rPr lang="en-GB" dirty="0"/>
              <a:t>	</a:t>
            </a:r>
            <a:r>
              <a:rPr lang="en-GB" dirty="0" smtClean="0"/>
              <a:t>&gt; 40 </a:t>
            </a:r>
            <a:r>
              <a:rPr lang="en-GB" dirty="0"/>
              <a:t>days 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err="1"/>
              <a:t>i</a:t>
            </a:r>
            <a:r>
              <a:rPr lang="en-GB" dirty="0" err="1" smtClean="0"/>
              <a:t>cat</a:t>
            </a:r>
            <a:r>
              <a:rPr lang="en-GB" dirty="0" smtClean="0"/>
              <a:t> : Data have been archived and they will be </a:t>
            </a:r>
            <a:r>
              <a:rPr lang="en-GB" dirty="0"/>
              <a:t>stored forever</a:t>
            </a:r>
            <a:r>
              <a:rPr lang="en-GB" dirty="0" smtClean="0"/>
              <a:t>…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icat.diamond.ac.uk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7" y="1955149"/>
            <a:ext cx="585648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932" y="1955149"/>
            <a:ext cx="5087144" cy="41917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libri" panose="020F0502020204030204" pitchFamily="34" charset="0"/>
              </a:rPr>
              <a:t>In conclusion :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In one interface:</a:t>
            </a:r>
            <a:endParaRPr lang="en-GB" dirty="0"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dirty="0" smtClean="0">
                <a:latin typeface="Calibri" panose="020F0502020204030204" pitchFamily="34" charset="0"/>
              </a:rPr>
              <a:t>Great tool to keep track with your experiments at Diamond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latin typeface="Calibri" panose="020F0502020204030204" pitchFamily="34" charset="0"/>
              </a:rPr>
              <a:t>Show auto-processing results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latin typeface="Calibri" panose="020F0502020204030204" pitchFamily="34" charset="0"/>
              </a:rPr>
              <a:t>Metadata available for download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latin typeface="Calibri" panose="020F0502020204030204" pitchFamily="34" charset="0"/>
              </a:rPr>
              <a:t>Manage your shipment: </a:t>
            </a:r>
            <a:r>
              <a:rPr lang="en-GB" dirty="0" err="1" smtClean="0">
                <a:latin typeface="Calibri" panose="020F0502020204030204" pitchFamily="34" charset="0"/>
              </a:rPr>
              <a:t>dewar</a:t>
            </a:r>
            <a:r>
              <a:rPr lang="en-GB" dirty="0" smtClean="0">
                <a:latin typeface="Calibri" panose="020F0502020204030204" pitchFamily="34" charset="0"/>
              </a:rPr>
              <a:t>/pucks</a:t>
            </a:r>
          </a:p>
          <a:p>
            <a:pPr marL="342900" indent="-342900">
              <a:buFontTx/>
              <a:buChar char="-"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50100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Use the feedback button to tell us what you think!</a:t>
            </a:r>
          </a:p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8542909" cy="1082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7092280" y="4077072"/>
            <a:ext cx="288032" cy="50405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93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0648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Acknowledgment:</a:t>
            </a:r>
          </a:p>
          <a:p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Stuart Fisher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Karl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Levik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Alun Ashton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Katherine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McAuley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Dave Hall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Mark Williams</a:t>
            </a:r>
          </a:p>
          <a:p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All MX staff and Diamond scientific software group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93643"/>
              </p:ext>
            </p:extLst>
          </p:nvPr>
        </p:nvGraphicFramePr>
        <p:xfrm>
          <a:off x="467544" y="980728"/>
          <a:ext cx="7704856" cy="473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644"/>
                <a:gridCol w="226640"/>
                <a:gridCol w="3559572"/>
              </a:tblGrid>
              <a:tr h="156063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Before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beamtime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Shipping preparation</a:t>
                      </a:r>
                    </a:p>
                    <a:p>
                      <a:pPr lvl="1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Sample registration</a:t>
                      </a:r>
                    </a:p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63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During </a:t>
                      </a:r>
                      <a:r>
                        <a:rPr lang="en-GB" sz="2000" b="1" dirty="0" err="1" smtClean="0">
                          <a:latin typeface="Calibri" panose="020F0502020204030204" pitchFamily="34" charset="0"/>
                        </a:rPr>
                        <a:t>beamtime</a:t>
                      </a:r>
                      <a:endParaRPr lang="en-GB" sz="2000" b="1" dirty="0" smtClean="0"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dirty="0" err="1" smtClean="0">
                          <a:latin typeface="Calibri" panose="020F0502020204030204" pitchFamily="34" charset="0"/>
                        </a:rPr>
                        <a:t>Beamline</a:t>
                      </a:r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 status/remote</a:t>
                      </a:r>
                      <a:r>
                        <a:rPr lang="en-GB" sz="2000" baseline="0" dirty="0" smtClean="0">
                          <a:latin typeface="Calibri" panose="020F0502020204030204" pitchFamily="34" charset="0"/>
                        </a:rPr>
                        <a:t> access</a:t>
                      </a:r>
                      <a:endParaRPr lang="en-GB" sz="2000" dirty="0" smtClean="0"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Puck allocation</a:t>
                      </a: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MX – pipeline (Dave)</a:t>
                      </a:r>
                    </a:p>
                    <a:p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063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000" b="1" dirty="0" smtClean="0">
                          <a:latin typeface="Calibri" panose="020F0502020204030204" pitchFamily="34" charset="0"/>
                        </a:rPr>
                        <a:t>After </a:t>
                      </a:r>
                      <a:r>
                        <a:rPr lang="en-GB" sz="2000" b="1" dirty="0" err="1" smtClean="0">
                          <a:latin typeface="Calibri" panose="020F0502020204030204" pitchFamily="34" charset="0"/>
                        </a:rPr>
                        <a:t>beamtime</a:t>
                      </a:r>
                      <a:endParaRPr lang="en-GB" sz="2000" b="1" dirty="0" smtClean="0">
                        <a:latin typeface="Calibri" panose="020F0502020204030204" pitchFamily="34" charset="0"/>
                      </a:endParaRP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Shipping</a:t>
                      </a: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Lab book – experiment</a:t>
                      </a:r>
                    </a:p>
                    <a:p>
                      <a:pPr lvl="1"/>
                      <a:r>
                        <a:rPr lang="en-GB" sz="2000" dirty="0" smtClean="0">
                          <a:latin typeface="Calibri" panose="020F0502020204030204" pitchFamily="34" charset="0"/>
                        </a:rPr>
                        <a:t>Data backup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1"/>
          <a:stretch/>
        </p:blipFill>
        <p:spPr bwMode="auto">
          <a:xfrm>
            <a:off x="4765888" y="1011991"/>
            <a:ext cx="3213348" cy="148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8"/>
          <a:stretch/>
        </p:blipFill>
        <p:spPr bwMode="auto">
          <a:xfrm>
            <a:off x="4671020" y="2629292"/>
            <a:ext cx="3456384" cy="142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88" y="4183584"/>
            <a:ext cx="33096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8864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Any questions before live demo?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6923" y="1271915"/>
            <a:ext cx="6835357" cy="4749373"/>
            <a:chOff x="256923" y="1261140"/>
            <a:chExt cx="6835357" cy="4749373"/>
          </a:xfrm>
        </p:grpSpPr>
        <p:sp>
          <p:nvSpPr>
            <p:cNvPr id="5" name="TextBox 4"/>
            <p:cNvSpPr txBox="1"/>
            <p:nvPr/>
          </p:nvSpPr>
          <p:spPr>
            <a:xfrm>
              <a:off x="259932" y="1261140"/>
              <a:ext cx="6048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alibri" panose="020F0502020204030204" pitchFamily="34" charset="0"/>
                </a:rPr>
                <a:t>Choose proposal</a:t>
              </a: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23" y="1916832"/>
              <a:ext cx="6835357" cy="4093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665850" y="40466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Calibri" panose="020F0502020204030204" pitchFamily="34" charset="0"/>
              </a:rPr>
              <a:t>ISPyB</a:t>
            </a:r>
            <a:r>
              <a:rPr lang="en-GB" sz="2800" b="1" dirty="0" smtClean="0">
                <a:latin typeface="Calibri" panose="020F0502020204030204" pitchFamily="34" charset="0"/>
              </a:rPr>
              <a:t> quick Intro – http://ispyb.diamond.ac.uk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9179" y="1261140"/>
            <a:ext cx="8856465" cy="4843625"/>
            <a:chOff x="251520" y="1268760"/>
            <a:chExt cx="8856465" cy="48436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850504"/>
              <a:ext cx="8856465" cy="4261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51520" y="1268760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</a:rPr>
                <a:t> </a:t>
              </a:r>
              <a:r>
                <a:rPr lang="en-GB" dirty="0" smtClean="0">
                  <a:latin typeface="Calibri" panose="020F0502020204030204" pitchFamily="34" charset="0"/>
                </a:rPr>
                <a:t>  Access Menu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2019935" y="3861048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alibri" panose="020F0502020204030204" pitchFamily="34" charset="0"/>
              </a:rPr>
              <a:t>Before </a:t>
            </a:r>
            <a:r>
              <a:rPr lang="en-GB" sz="2800" b="1" dirty="0" err="1" smtClean="0">
                <a:latin typeface="Calibri" panose="020F0502020204030204" pitchFamily="34" charset="0"/>
              </a:rPr>
              <a:t>beamtime</a:t>
            </a:r>
            <a:r>
              <a:rPr lang="en-GB" sz="2800" b="1" dirty="0" smtClean="0">
                <a:latin typeface="Calibri" panose="020F0502020204030204" pitchFamily="34" charset="0"/>
              </a:rPr>
              <a:t> 			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56056" y="2483089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7570813" cy="253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27" y="908720"/>
            <a:ext cx="2706638" cy="130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9633" y="114559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Unique label to affix on dry shipper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0571" y="5069903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itchFamily="18" charset="2"/>
              <a:buChar char="Þ"/>
            </a:pPr>
            <a:r>
              <a:rPr lang="en-GB" dirty="0" smtClean="0">
                <a:latin typeface="Calibri" panose="020F0502020204030204" pitchFamily="34" charset="0"/>
              </a:rPr>
              <a:t> Fast </a:t>
            </a:r>
            <a:r>
              <a:rPr lang="en-GB" dirty="0" err="1" smtClean="0">
                <a:latin typeface="Calibri" panose="020F0502020204030204" pitchFamily="34" charset="0"/>
              </a:rPr>
              <a:t>dewar</a:t>
            </a:r>
            <a:r>
              <a:rPr lang="en-GB" dirty="0" smtClean="0">
                <a:latin typeface="Calibri" panose="020F0502020204030204" pitchFamily="34" charset="0"/>
              </a:rPr>
              <a:t> identification</a:t>
            </a:r>
          </a:p>
          <a:p>
            <a:pPr marL="342900" indent="-342900">
              <a:buFont typeface="Symbol" pitchFamily="18" charset="2"/>
              <a:buChar char="Þ"/>
            </a:pP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Track history/issues on a specific dry shipper</a:t>
            </a:r>
          </a:p>
          <a:p>
            <a:pPr marL="342900" indent="-342900">
              <a:buFont typeface="Symbol" pitchFamily="18" charset="2"/>
              <a:buChar char="Þ"/>
            </a:pP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43" y="1905241"/>
            <a:ext cx="7610928" cy="325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11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2204864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"/>
          <a:stretch/>
        </p:blipFill>
        <p:spPr bwMode="auto">
          <a:xfrm>
            <a:off x="1331640" y="908720"/>
            <a:ext cx="7560840" cy="196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78954"/>
            <a:ext cx="4343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Prepare your shipment 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4320480" cy="4529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23505"/>
            <a:ext cx="7603930" cy="12091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7194"/>
            <a:ext cx="6120680" cy="58202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0" y="116632"/>
            <a:ext cx="8974710" cy="63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0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2204864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7241584" cy="585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364088" y="2348880"/>
            <a:ext cx="3255580" cy="2168408"/>
            <a:chOff x="5364088" y="2348880"/>
            <a:chExt cx="3255580" cy="2168408"/>
          </a:xfrm>
        </p:grpSpPr>
        <p:sp>
          <p:nvSpPr>
            <p:cNvPr id="6" name="Oval 5"/>
            <p:cNvSpPr/>
            <p:nvPr/>
          </p:nvSpPr>
          <p:spPr bwMode="auto">
            <a:xfrm>
              <a:off x="7858804" y="4229256"/>
              <a:ext cx="760864" cy="28803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64088" y="2348880"/>
              <a:ext cx="3091172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Calibri" panose="020F0502020204030204" pitchFamily="34" charset="0"/>
                </a:rPr>
                <a:t>You can have several </a:t>
              </a:r>
              <a:r>
                <a:rPr lang="en-GB" dirty="0" err="1" smtClean="0">
                  <a:latin typeface="Calibri" panose="020F0502020204030204" pitchFamily="34" charset="0"/>
                </a:rPr>
                <a:t>dewars</a:t>
              </a:r>
              <a:r>
                <a:rPr lang="en-GB" dirty="0" smtClean="0">
                  <a:latin typeface="Calibri" panose="020F0502020204030204" pitchFamily="34" charset="0"/>
                </a:rPr>
                <a:t> attached to the same shipment!</a:t>
              </a:r>
              <a:endParaRPr lang="en-GB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 bwMode="auto">
          <a:xfrm>
            <a:off x="6444208" y="5119474"/>
            <a:ext cx="864096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382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2204864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"/>
          <a:stretch/>
        </p:blipFill>
        <p:spPr bwMode="auto">
          <a:xfrm>
            <a:off x="1547664" y="6786"/>
            <a:ext cx="6846788" cy="657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16000" r="30375" b="5778"/>
          <a:stretch/>
        </p:blipFill>
        <p:spPr>
          <a:xfrm>
            <a:off x="4427984" y="1245531"/>
            <a:ext cx="2041856" cy="1842906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26" y="-27264"/>
            <a:ext cx="6901064" cy="66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90" y="-27264"/>
            <a:ext cx="6890014" cy="66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26" y="-13451"/>
            <a:ext cx="6884488" cy="661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7906375" y="3347468"/>
            <a:ext cx="144016" cy="14401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691680" y="6357518"/>
            <a:ext cx="864096" cy="14401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4371"/>
            <a:ext cx="1091155" cy="31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56056" y="2780928"/>
            <a:ext cx="1080120" cy="2880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01" y="586174"/>
            <a:ext cx="7044061" cy="220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1101" y="2982143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Show all containers associated with the shipment for the visit.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Can edit the pucks contents</a:t>
            </a:r>
          </a:p>
        </p:txBody>
      </p:sp>
    </p:spTree>
    <p:extLst>
      <p:ext uri="{BB962C8B-B14F-4D97-AF65-F5344CB8AC3E}">
        <p14:creationId xmlns:p14="http://schemas.microsoft.com/office/powerpoint/2010/main" val="30894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-BoldMT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00B17771010F46AADDCBE3128DD753" ma:contentTypeVersion="0" ma:contentTypeDescription="Create a new document." ma:contentTypeScope="" ma:versionID="12fa91ff39694084a77a4100e68def18">
  <xsd:schema xmlns:xsd="http://www.w3.org/2001/XMLSchema" xmlns:p="http://schemas.microsoft.com/office/2006/metadata/properties" xmlns:ns2="77B100AA-0171-460F-AADD-CBE3128DD753" targetNamespace="http://schemas.microsoft.com/office/2006/metadata/properties" ma:root="true" ma:fieldsID="3096fc5289772df6097e58921dd28ac5" ns2:_="">
    <xsd:import namespace="77B100AA-0171-460F-AADD-CBE3128DD753"/>
    <xsd:element name="properties">
      <xsd:complexType>
        <xsd:sequence>
          <xsd:element name="documentManagement">
            <xsd:complexType>
              <xsd:all>
                <xsd:element ref="ns2:Author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7B100AA-0171-460F-AADD-CBE3128DD753" elementFormDefault="qualified">
    <xsd:import namespace="http://schemas.microsoft.com/office/2006/documentManagement/types"/>
    <xsd:element name="Author0" ma:index="8" ma:displayName="Author" ma:internalName="Autho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77B100AA-0171-460F-AADD-CBE3128DD753">Sarah Bucknall</Author0>
  </documentManagement>
</p:properties>
</file>

<file path=customXml/itemProps1.xml><?xml version="1.0" encoding="utf-8"?>
<ds:datastoreItem xmlns:ds="http://schemas.openxmlformats.org/officeDocument/2006/customXml" ds:itemID="{565DBD5E-9687-4B8D-A3EB-7777425A78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D37FA2-BCE2-4B02-B7F3-2AE504E125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B100AA-0171-460F-AADD-CBE3128DD75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408A072-35C1-472A-8FC9-8BE2540B7078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77B100AA-0171-460F-AADD-CBE3128DD753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19002</TotalTime>
  <Words>660</Words>
  <Application>Microsoft Office PowerPoint</Application>
  <PresentationFormat>On-screen Show (4:3)</PresentationFormat>
  <Paragraphs>170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Creative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Diamond template</dc:title>
  <dc:creator>Chris Matthews</dc:creator>
  <cp:lastModifiedBy>hqp77592</cp:lastModifiedBy>
  <cp:revision>41</cp:revision>
  <dcterms:created xsi:type="dcterms:W3CDTF">2007-04-29T14:34:10Z</dcterms:created>
  <dcterms:modified xsi:type="dcterms:W3CDTF">2016-12-14T11:47:07Z</dcterms:modified>
</cp:coreProperties>
</file>