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2"/>
  </p:notesMasterIdLst>
  <p:sldIdLst>
    <p:sldId id="256" r:id="rId2"/>
    <p:sldId id="260" r:id="rId3"/>
    <p:sldId id="262" r:id="rId4"/>
    <p:sldId id="263" r:id="rId5"/>
    <p:sldId id="265" r:id="rId6"/>
    <p:sldId id="264" r:id="rId7"/>
    <p:sldId id="270" r:id="rId8"/>
    <p:sldId id="266" r:id="rId9"/>
    <p:sldId id="268" r:id="rId10"/>
    <p:sldId id="267" r:id="rId11"/>
    <p:sldId id="269" r:id="rId12"/>
    <p:sldId id="271" r:id="rId13"/>
    <p:sldId id="272" r:id="rId14"/>
    <p:sldId id="273" r:id="rId15"/>
    <p:sldId id="274" r:id="rId16"/>
    <p:sldId id="278" r:id="rId17"/>
    <p:sldId id="277" r:id="rId18"/>
    <p:sldId id="275" r:id="rId19"/>
    <p:sldId id="276" r:id="rId20"/>
    <p:sldId id="279" r:id="rId21"/>
    <p:sldId id="281" r:id="rId22"/>
    <p:sldId id="280" r:id="rId23"/>
    <p:sldId id="283" r:id="rId24"/>
    <p:sldId id="282" r:id="rId25"/>
    <p:sldId id="285" r:id="rId26"/>
    <p:sldId id="284" r:id="rId27"/>
    <p:sldId id="261" r:id="rId28"/>
    <p:sldId id="259" r:id="rId29"/>
    <p:sldId id="288" r:id="rId30"/>
    <p:sldId id="286" r:id="rId3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67" autoAdjust="0"/>
    <p:restoredTop sz="94660"/>
  </p:normalViewPr>
  <p:slideViewPr>
    <p:cSldViewPr snapToGrid="0" snapToObjects="1">
      <p:cViewPr>
        <p:scale>
          <a:sx n="130" d="100"/>
          <a:sy n="130" d="100"/>
        </p:scale>
        <p:origin x="-1296" y="-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notesMaster" Target="notesMasters/notes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interSettings" Target="printerSettings/printerSettings1.bin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69F627-6FDA-1143-B504-FC3ED4BF7106}" type="datetimeFigureOut">
              <a:rPr lang="en-US" smtClean="0"/>
              <a:t>14/12/16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480D45-90A7-344C-9E36-6DC92240F7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933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862619-234C-414C-939B-11A8E0E00612}" type="slidenum">
              <a:rPr lang="en-GB" smtClean="0"/>
              <a:pPr/>
              <a:t>18</a:t>
            </a:fld>
            <a:endParaRPr lang="en-GB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480D45-90A7-344C-9E36-6DC92240F7F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7670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8FDAD-95D5-ED4D-BDB5-FC72CF831198}" type="datetimeFigureOut">
              <a:rPr lang="en-US" smtClean="0"/>
              <a:t>14/12/16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D8D68-B65A-054D-9C2A-0A06A22FAD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7663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8FDAD-95D5-ED4D-BDB5-FC72CF831198}" type="datetimeFigureOut">
              <a:rPr lang="en-US" smtClean="0"/>
              <a:t>14/12/16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D8D68-B65A-054D-9C2A-0A06A22FAD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5518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8FDAD-95D5-ED4D-BDB5-FC72CF831198}" type="datetimeFigureOut">
              <a:rPr lang="en-US" smtClean="0"/>
              <a:t>14/12/16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D8D68-B65A-054D-9C2A-0A06A22FAD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7439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229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3B213B-FA4A-44DD-93DF-555DA0FB281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09952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8FDAD-95D5-ED4D-BDB5-FC72CF831198}" type="datetimeFigureOut">
              <a:rPr lang="en-US" smtClean="0"/>
              <a:t>14/12/16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D8D68-B65A-054D-9C2A-0A06A22FAD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3970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8FDAD-95D5-ED4D-BDB5-FC72CF831198}" type="datetimeFigureOut">
              <a:rPr lang="en-US" smtClean="0"/>
              <a:t>14/12/16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D8D68-B65A-054D-9C2A-0A06A22FAD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4034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8FDAD-95D5-ED4D-BDB5-FC72CF831198}" type="datetimeFigureOut">
              <a:rPr lang="en-US" smtClean="0"/>
              <a:t>14/12/16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D8D68-B65A-054D-9C2A-0A06A22FAD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1103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8FDAD-95D5-ED4D-BDB5-FC72CF831198}" type="datetimeFigureOut">
              <a:rPr lang="en-US" smtClean="0"/>
              <a:t>14/12/16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D8D68-B65A-054D-9C2A-0A06A22FAD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7464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8FDAD-95D5-ED4D-BDB5-FC72CF831198}" type="datetimeFigureOut">
              <a:rPr lang="en-US" smtClean="0"/>
              <a:t>14/12/16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D8D68-B65A-054D-9C2A-0A06A22FAD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3193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8FDAD-95D5-ED4D-BDB5-FC72CF831198}" type="datetimeFigureOut">
              <a:rPr lang="en-US" smtClean="0"/>
              <a:t>14/12/16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D8D68-B65A-054D-9C2A-0A06A22FAD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9949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8FDAD-95D5-ED4D-BDB5-FC72CF831198}" type="datetimeFigureOut">
              <a:rPr lang="en-US" smtClean="0"/>
              <a:t>14/12/16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D8D68-B65A-054D-9C2A-0A06A22FAD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9150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8FDAD-95D5-ED4D-BDB5-FC72CF831198}" type="datetimeFigureOut">
              <a:rPr lang="en-US" smtClean="0"/>
              <a:t>14/12/16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D8D68-B65A-054D-9C2A-0A06A22FAD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0932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28FDAD-95D5-ED4D-BDB5-FC72CF831198}" type="datetimeFigureOut">
              <a:rPr lang="en-US" smtClean="0"/>
              <a:t>14/12/16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FD8D68-B65A-054D-9C2A-0A06A22FAD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157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5.tiff"/><Relationship Id="rId3" Type="http://schemas.openxmlformats.org/officeDocument/2006/relationships/image" Target="../media/image16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tiff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jpe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734873" y="1380529"/>
            <a:ext cx="770416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dirty="0" smtClean="0">
                <a:solidFill>
                  <a:srgbClr val="1F497D"/>
                </a:solidFill>
              </a:rPr>
              <a:t>Practical MX data collection</a:t>
            </a:r>
            <a:endParaRPr lang="en-GB" sz="3200" dirty="0">
              <a:solidFill>
                <a:srgbClr val="1F497D"/>
              </a:solidFill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5026868" y="3750545"/>
            <a:ext cx="39510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sz="2000" dirty="0" smtClean="0">
                <a:solidFill>
                  <a:srgbClr val="1F497D"/>
                </a:solidFill>
              </a:rPr>
              <a:t>Neil Paterson</a:t>
            </a:r>
          </a:p>
          <a:p>
            <a:pPr algn="r"/>
            <a:r>
              <a:rPr lang="en-GB" sz="2000" dirty="0" err="1" smtClean="0">
                <a:solidFill>
                  <a:srgbClr val="1F497D"/>
                </a:solidFill>
              </a:rPr>
              <a:t>neil.paterson@diamond.ac.uk</a:t>
            </a:r>
            <a:endParaRPr lang="en-GB" sz="2000" dirty="0">
              <a:solidFill>
                <a:srgbClr val="1F497D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54000" y="5235406"/>
            <a:ext cx="27744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fontAlgn="base">
              <a:spcAft>
                <a:spcPct val="0"/>
              </a:spcAft>
              <a:defRPr/>
            </a:pPr>
            <a:r>
              <a:rPr lang="en-GB" kern="0" dirty="0">
                <a:solidFill>
                  <a:srgbClr val="1F497D"/>
                </a:solidFill>
              </a:rPr>
              <a:t>Thanks to </a:t>
            </a:r>
            <a:r>
              <a:rPr lang="en-GB" kern="0" dirty="0" err="1">
                <a:solidFill>
                  <a:srgbClr val="1F497D"/>
                </a:solidFill>
              </a:rPr>
              <a:t>Gwyndaf</a:t>
            </a:r>
            <a:r>
              <a:rPr lang="en-GB" kern="0" dirty="0">
                <a:solidFill>
                  <a:srgbClr val="1F497D"/>
                </a:solidFill>
              </a:rPr>
              <a:t> </a:t>
            </a:r>
            <a:r>
              <a:rPr lang="en-GB" kern="0" dirty="0" smtClean="0">
                <a:solidFill>
                  <a:srgbClr val="1F497D"/>
                </a:solidFill>
              </a:rPr>
              <a:t>Evans for slides</a:t>
            </a:r>
            <a:endParaRPr lang="en-GB" kern="0" dirty="0" smtClean="0">
              <a:solidFill>
                <a:srgbClr val="1F497D"/>
              </a:solidFill>
            </a:endParaRPr>
          </a:p>
        </p:txBody>
      </p:sp>
      <p:pic>
        <p:nvPicPr>
          <p:cNvPr id="10" name="Picture 1" descr="C:\Documents and Settings\xfk23773\My Documents\My Pictures\Misc Diamond Useful\DLS_logo_transparen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04675" y="4893545"/>
            <a:ext cx="2265527" cy="66502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537645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5" descr="Figure3a.tif"/>
          <p:cNvPicPr>
            <a:picLocks noGrp="1" noChangeAspect="1"/>
          </p:cNvPicPr>
          <p:nvPr>
            <p:ph idx="1"/>
          </p:nvPr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132" t="7132" r="12633" b="23926"/>
          <a:stretch>
            <a:fillRect/>
          </a:stretch>
        </p:blipFill>
        <p:spPr>
          <a:xfrm>
            <a:off x="484591" y="913104"/>
            <a:ext cx="3655639" cy="2355833"/>
          </a:xfrm>
        </p:spPr>
      </p:pic>
      <p:sp>
        <p:nvSpPr>
          <p:cNvPr id="6" name="Rectangle 5"/>
          <p:cNvSpPr/>
          <p:nvPr/>
        </p:nvSpPr>
        <p:spPr>
          <a:xfrm>
            <a:off x="4140230" y="1013781"/>
            <a:ext cx="480207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 err="1" smtClean="0">
                <a:solidFill>
                  <a:srgbClr val="1F497D"/>
                </a:solidFill>
              </a:rPr>
              <a:t>AcMNPV</a:t>
            </a:r>
            <a:r>
              <a:rPr lang="en-GB" sz="2000" dirty="0" smtClean="0">
                <a:solidFill>
                  <a:srgbClr val="1F497D"/>
                </a:solidFill>
              </a:rPr>
              <a:t> </a:t>
            </a:r>
            <a:r>
              <a:rPr lang="en-GB" sz="2000" dirty="0" err="1" smtClean="0">
                <a:solidFill>
                  <a:srgbClr val="1F497D"/>
                </a:solidFill>
              </a:rPr>
              <a:t>polyhedra</a:t>
            </a:r>
            <a:r>
              <a:rPr lang="en-GB" sz="2000" dirty="0" smtClean="0">
                <a:solidFill>
                  <a:srgbClr val="1F497D"/>
                </a:solidFill>
              </a:rPr>
              <a:t> crystals approx 5×5×5 µm</a:t>
            </a:r>
            <a:r>
              <a:rPr lang="en-GB" sz="2000" baseline="30000" dirty="0" smtClean="0">
                <a:solidFill>
                  <a:srgbClr val="1F497D"/>
                </a:solidFill>
              </a:rPr>
              <a:t>3</a:t>
            </a:r>
            <a:r>
              <a:rPr lang="en-GB" sz="2000" dirty="0" smtClean="0">
                <a:solidFill>
                  <a:srgbClr val="1F497D"/>
                </a:solidFill>
              </a:rPr>
              <a:t> in size were mounted on a micromesh grid. Data were collected with two </a:t>
            </a:r>
            <a:r>
              <a:rPr lang="en-GB" sz="2000" dirty="0" err="1" smtClean="0">
                <a:solidFill>
                  <a:srgbClr val="1F497D"/>
                </a:solidFill>
              </a:rPr>
              <a:t>beamsizes</a:t>
            </a:r>
            <a:r>
              <a:rPr lang="en-GB" sz="2000" dirty="0" smtClean="0">
                <a:solidFill>
                  <a:srgbClr val="1F497D"/>
                </a:solidFill>
              </a:rPr>
              <a:t>: 8×8 µm</a:t>
            </a:r>
            <a:r>
              <a:rPr lang="en-GB" sz="2000" baseline="30000" dirty="0" smtClean="0">
                <a:solidFill>
                  <a:srgbClr val="1F497D"/>
                </a:solidFill>
              </a:rPr>
              <a:t>2 </a:t>
            </a:r>
            <a:r>
              <a:rPr lang="en-GB" sz="2000" dirty="0" smtClean="0">
                <a:solidFill>
                  <a:srgbClr val="1F497D"/>
                </a:solidFill>
              </a:rPr>
              <a:t>and 4.5×5 µm</a:t>
            </a:r>
            <a:r>
              <a:rPr lang="en-GB" sz="2000" baseline="30000" dirty="0" smtClean="0">
                <a:solidFill>
                  <a:srgbClr val="1F497D"/>
                </a:solidFill>
              </a:rPr>
              <a:t>2</a:t>
            </a:r>
            <a:endParaRPr lang="en-GB" sz="2000" dirty="0">
              <a:solidFill>
                <a:srgbClr val="1F497D"/>
              </a:solidFill>
            </a:endParaRPr>
          </a:p>
        </p:txBody>
      </p:sp>
      <p:sp>
        <p:nvSpPr>
          <p:cNvPr id="7" name="Title 5"/>
          <p:cNvSpPr>
            <a:spLocks noGrp="1"/>
          </p:cNvSpPr>
          <p:nvPr>
            <p:ph type="title"/>
          </p:nvPr>
        </p:nvSpPr>
        <p:spPr>
          <a:xfrm>
            <a:off x="218830" y="66621"/>
            <a:ext cx="7049072" cy="658589"/>
          </a:xfrm>
        </p:spPr>
        <p:txBody>
          <a:bodyPr/>
          <a:lstStyle/>
          <a:p>
            <a:r>
              <a:rPr lang="en-GB" sz="3200" dirty="0" smtClean="0">
                <a:solidFill>
                  <a:srgbClr val="1F497D"/>
                </a:solidFill>
              </a:rPr>
              <a:t>Match beam to sample</a:t>
            </a:r>
            <a:endParaRPr lang="en-GB" sz="3200" dirty="0">
              <a:solidFill>
                <a:srgbClr val="1F497D"/>
              </a:solidFill>
            </a:endParaRPr>
          </a:p>
        </p:txBody>
      </p:sp>
      <p:pic>
        <p:nvPicPr>
          <p:cNvPr id="8" name="Content Placeholder 6" descr="Figure3b.tif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915" t="16641" r="14416" b="17991"/>
          <a:stretch>
            <a:fillRect/>
          </a:stretch>
        </p:blipFill>
        <p:spPr>
          <a:xfrm>
            <a:off x="396464" y="3349447"/>
            <a:ext cx="5318863" cy="3401181"/>
          </a:xfrm>
        </p:spPr>
      </p:pic>
      <p:sp>
        <p:nvSpPr>
          <p:cNvPr id="9" name="Rectangle 8"/>
          <p:cNvSpPr/>
          <p:nvPr/>
        </p:nvSpPr>
        <p:spPr>
          <a:xfrm>
            <a:off x="5715327" y="5494353"/>
            <a:ext cx="346136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 smtClean="0">
                <a:solidFill>
                  <a:srgbClr val="1F497D"/>
                </a:solidFill>
              </a:rPr>
              <a:t>Average background reduced by 3</a:t>
            </a:r>
          </a:p>
          <a:p>
            <a:endParaRPr lang="en-GB" b="1" dirty="0" smtClean="0">
              <a:solidFill>
                <a:srgbClr val="1F497D"/>
              </a:solidFill>
            </a:endParaRPr>
          </a:p>
          <a:p>
            <a:r>
              <a:rPr lang="en-GB" b="1" dirty="0" smtClean="0">
                <a:solidFill>
                  <a:srgbClr val="1F497D"/>
                </a:solidFill>
              </a:rPr>
              <a:t> I/</a:t>
            </a:r>
            <a:r>
              <a:rPr lang="en-GB" b="1" dirty="0" smtClean="0">
                <a:solidFill>
                  <a:srgbClr val="1F497D"/>
                </a:solidFill>
                <a:sym typeface="Symbol" pitchFamily="18" charset="2"/>
              </a:rPr>
              <a:t> (I) = 1.5 at 2.5Å</a:t>
            </a:r>
            <a:endParaRPr lang="en-GB" b="1" dirty="0">
              <a:solidFill>
                <a:srgbClr val="1F497D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845644" y="4088602"/>
            <a:ext cx="28445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 smtClean="0">
                <a:solidFill>
                  <a:srgbClr val="1F497D"/>
                </a:solidFill>
              </a:rPr>
              <a:t>I/</a:t>
            </a:r>
            <a:r>
              <a:rPr lang="en-GB" b="1" dirty="0" smtClean="0">
                <a:solidFill>
                  <a:srgbClr val="1F497D"/>
                </a:solidFill>
                <a:sym typeface="Symbol" pitchFamily="18" charset="2"/>
              </a:rPr>
              <a:t> (I) = 1.5 at 2.9Å</a:t>
            </a:r>
            <a:endParaRPr lang="en-GB" b="1" dirty="0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1198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 txBox="1">
            <a:spLocks noChangeArrowheads="1"/>
          </p:cNvSpPr>
          <p:nvPr/>
        </p:nvSpPr>
        <p:spPr bwMode="auto">
          <a:xfrm>
            <a:off x="221664" y="114517"/>
            <a:ext cx="4904517" cy="667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3200" kern="0" dirty="0" smtClean="0">
                <a:solidFill>
                  <a:srgbClr val="1F497D"/>
                </a:solidFill>
                <a:latin typeface="+mj-lt"/>
                <a:ea typeface="+mj-ea"/>
                <a:cs typeface="+mj-cs"/>
              </a:rPr>
              <a:t>Beam size and flux density</a:t>
            </a: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33124" y="1028142"/>
            <a:ext cx="8536309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 smtClean="0">
                <a:solidFill>
                  <a:srgbClr val="1F497D"/>
                </a:solidFill>
              </a:rPr>
              <a:t>Be mindful of how the </a:t>
            </a:r>
            <a:r>
              <a:rPr lang="en-GB" sz="2400" dirty="0" err="1" smtClean="0">
                <a:solidFill>
                  <a:srgbClr val="1F497D"/>
                </a:solidFill>
              </a:rPr>
              <a:t>beamline</a:t>
            </a:r>
            <a:r>
              <a:rPr lang="en-GB" sz="2400" dirty="0" smtClean="0">
                <a:solidFill>
                  <a:srgbClr val="1F497D"/>
                </a:solidFill>
              </a:rPr>
              <a:t> generates a small beam size. Focusing (I04 +I24) can increase the flux density massively compared to apertures (I03) </a:t>
            </a:r>
            <a:endParaRPr lang="en-GB" sz="2400" dirty="0">
              <a:solidFill>
                <a:srgbClr val="1F497D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33124" y="2647788"/>
            <a:ext cx="853630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 smtClean="0">
                <a:solidFill>
                  <a:srgbClr val="1F497D"/>
                </a:solidFill>
              </a:rPr>
              <a:t>Radiation damage is related to the flux density so small beam sizes on I04/I24 can kill a crystal very quickly. </a:t>
            </a:r>
          </a:p>
          <a:p>
            <a:endParaRPr lang="en-GB" sz="2400" dirty="0">
              <a:solidFill>
                <a:srgbClr val="1F497D"/>
              </a:solidFill>
            </a:endParaRPr>
          </a:p>
          <a:p>
            <a:r>
              <a:rPr lang="en-GB" sz="2400" dirty="0" smtClean="0">
                <a:solidFill>
                  <a:srgbClr val="1F497D"/>
                </a:solidFill>
              </a:rPr>
              <a:t>E.g. 50x50 beam will deliver around 45x less dose than 9x6 on I24</a:t>
            </a:r>
          </a:p>
          <a:p>
            <a:endParaRPr lang="en-GB" sz="2400" dirty="0">
              <a:solidFill>
                <a:srgbClr val="1F497D"/>
              </a:solidFill>
            </a:endParaRPr>
          </a:p>
          <a:p>
            <a:r>
              <a:rPr lang="en-GB" sz="2400" dirty="0" smtClean="0">
                <a:solidFill>
                  <a:srgbClr val="1F497D"/>
                </a:solidFill>
              </a:rPr>
              <a:t>So match beam to crystal, but attenuate when required</a:t>
            </a:r>
            <a:endParaRPr lang="en-GB" sz="2400" dirty="0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47209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038309" y="505495"/>
            <a:ext cx="4882352" cy="72874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>
            <a:stCxn id="6" idx="2"/>
          </p:cNvCxnSpPr>
          <p:nvPr/>
        </p:nvCxnSpPr>
        <p:spPr>
          <a:xfrm flipH="1">
            <a:off x="4474278" y="1234239"/>
            <a:ext cx="5207" cy="36437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2038309" y="1598611"/>
            <a:ext cx="4882352" cy="72874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Arrow Connector 18"/>
          <p:cNvCxnSpPr>
            <a:stCxn id="18" idx="2"/>
          </p:cNvCxnSpPr>
          <p:nvPr/>
        </p:nvCxnSpPr>
        <p:spPr>
          <a:xfrm flipH="1">
            <a:off x="4474278" y="2327355"/>
            <a:ext cx="5207" cy="36437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2334995" y="1799139"/>
            <a:ext cx="4278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2033102" y="2687967"/>
            <a:ext cx="4882352" cy="72874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Arrow Connector 21"/>
          <p:cNvCxnSpPr>
            <a:stCxn id="21" idx="2"/>
          </p:cNvCxnSpPr>
          <p:nvPr/>
        </p:nvCxnSpPr>
        <p:spPr>
          <a:xfrm flipH="1">
            <a:off x="4469071" y="3416711"/>
            <a:ext cx="5207" cy="36437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2329788" y="2888495"/>
            <a:ext cx="4278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2038309" y="3781083"/>
            <a:ext cx="4882352" cy="72874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Arrow Connector 24"/>
          <p:cNvCxnSpPr>
            <a:stCxn id="24" idx="2"/>
          </p:cNvCxnSpPr>
          <p:nvPr/>
        </p:nvCxnSpPr>
        <p:spPr>
          <a:xfrm flipH="1">
            <a:off x="4474278" y="4509827"/>
            <a:ext cx="5207" cy="36437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2334995" y="3981611"/>
            <a:ext cx="4278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2027895" y="4874199"/>
            <a:ext cx="4882352" cy="72874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3662288" y="78658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2150739" y="681242"/>
            <a:ext cx="46470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tx2"/>
                </a:solidFill>
              </a:rPr>
              <a:t>Preparation</a:t>
            </a:r>
            <a:endParaRPr lang="en-US" sz="2400" dirty="0">
              <a:solidFill>
                <a:schemeClr val="tx2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155946" y="1715821"/>
            <a:ext cx="46470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tx2"/>
                </a:solidFill>
              </a:rPr>
              <a:t>Sample centring</a:t>
            </a:r>
            <a:endParaRPr lang="en-US" sz="2400" dirty="0">
              <a:solidFill>
                <a:schemeClr val="tx2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155946" y="2796162"/>
            <a:ext cx="46470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tx2"/>
                </a:solidFill>
              </a:rPr>
              <a:t>Screening, analysis &amp; strategy</a:t>
            </a:r>
            <a:endParaRPr lang="en-US" sz="2400" dirty="0">
              <a:solidFill>
                <a:schemeClr val="tx2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140325" y="3928853"/>
            <a:ext cx="46470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tx2"/>
                </a:solidFill>
              </a:rPr>
              <a:t>Data collection &amp; evaluation</a:t>
            </a:r>
            <a:endParaRPr lang="en-US" sz="2400" dirty="0">
              <a:solidFill>
                <a:schemeClr val="tx2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145532" y="4990904"/>
            <a:ext cx="46470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tx2"/>
                </a:solidFill>
              </a:rPr>
              <a:t>Post </a:t>
            </a:r>
            <a:r>
              <a:rPr lang="en-US" sz="2400" dirty="0" err="1" smtClean="0">
                <a:solidFill>
                  <a:schemeClr val="tx2"/>
                </a:solidFill>
              </a:rPr>
              <a:t>beamtime</a:t>
            </a:r>
            <a:endParaRPr lang="en-US" sz="2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62502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238832" y="69918"/>
            <a:ext cx="7990767" cy="719791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Mount and centre crystal</a:t>
            </a: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387928" y="783513"/>
            <a:ext cx="7952508" cy="2430742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kern="0" dirty="0" smtClean="0">
                <a:solidFill>
                  <a:srgbClr val="1F497D"/>
                </a:solidFill>
                <a:latin typeface="+mn-lt"/>
              </a:rPr>
              <a:t>Mounting now automated at most beamlines.</a:t>
            </a:r>
          </a:p>
          <a:p>
            <a:pPr marL="0" marR="0" lvl="0" indent="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200" b="0" i="0" u="none" strike="noStrike" kern="0" cap="none" spc="0" normalizeH="0" baseline="0" noProof="0" dirty="0" smtClean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kern="0" dirty="0" smtClean="0">
                <a:solidFill>
                  <a:srgbClr val="1F497D"/>
                </a:solidFill>
                <a:latin typeface="+mn-lt"/>
              </a:rPr>
              <a:t>Centring can be: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42807" y="5927941"/>
            <a:ext cx="3146299" cy="984651"/>
          </a:xfrm>
          <a:prstGeom prst="rect">
            <a:avLst/>
          </a:prstGeom>
        </p:spPr>
        <p:txBody>
          <a:bodyPr/>
          <a:lstStyle/>
          <a:p>
            <a:pPr marL="0" marR="0" lvl="0" indent="0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2000" kern="0" dirty="0" smtClean="0">
                <a:solidFill>
                  <a:srgbClr val="1F497D"/>
                </a:solidFill>
                <a:latin typeface="+mn-lt"/>
              </a:rPr>
              <a:t>Make the most of tools </a:t>
            </a:r>
          </a:p>
          <a:p>
            <a:pPr marL="0" marR="0" lvl="0" indent="0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2000" kern="0" dirty="0" smtClean="0">
                <a:solidFill>
                  <a:srgbClr val="1F497D"/>
                </a:solidFill>
                <a:latin typeface="+mn-lt"/>
              </a:rPr>
              <a:t>developed to make these cases easier</a:t>
            </a:r>
            <a:endParaRPr kumimoji="0" lang="en-GB" sz="2000" b="0" i="0" u="none" strike="noStrike" kern="0" cap="none" spc="0" normalizeH="0" baseline="0" noProof="0" dirty="0" smtClean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+mn-lt"/>
            </a:endParaRPr>
          </a:p>
        </p:txBody>
      </p:sp>
      <p:pic>
        <p:nvPicPr>
          <p:cNvPr id="50178" name="Picture 2" descr="file://///data.diamond.ac.uk/i24/data/2012/nt5810-9/jpegs/robin/FcgIgG/D10/x1/wedge1_1_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090" y="1891862"/>
            <a:ext cx="3097047" cy="2322785"/>
          </a:xfrm>
          <a:prstGeom prst="rect">
            <a:avLst/>
          </a:prstGeom>
          <a:noFill/>
          <a:ln>
            <a:solidFill>
              <a:schemeClr val="bg2"/>
            </a:solidFill>
          </a:ln>
        </p:spPr>
      </p:pic>
      <p:pic>
        <p:nvPicPr>
          <p:cNvPr id="50180" name="Picture 4" descr="file://///data.diamond.ac.uk/i24/data/2012/nt6397-102/jpegs/SELASELC_SaltE4_2/SELASELC_SaltE4_2_1_1.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3870" y="3053256"/>
            <a:ext cx="3430082" cy="257256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</p:pic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136634" y="1969326"/>
            <a:ext cx="1003120" cy="58468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b="1" i="1" kern="0" dirty="0" smtClean="0">
                <a:solidFill>
                  <a:schemeClr val="bg1"/>
                </a:solidFill>
                <a:latin typeface="+mn-lt"/>
              </a:rPr>
              <a:t>Easy</a:t>
            </a:r>
            <a:endParaRPr kumimoji="0" lang="en-GB" sz="2200" b="1" i="1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2" name="Picture 11" descr="cpv_on_mesh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28440" y="4038783"/>
            <a:ext cx="3405353" cy="2488142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2669929" y="3082805"/>
            <a:ext cx="2238394" cy="60632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b="1" i="1" kern="0" dirty="0" smtClean="0">
                <a:solidFill>
                  <a:schemeClr val="bg1"/>
                </a:solidFill>
                <a:latin typeface="+mn-lt"/>
              </a:rPr>
              <a:t>Challenging</a:t>
            </a:r>
            <a:endParaRPr kumimoji="0" lang="en-GB" sz="2200" b="1" i="1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5464140" y="4079740"/>
            <a:ext cx="3065930" cy="1090111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b="1" i="1" kern="0" dirty="0" smtClean="0">
                <a:solidFill>
                  <a:schemeClr val="bg1"/>
                </a:solidFill>
                <a:latin typeface="+mn-lt"/>
              </a:rPr>
              <a:t>Very </a:t>
            </a:r>
            <a:r>
              <a:rPr lang="en-GB" b="1" i="1" kern="0" dirty="0" err="1" smtClean="0">
                <a:solidFill>
                  <a:schemeClr val="bg1"/>
                </a:solidFill>
                <a:latin typeface="+mn-lt"/>
              </a:rPr>
              <a:t>very</a:t>
            </a:r>
            <a:r>
              <a:rPr lang="en-GB" b="1" i="1" kern="0" dirty="0" smtClean="0">
                <a:solidFill>
                  <a:schemeClr val="bg1"/>
                </a:solidFill>
                <a:latin typeface="+mn-lt"/>
              </a:rPr>
              <a:t> difficult</a:t>
            </a:r>
            <a:endParaRPr kumimoji="0" lang="en-GB" sz="2200" b="1" i="1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Left Brace 5"/>
          <p:cNvSpPr/>
          <p:nvPr/>
        </p:nvSpPr>
        <p:spPr bwMode="auto">
          <a:xfrm rot="17835002">
            <a:off x="3291082" y="4886818"/>
            <a:ext cx="372547" cy="2477005"/>
          </a:xfrm>
          <a:prstGeom prst="leftBrace">
            <a:avLst>
              <a:gd name="adj1" fmla="val 114013"/>
              <a:gd name="adj2" fmla="val 50000"/>
            </a:avLst>
          </a:prstGeom>
          <a:noFill/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200" b="0" i="0" u="none" strike="noStrike" cap="none" normalizeH="0" baseline="0" smtClean="0">
              <a:ln>
                <a:noFill/>
              </a:ln>
              <a:solidFill>
                <a:srgbClr val="1F497D"/>
              </a:solidFill>
              <a:effectLst/>
              <a:latin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64140" y="351005"/>
            <a:ext cx="3335841" cy="2501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0491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238832" y="69918"/>
            <a:ext cx="7990767" cy="719791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Centring</a:t>
            </a:r>
            <a:r>
              <a:rPr lang="en-GB" sz="3200" kern="0" dirty="0" smtClean="0">
                <a:solidFill>
                  <a:srgbClr val="1F497D"/>
                </a:solidFill>
                <a:latin typeface="+mj-lt"/>
                <a:ea typeface="+mj-ea"/>
                <a:cs typeface="+mj-cs"/>
              </a:rPr>
              <a:t> in difficult cases</a:t>
            </a: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280782" y="876467"/>
            <a:ext cx="7061714" cy="843152"/>
          </a:xfrm>
          <a:prstGeom prst="rect">
            <a:avLst/>
          </a:prstGeom>
        </p:spPr>
        <p:txBody>
          <a:bodyPr/>
          <a:lstStyle/>
          <a:p>
            <a:pPr marL="0" marR="0" lvl="0" indent="0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2000" kern="0" dirty="0" smtClean="0">
                <a:solidFill>
                  <a:srgbClr val="1F497D"/>
                </a:solidFill>
                <a:latin typeface="+mn-lt"/>
              </a:rPr>
              <a:t>Making this easier: grid scanning</a:t>
            </a:r>
          </a:p>
          <a:p>
            <a:pPr marL="0" marR="0" lvl="0" indent="0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0" cap="none" spc="0" normalizeH="0" baseline="0" noProof="0" dirty="0" smtClean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sz="2000" kern="0" dirty="0" smtClean="0">
              <a:solidFill>
                <a:srgbClr val="1F497D"/>
              </a:solidFill>
              <a:latin typeface="+mn-lt"/>
            </a:endParaRPr>
          </a:p>
        </p:txBody>
      </p:sp>
      <p:pic>
        <p:nvPicPr>
          <p:cNvPr id="1026" name="Picture 2" descr="C:\Documents and Settings\xfk23773\My Documents\My Words\Diamond\2010\2010 grid scan\figure2b.tif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1238" y="1460314"/>
            <a:ext cx="4719377" cy="2991623"/>
          </a:xfrm>
          <a:prstGeom prst="rect">
            <a:avLst/>
          </a:prstGeom>
          <a:noFill/>
        </p:spPr>
      </p:pic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405886" y="4590931"/>
            <a:ext cx="7346043" cy="2082824"/>
          </a:xfrm>
          <a:prstGeom prst="rect">
            <a:avLst/>
          </a:prstGeom>
        </p:spPr>
        <p:txBody>
          <a:bodyPr/>
          <a:lstStyle/>
          <a:p>
            <a:pPr marL="0" marR="0" lvl="0" indent="0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Try</a:t>
            </a:r>
            <a:r>
              <a:rPr kumimoji="0" lang="en-GB" sz="2000" b="0" i="0" u="none" strike="noStrike" kern="0" cap="none" spc="0" normalizeH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to crudely centre first and collect a test shot. Is it worth spending a lot of time on this sample?</a:t>
            </a:r>
          </a:p>
          <a:p>
            <a:pPr marL="0" marR="0" lvl="0" indent="0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sz="2000" kern="0" baseline="0" dirty="0" smtClean="0">
              <a:solidFill>
                <a:srgbClr val="1F497D"/>
              </a:solidFill>
              <a:latin typeface="+mn-lt"/>
            </a:endParaRPr>
          </a:p>
          <a:p>
            <a:pPr marL="0" marR="0" lvl="0" indent="0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2000" kern="0" baseline="0" dirty="0" smtClean="0">
                <a:solidFill>
                  <a:srgbClr val="1F497D"/>
                </a:solidFill>
                <a:latin typeface="+mn-lt"/>
              </a:rPr>
              <a:t>If</a:t>
            </a:r>
            <a:r>
              <a:rPr lang="en-GB" sz="2000" kern="0" dirty="0" smtClean="0">
                <a:solidFill>
                  <a:srgbClr val="1F497D"/>
                </a:solidFill>
                <a:latin typeface="+mn-lt"/>
              </a:rPr>
              <a:t> yes		Spend more time</a:t>
            </a:r>
          </a:p>
          <a:p>
            <a:pPr marL="0" marR="0" lvl="0" indent="0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If</a:t>
            </a:r>
            <a:r>
              <a:rPr kumimoji="0" lang="en-GB" sz="2000" b="0" i="0" u="none" strike="noStrike" kern="0" cap="none" spc="0" normalizeH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no 		Move on</a:t>
            </a:r>
          </a:p>
          <a:p>
            <a:pPr marL="0" marR="0" lvl="0" indent="0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2000" kern="0" baseline="0" dirty="0" smtClean="0">
                <a:solidFill>
                  <a:srgbClr val="1F497D"/>
                </a:solidFill>
                <a:latin typeface="+mn-lt"/>
              </a:rPr>
              <a:t>If</a:t>
            </a:r>
            <a:r>
              <a:rPr lang="en-GB" sz="2000" kern="0" dirty="0" smtClean="0">
                <a:solidFill>
                  <a:srgbClr val="1F497D"/>
                </a:solidFill>
                <a:latin typeface="+mn-lt"/>
              </a:rPr>
              <a:t> maybe	                Take advantage of the robot: dismount and 		                see what your other samples are like</a:t>
            </a:r>
            <a:endParaRPr kumimoji="0" lang="en-GB" sz="2000" b="0" i="0" u="none" strike="noStrike" kern="0" cap="none" spc="0" normalizeH="0" baseline="0" noProof="0" dirty="0" smtClean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5223547" y="1793140"/>
            <a:ext cx="3674794" cy="2205653"/>
          </a:xfrm>
          <a:prstGeom prst="rect">
            <a:avLst/>
          </a:prstGeom>
        </p:spPr>
        <p:txBody>
          <a:bodyPr/>
          <a:lstStyle/>
          <a:p>
            <a:pPr marL="0" marR="0" lvl="0" indent="0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800" kern="0" dirty="0" smtClean="0">
                <a:solidFill>
                  <a:srgbClr val="1F497D"/>
                </a:solidFill>
                <a:latin typeface="+mn-lt"/>
              </a:rPr>
              <a:t>Allows large areas to be quickly </a:t>
            </a:r>
            <a:r>
              <a:rPr lang="en-GB" sz="1800" kern="0" dirty="0" err="1" smtClean="0">
                <a:solidFill>
                  <a:srgbClr val="1F497D"/>
                </a:solidFill>
                <a:latin typeface="+mn-lt"/>
              </a:rPr>
              <a:t>rastered</a:t>
            </a:r>
            <a:r>
              <a:rPr lang="en-GB" sz="1800" kern="0" dirty="0" smtClean="0">
                <a:solidFill>
                  <a:srgbClr val="1F497D"/>
                </a:solidFill>
                <a:latin typeface="+mn-lt"/>
              </a:rPr>
              <a:t> over and small or hard to see crystals found. </a:t>
            </a:r>
          </a:p>
          <a:p>
            <a:pPr marL="0" marR="0" lvl="0" indent="0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800" kern="0" dirty="0" smtClean="0">
                <a:solidFill>
                  <a:srgbClr val="1F497D"/>
                </a:solidFill>
                <a:latin typeface="+mn-lt"/>
              </a:rPr>
              <a:t>Also eliminates optical effects: crystal may not be where it seems..</a:t>
            </a:r>
          </a:p>
          <a:p>
            <a:pPr marL="0" marR="0" lvl="0" indent="0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sz="1800" kern="0" dirty="0" smtClean="0">
              <a:solidFill>
                <a:srgbClr val="1F497D"/>
              </a:solidFill>
              <a:latin typeface="+mn-lt"/>
            </a:endParaRPr>
          </a:p>
          <a:p>
            <a:pPr marL="0" marR="0" lvl="0" indent="0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 smtClean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sz="1800" kern="0" dirty="0" smtClean="0">
              <a:solidFill>
                <a:srgbClr val="1F497D"/>
              </a:solidFill>
              <a:latin typeface="+mn-lt"/>
            </a:endParaRPr>
          </a:p>
        </p:txBody>
      </p:sp>
      <p:sp>
        <p:nvSpPr>
          <p:cNvPr id="7" name="Right Arrow 6"/>
          <p:cNvSpPr/>
          <p:nvPr/>
        </p:nvSpPr>
        <p:spPr bwMode="auto">
          <a:xfrm>
            <a:off x="1593969" y="5459104"/>
            <a:ext cx="630621" cy="219075"/>
          </a:xfrm>
          <a:prstGeom prst="rightArrow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200" b="0" i="0" u="none" strike="noStrike" cap="none" normalizeH="0" baseline="0" smtClean="0">
              <a:ln>
                <a:noFill/>
              </a:ln>
              <a:solidFill>
                <a:srgbClr val="1F497D"/>
              </a:solidFill>
              <a:effectLst/>
              <a:latin typeface="Arial" charset="0"/>
            </a:endParaRPr>
          </a:p>
        </p:txBody>
      </p:sp>
      <p:sp>
        <p:nvSpPr>
          <p:cNvPr id="8" name="Right Arrow 7"/>
          <p:cNvSpPr/>
          <p:nvPr/>
        </p:nvSpPr>
        <p:spPr bwMode="auto">
          <a:xfrm>
            <a:off x="1593969" y="5775280"/>
            <a:ext cx="630621" cy="219075"/>
          </a:xfrm>
          <a:prstGeom prst="rightArrow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200" b="0" i="0" u="none" strike="noStrike" cap="none" normalizeH="0" baseline="0" smtClean="0">
              <a:ln>
                <a:noFill/>
              </a:ln>
              <a:solidFill>
                <a:srgbClr val="1F497D"/>
              </a:solidFill>
              <a:effectLst/>
              <a:latin typeface="Arial" charset="0"/>
            </a:endParaRPr>
          </a:p>
        </p:txBody>
      </p:sp>
      <p:sp>
        <p:nvSpPr>
          <p:cNvPr id="9" name="Right Arrow 8"/>
          <p:cNvSpPr/>
          <p:nvPr/>
        </p:nvSpPr>
        <p:spPr bwMode="auto">
          <a:xfrm>
            <a:off x="1593969" y="6118752"/>
            <a:ext cx="630621" cy="219075"/>
          </a:xfrm>
          <a:prstGeom prst="rightArrow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200" b="0" i="0" u="none" strike="noStrike" cap="none" normalizeH="0" baseline="0" smtClean="0">
              <a:ln>
                <a:noFill/>
              </a:ln>
              <a:solidFill>
                <a:srgbClr val="1F497D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4598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038309" y="505495"/>
            <a:ext cx="4882352" cy="72874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>
            <a:stCxn id="6" idx="2"/>
          </p:cNvCxnSpPr>
          <p:nvPr/>
        </p:nvCxnSpPr>
        <p:spPr>
          <a:xfrm flipH="1">
            <a:off x="4474278" y="1234239"/>
            <a:ext cx="5207" cy="36437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2038309" y="1598611"/>
            <a:ext cx="4882352" cy="72874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Arrow Connector 18"/>
          <p:cNvCxnSpPr>
            <a:stCxn id="18" idx="2"/>
          </p:cNvCxnSpPr>
          <p:nvPr/>
        </p:nvCxnSpPr>
        <p:spPr>
          <a:xfrm flipH="1">
            <a:off x="4474278" y="2327355"/>
            <a:ext cx="5207" cy="36437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2334995" y="1799139"/>
            <a:ext cx="4278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2033102" y="2687967"/>
            <a:ext cx="4882352" cy="72874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Arrow Connector 21"/>
          <p:cNvCxnSpPr>
            <a:stCxn id="21" idx="2"/>
          </p:cNvCxnSpPr>
          <p:nvPr/>
        </p:nvCxnSpPr>
        <p:spPr>
          <a:xfrm flipH="1">
            <a:off x="4469071" y="3416711"/>
            <a:ext cx="5207" cy="36437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2329788" y="2888495"/>
            <a:ext cx="4278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2038309" y="3781083"/>
            <a:ext cx="4882352" cy="72874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Arrow Connector 24"/>
          <p:cNvCxnSpPr>
            <a:stCxn id="24" idx="2"/>
          </p:cNvCxnSpPr>
          <p:nvPr/>
        </p:nvCxnSpPr>
        <p:spPr>
          <a:xfrm flipH="1">
            <a:off x="4474278" y="4509827"/>
            <a:ext cx="5207" cy="36437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2334995" y="3981611"/>
            <a:ext cx="4278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2027895" y="4874199"/>
            <a:ext cx="4882352" cy="72874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3662288" y="78658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2150739" y="681242"/>
            <a:ext cx="46470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tx2"/>
                </a:solidFill>
              </a:rPr>
              <a:t>Preparation</a:t>
            </a:r>
            <a:endParaRPr lang="en-US" sz="2400" dirty="0">
              <a:solidFill>
                <a:schemeClr val="tx2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155946" y="1715821"/>
            <a:ext cx="46470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tx2"/>
                </a:solidFill>
              </a:rPr>
              <a:t>Sample centring</a:t>
            </a:r>
            <a:endParaRPr lang="en-US" sz="2400" dirty="0">
              <a:solidFill>
                <a:schemeClr val="tx2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155946" y="2796162"/>
            <a:ext cx="46470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tx2"/>
                </a:solidFill>
              </a:rPr>
              <a:t>Screening, analysis &amp; strategy</a:t>
            </a:r>
            <a:endParaRPr lang="en-US" sz="2400" dirty="0">
              <a:solidFill>
                <a:schemeClr val="tx2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140325" y="3928853"/>
            <a:ext cx="46470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tx2"/>
                </a:solidFill>
              </a:rPr>
              <a:t>Data collection &amp; evaluation</a:t>
            </a:r>
            <a:endParaRPr lang="en-US" sz="2400" dirty="0">
              <a:solidFill>
                <a:schemeClr val="tx2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145532" y="4990904"/>
            <a:ext cx="46470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tx2"/>
                </a:solidFill>
              </a:rPr>
              <a:t>Post </a:t>
            </a:r>
            <a:r>
              <a:rPr lang="en-US" sz="2400" dirty="0" err="1" smtClean="0">
                <a:solidFill>
                  <a:schemeClr val="tx2"/>
                </a:solidFill>
              </a:rPr>
              <a:t>beamtime</a:t>
            </a:r>
            <a:endParaRPr lang="en-US" sz="2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21153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670646" y="205256"/>
            <a:ext cx="7704165" cy="710879"/>
          </a:xfrm>
        </p:spPr>
        <p:txBody>
          <a:bodyPr>
            <a:normAutofit/>
          </a:bodyPr>
          <a:lstStyle/>
          <a:p>
            <a:r>
              <a:rPr lang="en-GB" sz="3200" dirty="0" smtClean="0">
                <a:solidFill>
                  <a:srgbClr val="1F497D"/>
                </a:solidFill>
              </a:rPr>
              <a:t>Screening &amp; analysis</a:t>
            </a:r>
            <a:endParaRPr lang="en-GB" sz="3200" dirty="0">
              <a:solidFill>
                <a:srgbClr val="1F497D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33124" y="1028142"/>
            <a:ext cx="853630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 smtClean="0">
                <a:solidFill>
                  <a:srgbClr val="1F497D"/>
                </a:solidFill>
              </a:rPr>
              <a:t>Determine crystal diffraction properties, orientation matrix and appropriate settings for data collection </a:t>
            </a:r>
          </a:p>
          <a:p>
            <a:endParaRPr lang="en-GB" sz="2400" dirty="0">
              <a:solidFill>
                <a:srgbClr val="1F497D"/>
              </a:solidFill>
            </a:endParaRPr>
          </a:p>
          <a:p>
            <a:r>
              <a:rPr lang="en-GB" sz="2400" dirty="0" smtClean="0">
                <a:solidFill>
                  <a:srgbClr val="1F497D"/>
                </a:solidFill>
              </a:rPr>
              <a:t>Usually by collecting 3 or 4 images, each separated by 45 degrees. </a:t>
            </a:r>
            <a:endParaRPr lang="en-GB" sz="2400" dirty="0">
              <a:solidFill>
                <a:srgbClr val="1F497D"/>
              </a:solidFill>
            </a:endParaRPr>
          </a:p>
        </p:txBody>
      </p:sp>
      <p:pic>
        <p:nvPicPr>
          <p:cNvPr id="13" name="Picture 4" descr="file://///data.diamond.ac.uk/i24/data/2012/cm5719-3/jpegs/data030812/robin/test1_2_0002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778" y="2597802"/>
            <a:ext cx="2696367" cy="262800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14" name="Rectangle 5"/>
          <p:cNvSpPr>
            <a:spLocks/>
          </p:cNvSpPr>
          <p:nvPr/>
        </p:nvSpPr>
        <p:spPr bwMode="auto">
          <a:xfrm>
            <a:off x="0" y="2641945"/>
            <a:ext cx="1161846" cy="383977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pPr algn="ctr">
              <a:spcBef>
                <a:spcPts val="1441"/>
              </a:spcBef>
            </a:pPr>
            <a:r>
              <a:rPr lang="en-US" sz="1800" b="1" dirty="0">
                <a:solidFill>
                  <a:schemeClr val="accent2"/>
                </a:solidFill>
                <a:latin typeface="+mj-lt"/>
                <a:ea typeface="Gill Sans" charset="0"/>
                <a:cs typeface="Gill Sans" charset="0"/>
                <a:sym typeface="Gill Sans" charset="0"/>
              </a:rPr>
              <a:t>Phi = 0°</a:t>
            </a:r>
          </a:p>
        </p:txBody>
      </p:sp>
      <p:pic>
        <p:nvPicPr>
          <p:cNvPr id="15" name="Picture 2" descr="file://///data.diamond.ac.uk/i24/data/2012/cm5719-3/jpegs/data030812/robin/test1_2_0001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12962" y="3312452"/>
            <a:ext cx="2696366" cy="262800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16" name="Rectangle 6"/>
          <p:cNvSpPr>
            <a:spLocks/>
          </p:cNvSpPr>
          <p:nvPr/>
        </p:nvSpPr>
        <p:spPr bwMode="auto">
          <a:xfrm>
            <a:off x="1274543" y="3310686"/>
            <a:ext cx="1526977" cy="383977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pPr algn="ctr"/>
            <a:r>
              <a:rPr lang="en-US" sz="1800" b="1" dirty="0">
                <a:solidFill>
                  <a:schemeClr val="accent2"/>
                </a:solidFill>
                <a:latin typeface="+mj-lt"/>
                <a:ea typeface="Gill Sans" charset="0"/>
                <a:cs typeface="Gill Sans" charset="0"/>
                <a:sym typeface="Gill Sans" charset="0"/>
              </a:rPr>
              <a:t>Phi = 90°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448859" y="2860949"/>
            <a:ext cx="563193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 smtClean="0">
                <a:solidFill>
                  <a:srgbClr val="1F497D"/>
                </a:solidFill>
              </a:rPr>
              <a:t>Important to check the images</a:t>
            </a:r>
          </a:p>
          <a:p>
            <a:endParaRPr lang="en-GB" sz="2400" dirty="0" smtClean="0">
              <a:solidFill>
                <a:srgbClr val="1F497D"/>
              </a:solidFill>
            </a:endParaRPr>
          </a:p>
          <a:p>
            <a:r>
              <a:rPr lang="en-GB" sz="2400" dirty="0">
                <a:solidFill>
                  <a:srgbClr val="1F497D"/>
                </a:solidFill>
              </a:rPr>
              <a:t>	</a:t>
            </a:r>
            <a:r>
              <a:rPr lang="en-GB" sz="2400" dirty="0" smtClean="0">
                <a:solidFill>
                  <a:srgbClr val="1F497D"/>
                </a:solidFill>
              </a:rPr>
              <a:t>Spot quality </a:t>
            </a:r>
            <a:r>
              <a:rPr lang="mr-IN" sz="2400" dirty="0" smtClean="0">
                <a:solidFill>
                  <a:srgbClr val="1F497D"/>
                </a:solidFill>
              </a:rPr>
              <a:t>–</a:t>
            </a:r>
            <a:r>
              <a:rPr lang="en-GB" sz="2400" dirty="0" smtClean="0">
                <a:solidFill>
                  <a:srgbClr val="1F497D"/>
                </a:solidFill>
              </a:rPr>
              <a:t> circular, well spaced</a:t>
            </a:r>
          </a:p>
          <a:p>
            <a:r>
              <a:rPr lang="en-GB" sz="2400" dirty="0">
                <a:solidFill>
                  <a:srgbClr val="1F497D"/>
                </a:solidFill>
              </a:rPr>
              <a:t>	</a:t>
            </a:r>
            <a:r>
              <a:rPr lang="en-GB" sz="2400" dirty="0" smtClean="0">
                <a:solidFill>
                  <a:srgbClr val="1F497D"/>
                </a:solidFill>
              </a:rPr>
              <a:t>Similar </a:t>
            </a:r>
            <a:r>
              <a:rPr lang="en-GB" sz="2400" dirty="0">
                <a:solidFill>
                  <a:srgbClr val="1F497D"/>
                </a:solidFill>
              </a:rPr>
              <a:t>at 0° </a:t>
            </a:r>
            <a:r>
              <a:rPr lang="en-GB" sz="2400" dirty="0" smtClean="0">
                <a:solidFill>
                  <a:srgbClr val="1F497D"/>
                </a:solidFill>
              </a:rPr>
              <a:t>and 90°?</a:t>
            </a:r>
          </a:p>
          <a:p>
            <a:r>
              <a:rPr lang="en-GB" sz="2400" dirty="0" smtClean="0">
                <a:solidFill>
                  <a:srgbClr val="1F497D"/>
                </a:solidFill>
              </a:rPr>
              <a:t>	Resolution appropriate?</a:t>
            </a:r>
          </a:p>
          <a:p>
            <a:r>
              <a:rPr lang="en-GB" sz="2400" dirty="0">
                <a:solidFill>
                  <a:srgbClr val="1F497D"/>
                </a:solidFill>
              </a:rPr>
              <a:t>	</a:t>
            </a:r>
            <a:r>
              <a:rPr lang="en-GB" sz="2400" dirty="0" smtClean="0">
                <a:solidFill>
                  <a:srgbClr val="1F497D"/>
                </a:solidFill>
              </a:rPr>
              <a:t>Autoindexing successful?</a:t>
            </a:r>
            <a:r>
              <a:rPr lang="en-GB" sz="2400" dirty="0">
                <a:solidFill>
                  <a:srgbClr val="1F497D"/>
                </a:solidFill>
              </a:rPr>
              <a:t>	</a:t>
            </a:r>
          </a:p>
        </p:txBody>
      </p:sp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4" cstate="print"/>
          <a:srcRect t="23906"/>
          <a:stretch>
            <a:fillRect/>
          </a:stretch>
        </p:blipFill>
        <p:spPr bwMode="auto">
          <a:xfrm>
            <a:off x="2793242" y="5176482"/>
            <a:ext cx="6467475" cy="1681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880424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59726"/>
            <a:ext cx="9144000" cy="449498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33124" y="202643"/>
            <a:ext cx="8536309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 err="1" smtClean="0">
                <a:solidFill>
                  <a:srgbClr val="1F497D"/>
                </a:solidFill>
              </a:rPr>
              <a:t>IspyB</a:t>
            </a:r>
            <a:r>
              <a:rPr lang="en-GB" sz="2400" dirty="0" smtClean="0">
                <a:solidFill>
                  <a:srgbClr val="1F497D"/>
                </a:solidFill>
              </a:rPr>
              <a:t> will display indexing results and suggested strategies for several scenarios. Results depend on the input quality! Repeat if necessary</a:t>
            </a:r>
            <a:r>
              <a:rPr lang="en-GB" sz="2400" dirty="0">
                <a:solidFill>
                  <a:srgbClr val="1F497D"/>
                </a:solidFill>
              </a:rPr>
              <a:t>.</a:t>
            </a:r>
            <a:endParaRPr lang="en-GB" sz="2400" dirty="0" smtClean="0">
              <a:solidFill>
                <a:srgbClr val="1F497D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369358" y="6154709"/>
            <a:ext cx="50389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dirty="0" smtClean="0">
                <a:solidFill>
                  <a:srgbClr val="1F497D"/>
                </a:solidFill>
              </a:rPr>
              <a:t>Not looking good? What else to try?</a:t>
            </a:r>
          </a:p>
        </p:txBody>
      </p:sp>
    </p:spTree>
    <p:extLst>
      <p:ext uri="{BB962C8B-B14F-4D97-AF65-F5344CB8AC3E}">
        <p14:creationId xmlns:p14="http://schemas.microsoft.com/office/powerpoint/2010/main" val="39554586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83497" y="92098"/>
            <a:ext cx="8555535" cy="1689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GB" sz="3000" dirty="0" smtClean="0">
                <a:solidFill>
                  <a:srgbClr val="1F497D"/>
                </a:solidFill>
              </a:rPr>
              <a:t>Other practicalities: does all of my crystal diffract</a:t>
            </a:r>
          </a:p>
          <a:p>
            <a:pPr marL="571500" indent="-571500" eaLnBrk="1" hangingPunct="1">
              <a:buAutoNum type="romanLcParenR"/>
            </a:pPr>
            <a:r>
              <a:rPr lang="en-GB" sz="2600" dirty="0" smtClean="0">
                <a:solidFill>
                  <a:srgbClr val="1F497D"/>
                </a:solidFill>
              </a:rPr>
              <a:t>well</a:t>
            </a:r>
          </a:p>
          <a:p>
            <a:pPr marL="571500" indent="-571500" eaLnBrk="1" hangingPunct="1">
              <a:buAutoNum type="romanLcParenR"/>
            </a:pPr>
            <a:r>
              <a:rPr lang="en-GB" sz="2600" dirty="0" smtClean="0">
                <a:solidFill>
                  <a:srgbClr val="1F497D"/>
                </a:solidFill>
              </a:rPr>
              <a:t>badly?</a:t>
            </a:r>
            <a:endParaRPr lang="en-GB" sz="2600" dirty="0">
              <a:solidFill>
                <a:srgbClr val="1F497D"/>
              </a:solidFill>
            </a:endParaRPr>
          </a:p>
        </p:txBody>
      </p:sp>
      <p:pic>
        <p:nvPicPr>
          <p:cNvPr id="4098" name="Picture 2" descr="C:\Documents and Settings\xfk23773\My Documents\data_diamond\OPPF\nt6397-112\xtal2_1_280.3_results.png"/>
          <p:cNvPicPr>
            <a:picLocks noChangeAspect="1" noChangeArrowheads="1"/>
          </p:cNvPicPr>
          <p:nvPr/>
        </p:nvPicPr>
        <p:blipFill>
          <a:blip r:embed="rId3" cstate="print"/>
          <a:srcRect t="2944" r="2806" b="6831"/>
          <a:stretch>
            <a:fillRect/>
          </a:stretch>
        </p:blipFill>
        <p:spPr bwMode="auto">
          <a:xfrm>
            <a:off x="321168" y="1656097"/>
            <a:ext cx="5693018" cy="3930556"/>
          </a:xfrm>
          <a:prstGeom prst="rect">
            <a:avLst/>
          </a:prstGeom>
          <a:noFill/>
          <a:ln w="19050">
            <a:solidFill>
              <a:schemeClr val="bg2"/>
            </a:solidFill>
          </a:ln>
        </p:spPr>
      </p:pic>
      <p:pic>
        <p:nvPicPr>
          <p:cNvPr id="5" name="Picture 3" descr="C:\Documents and Settings\xfk23773\My Documents\data_diamond\OPPF\nt6397-112\robin-E4-gridscan-start.png"/>
          <p:cNvPicPr>
            <a:picLocks noChangeAspect="1" noChangeArrowheads="1"/>
          </p:cNvPicPr>
          <p:nvPr/>
        </p:nvPicPr>
        <p:blipFill>
          <a:blip r:embed="rId4" cstate="print"/>
          <a:srcRect l="935" t="16713" r="34498" b="28085"/>
          <a:stretch>
            <a:fillRect/>
          </a:stretch>
        </p:blipFill>
        <p:spPr bwMode="auto">
          <a:xfrm>
            <a:off x="312540" y="1649274"/>
            <a:ext cx="5710274" cy="3944203"/>
          </a:xfrm>
          <a:prstGeom prst="rect">
            <a:avLst/>
          </a:prstGeom>
          <a:noFill/>
          <a:ln w="19050">
            <a:solidFill>
              <a:schemeClr val="bg2"/>
            </a:solidFill>
          </a:ln>
        </p:spPr>
      </p:pic>
      <p:pic>
        <p:nvPicPr>
          <p:cNvPr id="6" name="Picture 2" descr="C:\Documents and Settings\xfk23773\My Documents\data_diamond\OPPF\nt6397-112\robin-E4-gridscan-end.png"/>
          <p:cNvPicPr>
            <a:picLocks noChangeAspect="1" noChangeArrowheads="1"/>
          </p:cNvPicPr>
          <p:nvPr/>
        </p:nvPicPr>
        <p:blipFill>
          <a:blip r:embed="rId5" cstate="print"/>
          <a:srcRect l="932" t="16727" r="34509" b="28081"/>
          <a:stretch>
            <a:fillRect/>
          </a:stretch>
        </p:blipFill>
        <p:spPr bwMode="auto">
          <a:xfrm>
            <a:off x="324871" y="1657835"/>
            <a:ext cx="5685613" cy="3927080"/>
          </a:xfrm>
          <a:prstGeom prst="rect">
            <a:avLst/>
          </a:prstGeom>
          <a:noFill/>
          <a:ln w="19050">
            <a:solidFill>
              <a:schemeClr val="bg2"/>
            </a:solidFill>
          </a:ln>
        </p:spPr>
      </p:pic>
      <p:grpSp>
        <p:nvGrpSpPr>
          <p:cNvPr id="2" name="Group 14"/>
          <p:cNvGrpSpPr/>
          <p:nvPr/>
        </p:nvGrpSpPr>
        <p:grpSpPr>
          <a:xfrm>
            <a:off x="4981119" y="5315519"/>
            <a:ext cx="720000" cy="144000"/>
            <a:chOff x="1170015" y="4930163"/>
            <a:chExt cx="720000" cy="144000"/>
          </a:xfrm>
        </p:grpSpPr>
        <p:cxnSp>
          <p:nvCxnSpPr>
            <p:cNvPr id="12" name="Straight Connector 11"/>
            <p:cNvCxnSpPr/>
            <p:nvPr/>
          </p:nvCxnSpPr>
          <p:spPr bwMode="auto">
            <a:xfrm>
              <a:off x="1170015" y="5002163"/>
              <a:ext cx="720000" cy="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" name="Straight Connector 12"/>
            <p:cNvCxnSpPr/>
            <p:nvPr/>
          </p:nvCxnSpPr>
          <p:spPr bwMode="auto">
            <a:xfrm>
              <a:off x="1170015" y="4930163"/>
              <a:ext cx="0" cy="14400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" name="Straight Connector 13"/>
            <p:cNvCxnSpPr/>
            <p:nvPr/>
          </p:nvCxnSpPr>
          <p:spPr bwMode="auto">
            <a:xfrm>
              <a:off x="1890015" y="4930163"/>
              <a:ext cx="0" cy="14400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6" name="Rectangle 15"/>
          <p:cNvSpPr/>
          <p:nvPr/>
        </p:nvSpPr>
        <p:spPr>
          <a:xfrm>
            <a:off x="4959155" y="5042298"/>
            <a:ext cx="79636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dirty="0" smtClean="0"/>
              <a:t>50 µm</a:t>
            </a:r>
          </a:p>
        </p:txBody>
      </p:sp>
      <p:sp>
        <p:nvSpPr>
          <p:cNvPr id="17" name="Oval 16"/>
          <p:cNvSpPr/>
          <p:nvPr/>
        </p:nvSpPr>
        <p:spPr bwMode="auto">
          <a:xfrm>
            <a:off x="1043670" y="4604657"/>
            <a:ext cx="144000" cy="14400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64248" y="4775147"/>
            <a:ext cx="134321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b="1" dirty="0" smtClean="0"/>
              <a:t>Beam</a:t>
            </a:r>
          </a:p>
          <a:p>
            <a:pPr algn="ctr"/>
            <a:r>
              <a:rPr lang="en-GB" sz="1600" b="1" dirty="0" smtClean="0"/>
              <a:t>10 ×10 µm</a:t>
            </a:r>
          </a:p>
        </p:txBody>
      </p:sp>
    </p:spTree>
    <p:extLst>
      <p:ext uri="{BB962C8B-B14F-4D97-AF65-F5344CB8AC3E}">
        <p14:creationId xmlns:p14="http://schemas.microsoft.com/office/powerpoint/2010/main" val="4087063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Documents and Settings\xfk23773\My Documents\data_diamond\OPPF\nt6397-112\robin-E4-gridscan-start-with-contour.png"/>
          <p:cNvPicPr>
            <a:picLocks noChangeAspect="1" noChangeArrowheads="1"/>
          </p:cNvPicPr>
          <p:nvPr/>
        </p:nvPicPr>
        <p:blipFill>
          <a:blip r:embed="rId3" cstate="print"/>
          <a:srcRect l="741" t="16612" r="35288" b="28187"/>
          <a:stretch>
            <a:fillRect/>
          </a:stretch>
        </p:blipFill>
        <p:spPr bwMode="auto">
          <a:xfrm>
            <a:off x="336716" y="1656099"/>
            <a:ext cx="5677469" cy="3957850"/>
          </a:xfrm>
          <a:prstGeom prst="rect">
            <a:avLst/>
          </a:prstGeom>
          <a:noFill/>
        </p:spPr>
      </p:pic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83497" y="92098"/>
            <a:ext cx="9060503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GB" sz="3000" dirty="0" smtClean="0">
                <a:solidFill>
                  <a:srgbClr val="1F497D"/>
                </a:solidFill>
              </a:rPr>
              <a:t>Even the same crystal can show a lot of variation..</a:t>
            </a:r>
            <a:endParaRPr lang="en-GB" sz="3000" dirty="0">
              <a:solidFill>
                <a:srgbClr val="1F497D"/>
              </a:solidFill>
            </a:endParaRPr>
          </a:p>
        </p:txBody>
      </p:sp>
      <p:grpSp>
        <p:nvGrpSpPr>
          <p:cNvPr id="2" name="Group 27"/>
          <p:cNvGrpSpPr/>
          <p:nvPr/>
        </p:nvGrpSpPr>
        <p:grpSpPr>
          <a:xfrm>
            <a:off x="2422541" y="2502110"/>
            <a:ext cx="3013206" cy="2220923"/>
            <a:chOff x="2659031" y="2060662"/>
            <a:chExt cx="3013206" cy="2220923"/>
          </a:xfrm>
        </p:grpSpPr>
        <p:sp>
          <p:nvSpPr>
            <p:cNvPr id="7" name="Rectangle 6"/>
            <p:cNvSpPr/>
            <p:nvPr/>
          </p:nvSpPr>
          <p:spPr>
            <a:xfrm>
              <a:off x="3302492" y="3883354"/>
              <a:ext cx="126000" cy="144000"/>
            </a:xfrm>
            <a:prstGeom prst="rect">
              <a:avLst/>
            </a:prstGeom>
            <a:noFill/>
            <a:ln w="3492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00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659031" y="4004586"/>
              <a:ext cx="74174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b="1" dirty="0" smtClean="0">
                  <a:solidFill>
                    <a:srgbClr val="FFFF00"/>
                  </a:solidFill>
                </a:rPr>
                <a:t>Wedge 1</a:t>
              </a:r>
              <a:endParaRPr lang="en-GB" sz="1200" b="1" dirty="0">
                <a:solidFill>
                  <a:srgbClr val="FFFF00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3759772" y="3883702"/>
              <a:ext cx="126000" cy="144000"/>
            </a:xfrm>
            <a:prstGeom prst="rect">
              <a:avLst/>
            </a:prstGeom>
            <a:noFill/>
            <a:ln w="3492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00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780628" y="3999460"/>
              <a:ext cx="74174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b="1" dirty="0" smtClean="0">
                  <a:solidFill>
                    <a:srgbClr val="FFFF00"/>
                  </a:solidFill>
                </a:rPr>
                <a:t>Wedge 2</a:t>
              </a:r>
              <a:endParaRPr lang="en-GB" sz="1200" b="1" dirty="0">
                <a:solidFill>
                  <a:srgbClr val="FFFF00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913528" y="2249271"/>
              <a:ext cx="126000" cy="144000"/>
            </a:xfrm>
            <a:prstGeom prst="rect">
              <a:avLst/>
            </a:prstGeom>
            <a:noFill/>
            <a:ln w="3492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00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076713" y="2060662"/>
              <a:ext cx="74174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b="1" dirty="0" smtClean="0">
                  <a:solidFill>
                    <a:srgbClr val="FFFF00"/>
                  </a:solidFill>
                </a:rPr>
                <a:t>Wedge 3</a:t>
              </a:r>
              <a:endParaRPr lang="en-GB" sz="1200" b="1" dirty="0">
                <a:solidFill>
                  <a:srgbClr val="FFFF00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655611" y="3159048"/>
              <a:ext cx="126000" cy="144000"/>
            </a:xfrm>
            <a:prstGeom prst="rect">
              <a:avLst/>
            </a:prstGeom>
            <a:noFill/>
            <a:ln w="3492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00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930494" y="3033067"/>
              <a:ext cx="74174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b="1" dirty="0" smtClean="0">
                  <a:solidFill>
                    <a:srgbClr val="FFFF00"/>
                  </a:solidFill>
                </a:rPr>
                <a:t>Wedge 4</a:t>
              </a:r>
              <a:endParaRPr lang="en-GB" sz="1200" b="1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3" name="Group 32"/>
          <p:cNvGrpSpPr/>
          <p:nvPr/>
        </p:nvGrpSpPr>
        <p:grpSpPr>
          <a:xfrm>
            <a:off x="782425" y="1707861"/>
            <a:ext cx="5982685" cy="3780316"/>
            <a:chOff x="1018915" y="1266413"/>
            <a:chExt cx="5982685" cy="3780316"/>
          </a:xfrm>
        </p:grpSpPr>
        <p:cxnSp>
          <p:nvCxnSpPr>
            <p:cNvPr id="15" name="Straight Arrow Connector 14"/>
            <p:cNvCxnSpPr/>
            <p:nvPr/>
          </p:nvCxnSpPr>
          <p:spPr bwMode="auto">
            <a:xfrm>
              <a:off x="2030228" y="3948874"/>
              <a:ext cx="1177200" cy="2598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1018915" y="3629723"/>
              <a:ext cx="109196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b="1" dirty="0" smtClean="0"/>
                <a:t>2.98 Å</a:t>
              </a:r>
              <a:endParaRPr lang="en-GB" sz="2400" b="1" dirty="0"/>
            </a:p>
          </p:txBody>
        </p:sp>
        <p:cxnSp>
          <p:nvCxnSpPr>
            <p:cNvPr id="17" name="Straight Arrow Connector 16"/>
            <p:cNvCxnSpPr/>
            <p:nvPr/>
          </p:nvCxnSpPr>
          <p:spPr bwMode="auto">
            <a:xfrm flipV="1">
              <a:off x="3534032" y="4080681"/>
              <a:ext cx="178159" cy="639601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3503295" y="4585064"/>
              <a:ext cx="122845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b="1" dirty="0" smtClean="0"/>
                <a:t>3.44 Å</a:t>
              </a:r>
              <a:endParaRPr lang="en-GB" sz="2400" b="1" dirty="0"/>
            </a:p>
          </p:txBody>
        </p:sp>
        <p:cxnSp>
          <p:nvCxnSpPr>
            <p:cNvPr id="19" name="Straight Arrow Connector 18"/>
            <p:cNvCxnSpPr/>
            <p:nvPr/>
          </p:nvCxnSpPr>
          <p:spPr bwMode="auto">
            <a:xfrm flipH="1">
              <a:off x="3978876" y="1547004"/>
              <a:ext cx="52535" cy="640142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3997333" y="1266413"/>
              <a:ext cx="130465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b="1" dirty="0" smtClean="0"/>
                <a:t>3.04 Å</a:t>
              </a:r>
              <a:endParaRPr lang="en-GB" sz="2400" b="1" dirty="0"/>
            </a:p>
          </p:txBody>
        </p:sp>
        <p:cxnSp>
          <p:nvCxnSpPr>
            <p:cNvPr id="21" name="Straight Arrow Connector 20"/>
            <p:cNvCxnSpPr/>
            <p:nvPr/>
          </p:nvCxnSpPr>
          <p:spPr bwMode="auto">
            <a:xfrm flipH="1" flipV="1">
              <a:off x="4876246" y="3246322"/>
              <a:ext cx="1166208" cy="324781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5909634" y="3578609"/>
              <a:ext cx="109196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b="1" dirty="0" smtClean="0"/>
                <a:t>2.64 Å</a:t>
              </a:r>
              <a:endParaRPr lang="en-GB" sz="2400" b="1" dirty="0"/>
            </a:p>
          </p:txBody>
        </p:sp>
      </p:grpSp>
      <p:grpSp>
        <p:nvGrpSpPr>
          <p:cNvPr id="28" name="Group 30"/>
          <p:cNvGrpSpPr/>
          <p:nvPr/>
        </p:nvGrpSpPr>
        <p:grpSpPr>
          <a:xfrm>
            <a:off x="4981119" y="5315519"/>
            <a:ext cx="720000" cy="144000"/>
            <a:chOff x="1170015" y="4930163"/>
            <a:chExt cx="720000" cy="144000"/>
          </a:xfrm>
        </p:grpSpPr>
        <p:cxnSp>
          <p:nvCxnSpPr>
            <p:cNvPr id="32" name="Straight Connector 31"/>
            <p:cNvCxnSpPr/>
            <p:nvPr/>
          </p:nvCxnSpPr>
          <p:spPr bwMode="auto">
            <a:xfrm>
              <a:off x="1170015" y="5002163"/>
              <a:ext cx="720000" cy="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4" name="Straight Connector 33"/>
            <p:cNvCxnSpPr/>
            <p:nvPr/>
          </p:nvCxnSpPr>
          <p:spPr bwMode="auto">
            <a:xfrm>
              <a:off x="1170015" y="4930163"/>
              <a:ext cx="0" cy="14400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6" name="Straight Connector 35"/>
            <p:cNvCxnSpPr/>
            <p:nvPr/>
          </p:nvCxnSpPr>
          <p:spPr bwMode="auto">
            <a:xfrm>
              <a:off x="1890015" y="4930163"/>
              <a:ext cx="0" cy="14400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37" name="Rectangle 36"/>
          <p:cNvSpPr/>
          <p:nvPr/>
        </p:nvSpPr>
        <p:spPr>
          <a:xfrm>
            <a:off x="4959155" y="5042298"/>
            <a:ext cx="79636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dirty="0" smtClean="0"/>
              <a:t>50 µm</a:t>
            </a:r>
          </a:p>
        </p:txBody>
      </p:sp>
      <p:sp>
        <p:nvSpPr>
          <p:cNvPr id="38" name="Oval 37"/>
          <p:cNvSpPr/>
          <p:nvPr/>
        </p:nvSpPr>
        <p:spPr bwMode="auto">
          <a:xfrm>
            <a:off x="1043670" y="4604657"/>
            <a:ext cx="144000" cy="14400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464248" y="4775147"/>
            <a:ext cx="134321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b="1" dirty="0" smtClean="0"/>
              <a:t>Beam</a:t>
            </a:r>
          </a:p>
          <a:p>
            <a:pPr algn="ctr"/>
            <a:r>
              <a:rPr lang="en-GB" sz="1600" b="1" dirty="0" smtClean="0"/>
              <a:t>10 ×10 µm</a:t>
            </a:r>
          </a:p>
        </p:txBody>
      </p:sp>
      <p:sp>
        <p:nvSpPr>
          <p:cNvPr id="29" name="Rectangle 6"/>
          <p:cNvSpPr>
            <a:spLocks noChangeArrowheads="1"/>
          </p:cNvSpPr>
          <p:nvPr/>
        </p:nvSpPr>
        <p:spPr bwMode="auto">
          <a:xfrm>
            <a:off x="336716" y="5811331"/>
            <a:ext cx="8066451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GB" sz="3000" dirty="0" smtClean="0">
                <a:solidFill>
                  <a:srgbClr val="1F497D"/>
                </a:solidFill>
              </a:rPr>
              <a:t>Sometimes worthwhile, sometimes not. Learn when to move on.</a:t>
            </a:r>
            <a:endParaRPr lang="en-GB" sz="3000" dirty="0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06958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apo2_xta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26181" y="185191"/>
            <a:ext cx="3023510" cy="2418209"/>
          </a:xfrm>
          <a:prstGeom prst="rect">
            <a:avLst/>
          </a:prstGeom>
          <a:noFill/>
          <a:ln w="15875"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5" name="Picture 4" descr="thau-wedge104_1_0002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242204" y="2833005"/>
            <a:ext cx="4076681" cy="3973310"/>
          </a:xfrm>
          <a:prstGeom prst="rect">
            <a:avLst/>
          </a:prstGeom>
        </p:spPr>
      </p:pic>
      <p:pic>
        <p:nvPicPr>
          <p:cNvPr id="1026" name="Picture 2" descr="C:\Documents and Settings\xfk23773\My Documents\My Words\Diamond\2011\2011 Trays\fig8.tif"/>
          <p:cNvPicPr>
            <a:picLocks noChangeAspect="1" noChangeArrowheads="1"/>
          </p:cNvPicPr>
          <p:nvPr/>
        </p:nvPicPr>
        <p:blipFill>
          <a:blip r:embed="rId4" cstate="print"/>
          <a:srcRect l="2671" t="2309" r="2462" b="2573"/>
          <a:stretch>
            <a:fillRect/>
          </a:stretch>
        </p:blipFill>
        <p:spPr bwMode="auto">
          <a:xfrm>
            <a:off x="5652659" y="3699173"/>
            <a:ext cx="3449781" cy="2854037"/>
          </a:xfrm>
          <a:prstGeom prst="rect">
            <a:avLst/>
          </a:prstGeom>
          <a:noFill/>
          <a:ln>
            <a:solidFill>
              <a:schemeClr val="bg2"/>
            </a:solidFill>
          </a:ln>
        </p:spPr>
      </p:pic>
      <p:pic>
        <p:nvPicPr>
          <p:cNvPr id="3" name="Picture 2" descr="C:\Documents and Settings\xfk23773\My Documents\My Pictures\Misc Diamond Useful\10EC2265_Diamond_aerial_view2.png"/>
          <p:cNvPicPr>
            <a:picLocks noChangeAspect="1" noChangeArrowheads="1"/>
          </p:cNvPicPr>
          <p:nvPr/>
        </p:nvPicPr>
        <p:blipFill>
          <a:blip r:embed="rId5" cstate="print"/>
          <a:srcRect t="23064" b="28419"/>
          <a:stretch>
            <a:fillRect/>
          </a:stretch>
        </p:blipFill>
        <p:spPr bwMode="auto">
          <a:xfrm>
            <a:off x="277092" y="187884"/>
            <a:ext cx="4059382" cy="2964651"/>
          </a:xfrm>
          <a:prstGeom prst="rect">
            <a:avLst/>
          </a:prstGeom>
          <a:noFill/>
        </p:spPr>
      </p:pic>
      <p:sp>
        <p:nvSpPr>
          <p:cNvPr id="7" name="Right Arrow 6"/>
          <p:cNvSpPr/>
          <p:nvPr/>
        </p:nvSpPr>
        <p:spPr bwMode="auto">
          <a:xfrm rot="1960629">
            <a:off x="4647695" y="3411454"/>
            <a:ext cx="1232113" cy="501816"/>
          </a:xfrm>
          <a:prstGeom prst="rightArrow">
            <a:avLst/>
          </a:prstGeom>
          <a:solidFill>
            <a:srgbClr val="92D050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15572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670646" y="205256"/>
            <a:ext cx="7704165" cy="710879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dirty="0" smtClean="0">
                <a:solidFill>
                  <a:srgbClr val="1F497D"/>
                </a:solidFill>
              </a:rPr>
              <a:t>More screening?</a:t>
            </a:r>
            <a:endParaRPr lang="en-GB" sz="3200" dirty="0">
              <a:solidFill>
                <a:srgbClr val="1F497D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17791" y="916135"/>
            <a:ext cx="853630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 smtClean="0">
                <a:solidFill>
                  <a:srgbClr val="1F497D"/>
                </a:solidFill>
              </a:rPr>
              <a:t>Fluorescence spectrum/scans give you information about the elements in your sample.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3113" r="4733"/>
          <a:stretch/>
        </p:blipFill>
        <p:spPr>
          <a:xfrm>
            <a:off x="3720084" y="1968118"/>
            <a:ext cx="5340096" cy="169333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" y="1968118"/>
            <a:ext cx="372008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 smtClean="0">
                <a:solidFill>
                  <a:srgbClr val="1F497D"/>
                </a:solidFill>
              </a:rPr>
              <a:t>Spectrum will suggest what elements are present </a:t>
            </a:r>
            <a:r>
              <a:rPr lang="mr-IN" sz="2400" dirty="0" smtClean="0">
                <a:solidFill>
                  <a:srgbClr val="1F497D"/>
                </a:solidFill>
              </a:rPr>
              <a:t>–</a:t>
            </a:r>
            <a:r>
              <a:rPr lang="en-GB" sz="2400" dirty="0" smtClean="0">
                <a:solidFill>
                  <a:srgbClr val="1F497D"/>
                </a:solidFill>
              </a:rPr>
              <a:t> remember to set energy to a high value (e.g. 15-18keV) first.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085471"/>
            <a:ext cx="9144000" cy="177252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4100458"/>
            <a:ext cx="91821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 smtClean="0">
                <a:solidFill>
                  <a:srgbClr val="1F497D"/>
                </a:solidFill>
              </a:rPr>
              <a:t>If an anomalous scattering atom is present then you can also scan a particular edge to obtain peak/inflection energies and values.</a:t>
            </a:r>
          </a:p>
        </p:txBody>
      </p:sp>
    </p:spTree>
    <p:extLst>
      <p:ext uri="{BB962C8B-B14F-4D97-AF65-F5344CB8AC3E}">
        <p14:creationId xmlns:p14="http://schemas.microsoft.com/office/powerpoint/2010/main" val="34828390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038309" y="505495"/>
            <a:ext cx="4882352" cy="72874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>
            <a:stCxn id="6" idx="2"/>
          </p:cNvCxnSpPr>
          <p:nvPr/>
        </p:nvCxnSpPr>
        <p:spPr>
          <a:xfrm flipH="1">
            <a:off x="4474278" y="1234239"/>
            <a:ext cx="5207" cy="36437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2038309" y="1598611"/>
            <a:ext cx="4882352" cy="72874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Arrow Connector 18"/>
          <p:cNvCxnSpPr>
            <a:stCxn id="18" idx="2"/>
          </p:cNvCxnSpPr>
          <p:nvPr/>
        </p:nvCxnSpPr>
        <p:spPr>
          <a:xfrm flipH="1">
            <a:off x="4474278" y="2327355"/>
            <a:ext cx="5207" cy="36437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2334995" y="1799139"/>
            <a:ext cx="4278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2033102" y="2687967"/>
            <a:ext cx="4882352" cy="72874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Arrow Connector 21"/>
          <p:cNvCxnSpPr>
            <a:stCxn id="21" idx="2"/>
          </p:cNvCxnSpPr>
          <p:nvPr/>
        </p:nvCxnSpPr>
        <p:spPr>
          <a:xfrm flipH="1">
            <a:off x="4469071" y="3416711"/>
            <a:ext cx="5207" cy="36437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2329788" y="2888495"/>
            <a:ext cx="4278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2038309" y="3781083"/>
            <a:ext cx="4882352" cy="72874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Arrow Connector 24"/>
          <p:cNvCxnSpPr>
            <a:stCxn id="24" idx="2"/>
          </p:cNvCxnSpPr>
          <p:nvPr/>
        </p:nvCxnSpPr>
        <p:spPr>
          <a:xfrm flipH="1">
            <a:off x="4474278" y="4509827"/>
            <a:ext cx="5207" cy="36437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2334995" y="3981611"/>
            <a:ext cx="4278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2027895" y="4874199"/>
            <a:ext cx="4882352" cy="72874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3662288" y="78658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2150739" y="681242"/>
            <a:ext cx="46470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tx2"/>
                </a:solidFill>
              </a:rPr>
              <a:t>Preparation</a:t>
            </a:r>
            <a:endParaRPr lang="en-US" sz="2400" dirty="0">
              <a:solidFill>
                <a:schemeClr val="tx2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155946" y="1715821"/>
            <a:ext cx="46470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tx2"/>
                </a:solidFill>
              </a:rPr>
              <a:t>Sample centring</a:t>
            </a:r>
            <a:endParaRPr lang="en-US" sz="2400" dirty="0">
              <a:solidFill>
                <a:schemeClr val="tx2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155946" y="2796162"/>
            <a:ext cx="46470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tx2"/>
                </a:solidFill>
              </a:rPr>
              <a:t>Screening, analysis &amp; strategy</a:t>
            </a:r>
            <a:endParaRPr lang="en-US" sz="2400" dirty="0">
              <a:solidFill>
                <a:schemeClr val="tx2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140325" y="3928853"/>
            <a:ext cx="46470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tx2"/>
                </a:solidFill>
              </a:rPr>
              <a:t>Data collection &amp; evaluation</a:t>
            </a:r>
            <a:endParaRPr lang="en-US" sz="2400" dirty="0">
              <a:solidFill>
                <a:schemeClr val="tx2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145532" y="4990904"/>
            <a:ext cx="46470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tx2"/>
                </a:solidFill>
              </a:rPr>
              <a:t>Post </a:t>
            </a:r>
            <a:r>
              <a:rPr lang="en-US" sz="2400" dirty="0" err="1" smtClean="0">
                <a:solidFill>
                  <a:schemeClr val="tx2"/>
                </a:solidFill>
              </a:rPr>
              <a:t>beamtime</a:t>
            </a:r>
            <a:endParaRPr lang="en-US" sz="2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5562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670646" y="205256"/>
            <a:ext cx="7704165" cy="710879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dirty="0" smtClean="0">
                <a:solidFill>
                  <a:srgbClr val="1F497D"/>
                </a:solidFill>
              </a:rPr>
              <a:t>Decision time</a:t>
            </a:r>
            <a:endParaRPr lang="en-GB" sz="3200" dirty="0">
              <a:solidFill>
                <a:srgbClr val="1F497D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85751" y="936920"/>
            <a:ext cx="8011582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 smtClean="0">
                <a:solidFill>
                  <a:srgbClr val="1F497D"/>
                </a:solidFill>
              </a:rPr>
              <a:t>Remember the aim of your experiment </a:t>
            </a:r>
            <a:r>
              <a:rPr lang="mr-IN" sz="2400" dirty="0" smtClean="0">
                <a:solidFill>
                  <a:srgbClr val="1F497D"/>
                </a:solidFill>
              </a:rPr>
              <a:t>–</a:t>
            </a:r>
            <a:r>
              <a:rPr lang="en-GB" sz="2400" dirty="0" smtClean="0">
                <a:solidFill>
                  <a:srgbClr val="1F497D"/>
                </a:solidFill>
              </a:rPr>
              <a:t> will this sample give you what you need, or get you closer to your goal? If not, move on.</a:t>
            </a:r>
          </a:p>
        </p:txBody>
      </p:sp>
      <p:sp>
        <p:nvSpPr>
          <p:cNvPr id="6" name="Rectangle 5"/>
          <p:cNvSpPr/>
          <p:nvPr/>
        </p:nvSpPr>
        <p:spPr>
          <a:xfrm>
            <a:off x="285751" y="2289648"/>
            <a:ext cx="801158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 smtClean="0">
                <a:solidFill>
                  <a:srgbClr val="1F497D"/>
                </a:solidFill>
              </a:rPr>
              <a:t>Experimental phasing is the most critical at this point, a trivial case can be made borderline by bad choices. Most common error is overexposing the crystal, next is not collecting enough data.</a:t>
            </a:r>
          </a:p>
          <a:p>
            <a:endParaRPr lang="en-GB" sz="2400" dirty="0">
              <a:solidFill>
                <a:srgbClr val="1F497D"/>
              </a:solidFill>
            </a:endParaRPr>
          </a:p>
          <a:p>
            <a:r>
              <a:rPr lang="en-GB" sz="2400" dirty="0" smtClean="0">
                <a:solidFill>
                  <a:srgbClr val="1F497D"/>
                </a:solidFill>
              </a:rPr>
              <a:t>Remember that low energy = stronger diffraction and faster radiation damage. Transmission of &lt;1% not uncommon. If the edge is very different to the screening energy then consider repeating the screening shots.</a:t>
            </a:r>
          </a:p>
        </p:txBody>
      </p:sp>
    </p:spTree>
    <p:extLst>
      <p:ext uri="{BB962C8B-B14F-4D97-AF65-F5344CB8AC3E}">
        <p14:creationId xmlns:p14="http://schemas.microsoft.com/office/powerpoint/2010/main" val="21208185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670646" y="205256"/>
            <a:ext cx="7704165" cy="710879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dirty="0" smtClean="0">
                <a:solidFill>
                  <a:srgbClr val="1F497D"/>
                </a:solidFill>
              </a:rPr>
              <a:t>Data collection</a:t>
            </a:r>
            <a:endParaRPr lang="en-GB" sz="3200" dirty="0">
              <a:solidFill>
                <a:srgbClr val="1F497D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63303"/>
            <a:ext cx="9144000" cy="125211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85751" y="826473"/>
            <a:ext cx="801158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 smtClean="0">
                <a:solidFill>
                  <a:srgbClr val="1F497D"/>
                </a:solidFill>
              </a:rPr>
              <a:t>Strategies are a good place to start. Choose the appropriate one for your experiment aim.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111" y="3983615"/>
            <a:ext cx="7823200" cy="27178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63229" y="3152618"/>
            <a:ext cx="801158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 smtClean="0">
                <a:solidFill>
                  <a:srgbClr val="1F497D"/>
                </a:solidFill>
              </a:rPr>
              <a:t>Watch the frames as they come in, look for signs of radiation damage. Per image analysis is performed automatically.</a:t>
            </a:r>
          </a:p>
        </p:txBody>
      </p:sp>
    </p:spTree>
    <p:extLst>
      <p:ext uri="{BB962C8B-B14F-4D97-AF65-F5344CB8AC3E}">
        <p14:creationId xmlns:p14="http://schemas.microsoft.com/office/powerpoint/2010/main" val="30969222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981" y="1873912"/>
            <a:ext cx="4171028" cy="4120006"/>
          </a:xfrm>
          <a:prstGeom prst="rect">
            <a:avLst/>
          </a:prstGeom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670646" y="205256"/>
            <a:ext cx="7704165" cy="710879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dirty="0" smtClean="0">
                <a:solidFill>
                  <a:srgbClr val="1F497D"/>
                </a:solidFill>
              </a:rPr>
              <a:t>Data analysis</a:t>
            </a:r>
            <a:endParaRPr lang="en-GB" sz="3200" dirty="0">
              <a:solidFill>
                <a:srgbClr val="1F497D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85751" y="826473"/>
            <a:ext cx="801158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 smtClean="0">
                <a:solidFill>
                  <a:srgbClr val="1F497D"/>
                </a:solidFill>
              </a:rPr>
              <a:t>Process as you go, thankfully automatic these days! </a:t>
            </a:r>
            <a:r>
              <a:rPr lang="en-GB" sz="2400" dirty="0" err="1" smtClean="0">
                <a:solidFill>
                  <a:srgbClr val="1F497D"/>
                </a:solidFill>
              </a:rPr>
              <a:t>Fast_dp</a:t>
            </a:r>
            <a:r>
              <a:rPr lang="en-GB" sz="2400" dirty="0" smtClean="0">
                <a:solidFill>
                  <a:srgbClr val="1F497D"/>
                </a:solidFill>
              </a:rPr>
              <a:t> results usually keep up with data collection.</a:t>
            </a:r>
          </a:p>
        </p:txBody>
      </p:sp>
      <p:sp>
        <p:nvSpPr>
          <p:cNvPr id="6" name="Rectangle 5"/>
          <p:cNvSpPr/>
          <p:nvPr/>
        </p:nvSpPr>
        <p:spPr>
          <a:xfrm>
            <a:off x="5514164" y="1795758"/>
            <a:ext cx="26040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 smtClean="0">
                <a:solidFill>
                  <a:srgbClr val="1F497D"/>
                </a:solidFill>
              </a:rPr>
              <a:t>Analysis: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040923" y="3314617"/>
            <a:ext cx="38783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1F497D"/>
                </a:solidFill>
              </a:rPr>
              <a:t>Good low resolution statistics</a:t>
            </a:r>
            <a:endParaRPr lang="en-US" sz="2000" dirty="0">
              <a:solidFill>
                <a:srgbClr val="1F497D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2012462" y="3575538"/>
            <a:ext cx="2911230" cy="58615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4923692" y="3165231"/>
            <a:ext cx="3373641" cy="6740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040923" y="4209479"/>
            <a:ext cx="38783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1F497D"/>
                </a:solidFill>
              </a:rPr>
              <a:t>Detector too far away, good data at edge</a:t>
            </a:r>
            <a:endParaRPr lang="en-US" sz="2000" dirty="0">
              <a:solidFill>
                <a:srgbClr val="1F497D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H="1" flipV="1">
            <a:off x="2422769" y="4288692"/>
            <a:ext cx="2578401" cy="18170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5001170" y="4060093"/>
            <a:ext cx="3995616" cy="99646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5080676" y="5514648"/>
            <a:ext cx="38783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1F497D"/>
                </a:solidFill>
              </a:rPr>
              <a:t>No anomalous signal of note</a:t>
            </a:r>
            <a:endParaRPr lang="en-US" sz="2000" dirty="0">
              <a:solidFill>
                <a:srgbClr val="1F497D"/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H="1" flipV="1">
            <a:off x="1729154" y="5275385"/>
            <a:ext cx="3311770" cy="50018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5040923" y="5365263"/>
            <a:ext cx="3333888" cy="62865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5514164" y="2703566"/>
            <a:ext cx="260406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 smtClean="0">
                <a:solidFill>
                  <a:srgbClr val="1F497D"/>
                </a:solidFill>
              </a:rPr>
              <a:t>Use these results to update your data collection strategy.</a:t>
            </a:r>
          </a:p>
        </p:txBody>
      </p:sp>
    </p:spTree>
    <p:extLst>
      <p:ext uri="{BB962C8B-B14F-4D97-AF65-F5344CB8AC3E}">
        <p14:creationId xmlns:p14="http://schemas.microsoft.com/office/powerpoint/2010/main" val="40920457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10" grpId="0" animBg="1"/>
      <p:bldP spid="10" grpId="1" animBg="1"/>
      <p:bldP spid="11" grpId="0"/>
      <p:bldP spid="11" grpId="1"/>
      <p:bldP spid="13" grpId="0" animBg="1"/>
      <p:bldP spid="13" grpId="1" animBg="1"/>
      <p:bldP spid="15" grpId="0"/>
      <p:bldP spid="15" grpId="1"/>
      <p:bldP spid="17" grpId="0" animBg="1"/>
      <p:bldP spid="17" grpId="1" animBg="1"/>
      <p:bldP spid="2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670646" y="205256"/>
            <a:ext cx="7704165" cy="710879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dirty="0" smtClean="0">
                <a:solidFill>
                  <a:srgbClr val="1F497D"/>
                </a:solidFill>
              </a:rPr>
              <a:t>Data analysis</a:t>
            </a:r>
            <a:endParaRPr lang="en-GB" sz="3200" dirty="0">
              <a:solidFill>
                <a:srgbClr val="1F497D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697" y="916135"/>
            <a:ext cx="6264903" cy="566543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095751" y="4387664"/>
            <a:ext cx="5204557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 smtClean="0">
                <a:solidFill>
                  <a:srgbClr val="1F497D"/>
                </a:solidFill>
              </a:rPr>
              <a:t>Strong anomalous signal, </a:t>
            </a:r>
            <a:r>
              <a:rPr lang="en-GB" sz="2400" dirty="0" err="1" smtClean="0">
                <a:solidFill>
                  <a:srgbClr val="1F497D"/>
                </a:solidFill>
              </a:rPr>
              <a:t>fast_ep</a:t>
            </a:r>
            <a:r>
              <a:rPr lang="en-GB" sz="2400" dirty="0" smtClean="0">
                <a:solidFill>
                  <a:srgbClr val="1F497D"/>
                </a:solidFill>
              </a:rPr>
              <a:t> successful </a:t>
            </a:r>
            <a:r>
              <a:rPr lang="mr-IN" sz="2400" dirty="0" smtClean="0">
                <a:solidFill>
                  <a:srgbClr val="1F497D"/>
                </a:solidFill>
              </a:rPr>
              <a:t>–</a:t>
            </a:r>
            <a:r>
              <a:rPr lang="en-GB" sz="2400" dirty="0" smtClean="0">
                <a:solidFill>
                  <a:srgbClr val="1F497D"/>
                </a:solidFill>
              </a:rPr>
              <a:t> note the anomalous multiplicity for </a:t>
            </a:r>
            <a:r>
              <a:rPr lang="en-GB" sz="2400" dirty="0" err="1" smtClean="0">
                <a:solidFill>
                  <a:srgbClr val="1F497D"/>
                </a:solidFill>
              </a:rPr>
              <a:t>sulfur</a:t>
            </a:r>
            <a:r>
              <a:rPr lang="en-GB" sz="2400" dirty="0" smtClean="0">
                <a:solidFill>
                  <a:srgbClr val="1F497D"/>
                </a:solidFill>
              </a:rPr>
              <a:t> SAD</a:t>
            </a:r>
          </a:p>
        </p:txBody>
      </p:sp>
    </p:spTree>
    <p:extLst>
      <p:ext uri="{BB962C8B-B14F-4D97-AF65-F5344CB8AC3E}">
        <p14:creationId xmlns:p14="http://schemas.microsoft.com/office/powerpoint/2010/main" val="40968882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670646" y="205256"/>
            <a:ext cx="7704165" cy="710879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dirty="0" smtClean="0">
                <a:solidFill>
                  <a:srgbClr val="1F497D"/>
                </a:solidFill>
              </a:rPr>
              <a:t>Trickier cases</a:t>
            </a:r>
            <a:endParaRPr lang="en-GB" sz="3200" dirty="0">
              <a:solidFill>
                <a:srgbClr val="1F497D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51828" y="956491"/>
            <a:ext cx="832094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 smtClean="0">
                <a:solidFill>
                  <a:srgbClr val="1F497D"/>
                </a:solidFill>
              </a:rPr>
              <a:t>Low solvent content, low resolution, low anomalous signal cases may require more than 1 dataset or even crystal to solve.</a:t>
            </a:r>
          </a:p>
        </p:txBody>
      </p:sp>
      <p:sp>
        <p:nvSpPr>
          <p:cNvPr id="4" name="Rectangle 3"/>
          <p:cNvSpPr/>
          <p:nvPr/>
        </p:nvSpPr>
        <p:spPr>
          <a:xfrm>
            <a:off x="451828" y="2101163"/>
            <a:ext cx="832094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 smtClean="0">
                <a:solidFill>
                  <a:srgbClr val="1F497D"/>
                </a:solidFill>
              </a:rPr>
              <a:t>Low solvent content usually requires MAD phasing, 2 or 3 energies -  some excellent talks covering this on Saturday!</a:t>
            </a:r>
          </a:p>
        </p:txBody>
      </p:sp>
      <p:sp>
        <p:nvSpPr>
          <p:cNvPr id="6" name="Rectangle 5"/>
          <p:cNvSpPr/>
          <p:nvPr/>
        </p:nvSpPr>
        <p:spPr>
          <a:xfrm>
            <a:off x="598367" y="3072348"/>
            <a:ext cx="871171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 smtClean="0">
                <a:solidFill>
                  <a:srgbClr val="1F497D"/>
                </a:solidFill>
              </a:rPr>
              <a:t>From a data collection point of view you have options here:</a:t>
            </a:r>
          </a:p>
          <a:p>
            <a:endParaRPr lang="en-GB" sz="2400" dirty="0">
              <a:solidFill>
                <a:srgbClr val="1F497D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GB" sz="2400" dirty="0" smtClean="0">
                <a:solidFill>
                  <a:srgbClr val="1F497D"/>
                </a:solidFill>
              </a:rPr>
              <a:t>Collect all on same part of crystal, interleaved. Chief concern is radiation damage.</a:t>
            </a:r>
          </a:p>
          <a:p>
            <a:endParaRPr lang="en-GB" sz="2400" dirty="0">
              <a:solidFill>
                <a:srgbClr val="1F497D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GB" sz="2400" dirty="0" smtClean="0">
                <a:solidFill>
                  <a:srgbClr val="1F497D"/>
                </a:solidFill>
              </a:rPr>
              <a:t>Collect each energy on a separate part of the same crystal, small beam and large crystal.</a:t>
            </a:r>
          </a:p>
          <a:p>
            <a:endParaRPr lang="en-GB" sz="2400" dirty="0">
              <a:solidFill>
                <a:srgbClr val="1F497D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GB" sz="2400" dirty="0" smtClean="0">
                <a:solidFill>
                  <a:srgbClr val="1F497D"/>
                </a:solidFill>
              </a:rPr>
              <a:t>Collect data from several crystals and combine (</a:t>
            </a:r>
            <a:r>
              <a:rPr lang="en-GB" sz="2400" dirty="0" err="1" smtClean="0">
                <a:solidFill>
                  <a:srgbClr val="1F497D"/>
                </a:solidFill>
              </a:rPr>
              <a:t>isomorphous</a:t>
            </a:r>
            <a:r>
              <a:rPr lang="en-GB" sz="2400" dirty="0" smtClean="0">
                <a:solidFill>
                  <a:srgbClr val="1F497D"/>
                </a:solidFill>
              </a:rPr>
              <a:t>?).</a:t>
            </a:r>
          </a:p>
          <a:p>
            <a:r>
              <a:rPr lang="en-GB" sz="2400" dirty="0">
                <a:solidFill>
                  <a:srgbClr val="1F497D"/>
                </a:solidFill>
              </a:rPr>
              <a:t>	</a:t>
            </a:r>
            <a:endParaRPr lang="en-GB" sz="2400" dirty="0" smtClean="0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92418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670646" y="205256"/>
            <a:ext cx="7704165" cy="710879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dirty="0" err="1" smtClean="0">
                <a:solidFill>
                  <a:srgbClr val="1F497D"/>
                </a:solidFill>
              </a:rPr>
              <a:t>LptDE</a:t>
            </a:r>
            <a:endParaRPr lang="en-GB" sz="3200" dirty="0">
              <a:solidFill>
                <a:srgbClr val="1F497D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35573" y="1023596"/>
            <a:ext cx="8320941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 smtClean="0">
                <a:solidFill>
                  <a:srgbClr val="1F497D"/>
                </a:solidFill>
              </a:rPr>
              <a:t>Outer-membrane pore, beta barrel. Low resolution (3 </a:t>
            </a:r>
            <a:r>
              <a:rPr lang="en-GB" sz="2000" dirty="0" err="1" smtClean="0">
                <a:solidFill>
                  <a:srgbClr val="1F497D"/>
                </a:solidFill>
              </a:rPr>
              <a:t>Å</a:t>
            </a:r>
            <a:r>
              <a:rPr lang="en-GB" sz="2000" dirty="0" smtClean="0">
                <a:solidFill>
                  <a:srgbClr val="1F497D"/>
                </a:solidFill>
              </a:rPr>
              <a:t>) and low symmetry (I2). 20 Se per monomer and 2-3 in the ASU. 3 crystals available. 90min </a:t>
            </a:r>
            <a:r>
              <a:rPr lang="en-GB" sz="2000" dirty="0" err="1" smtClean="0">
                <a:solidFill>
                  <a:srgbClr val="1F497D"/>
                </a:solidFill>
              </a:rPr>
              <a:t>beamtime</a:t>
            </a:r>
            <a:r>
              <a:rPr lang="en-GB" sz="2000" dirty="0" smtClean="0">
                <a:solidFill>
                  <a:srgbClr val="1F497D"/>
                </a:solidFill>
              </a:rPr>
              <a:t> left.</a:t>
            </a:r>
          </a:p>
          <a:p>
            <a:endParaRPr lang="en-GB" sz="2000" dirty="0" smtClean="0">
              <a:solidFill>
                <a:srgbClr val="1F497D"/>
              </a:solidFill>
            </a:endParaRPr>
          </a:p>
          <a:p>
            <a:r>
              <a:rPr lang="en-GB" sz="2000" dirty="0" smtClean="0">
                <a:solidFill>
                  <a:srgbClr val="1F497D"/>
                </a:solidFill>
              </a:rPr>
              <a:t>Mainly beta strand so good experimental map needed for model building.</a:t>
            </a:r>
          </a:p>
        </p:txBody>
      </p:sp>
      <p:pic>
        <p:nvPicPr>
          <p:cNvPr id="6" name="Picture 5" descr="LptDE_p2_hrem1_1_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96" y="2904973"/>
            <a:ext cx="3759727" cy="281979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799133" y="3069738"/>
            <a:ext cx="398340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 smtClean="0">
                <a:solidFill>
                  <a:srgbClr val="1F497D"/>
                </a:solidFill>
              </a:rPr>
              <a:t>Strategy: 3-wavelength MAD using 20x20 </a:t>
            </a:r>
            <a:r>
              <a:rPr lang="en-GB" sz="2000" dirty="0" err="1" smtClean="0">
                <a:solidFill>
                  <a:srgbClr val="1F497D"/>
                </a:solidFill>
              </a:rPr>
              <a:t>μm</a:t>
            </a:r>
            <a:r>
              <a:rPr lang="en-GB" sz="2000" dirty="0" smtClean="0">
                <a:solidFill>
                  <a:srgbClr val="1F497D"/>
                </a:solidFill>
              </a:rPr>
              <a:t> beam on I24. Collect 720 </a:t>
            </a:r>
            <a:r>
              <a:rPr lang="en-GB" sz="2000" dirty="0" err="1" smtClean="0">
                <a:solidFill>
                  <a:srgbClr val="1F497D"/>
                </a:solidFill>
              </a:rPr>
              <a:t>deg</a:t>
            </a:r>
            <a:r>
              <a:rPr lang="en-GB" sz="2000" dirty="0" smtClean="0">
                <a:solidFill>
                  <a:srgbClr val="1F497D"/>
                </a:solidFill>
              </a:rPr>
              <a:t> at 1 energy, then translate, change energy and repeat. Do the same on all 3 crystals.</a:t>
            </a:r>
          </a:p>
          <a:p>
            <a:endParaRPr lang="en-GB" sz="2000" dirty="0">
              <a:solidFill>
                <a:srgbClr val="1F497D"/>
              </a:solidFill>
            </a:endParaRPr>
          </a:p>
          <a:p>
            <a:endParaRPr lang="en-GB" sz="2000" dirty="0">
              <a:solidFill>
                <a:srgbClr val="1F497D"/>
              </a:solidFill>
            </a:endParaRPr>
          </a:p>
          <a:p>
            <a:endParaRPr lang="en-GB" sz="2000" dirty="0" smtClean="0">
              <a:solidFill>
                <a:srgbClr val="1F497D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3272692" y="3448538"/>
            <a:ext cx="0" cy="595923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2926861" y="3448538"/>
            <a:ext cx="0" cy="595923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2575169" y="3448538"/>
            <a:ext cx="0" cy="595923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11787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0626" y="3523992"/>
            <a:ext cx="2953374" cy="3070239"/>
          </a:xfrm>
          <a:prstGeom prst="rect">
            <a:avLst/>
          </a:prstGeom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670646" y="205256"/>
            <a:ext cx="7704165" cy="710879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dirty="0" err="1" smtClean="0">
                <a:solidFill>
                  <a:srgbClr val="1F497D"/>
                </a:solidFill>
              </a:rPr>
              <a:t>LptDE</a:t>
            </a:r>
            <a:endParaRPr lang="en-GB" sz="3200" dirty="0">
              <a:solidFill>
                <a:srgbClr val="1F497D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9969" y="808177"/>
            <a:ext cx="3983404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 err="1" smtClean="0">
                <a:solidFill>
                  <a:srgbClr val="1F497D"/>
                </a:solidFill>
              </a:rPr>
              <a:t>Fast_dp</a:t>
            </a:r>
            <a:r>
              <a:rPr lang="en-GB" sz="2000" dirty="0" smtClean="0">
                <a:solidFill>
                  <a:srgbClr val="1F497D"/>
                </a:solidFill>
              </a:rPr>
              <a:t> integration files combined in AIMLESS, last 1200 frames trimmed from each for radiation damage.</a:t>
            </a:r>
          </a:p>
          <a:p>
            <a:endParaRPr lang="en-GB" sz="2000" dirty="0">
              <a:solidFill>
                <a:srgbClr val="1F497D"/>
              </a:solidFill>
            </a:endParaRPr>
          </a:p>
          <a:p>
            <a:r>
              <a:rPr lang="en-GB" sz="2000" dirty="0" smtClean="0">
                <a:solidFill>
                  <a:srgbClr val="1F497D"/>
                </a:solidFill>
              </a:rPr>
              <a:t>Phasing with SHARP and SHELXD, 40 Se found. 715 residues built automatically (from ~1500).</a:t>
            </a:r>
            <a:endParaRPr lang="en-GB" sz="2000" dirty="0">
              <a:solidFill>
                <a:srgbClr val="1F497D"/>
              </a:solidFill>
            </a:endParaRPr>
          </a:p>
          <a:p>
            <a:endParaRPr lang="en-GB" sz="2000" dirty="0">
              <a:solidFill>
                <a:srgbClr val="1F497D"/>
              </a:solidFill>
            </a:endParaRPr>
          </a:p>
          <a:p>
            <a:endParaRPr lang="en-GB" sz="2000" dirty="0" smtClean="0">
              <a:solidFill>
                <a:srgbClr val="1F497D"/>
              </a:solidFill>
            </a:endParaRPr>
          </a:p>
        </p:txBody>
      </p:sp>
      <p:pic>
        <p:nvPicPr>
          <p:cNvPr id="6" name="Picture 5" descr="LptDE_p2_hrem1_1_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5737" y="808177"/>
            <a:ext cx="3456383" cy="259228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-24015" t="4" r="57967" b="54667"/>
          <a:stretch/>
        </p:blipFill>
        <p:spPr>
          <a:xfrm>
            <a:off x="2249363" y="3599859"/>
            <a:ext cx="4215785" cy="28667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976076"/>
            <a:ext cx="3771086" cy="2490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7359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038309" y="505495"/>
            <a:ext cx="4882352" cy="72874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>
            <a:stCxn id="6" idx="2"/>
          </p:cNvCxnSpPr>
          <p:nvPr/>
        </p:nvCxnSpPr>
        <p:spPr>
          <a:xfrm flipH="1">
            <a:off x="4474278" y="1234239"/>
            <a:ext cx="5207" cy="36437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2038309" y="1598611"/>
            <a:ext cx="4882352" cy="72874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Arrow Connector 18"/>
          <p:cNvCxnSpPr>
            <a:stCxn id="18" idx="2"/>
          </p:cNvCxnSpPr>
          <p:nvPr/>
        </p:nvCxnSpPr>
        <p:spPr>
          <a:xfrm flipH="1">
            <a:off x="4474278" y="2327355"/>
            <a:ext cx="5207" cy="36437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2334995" y="1799139"/>
            <a:ext cx="4278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2033102" y="2687967"/>
            <a:ext cx="4882352" cy="72874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Arrow Connector 21"/>
          <p:cNvCxnSpPr>
            <a:stCxn id="21" idx="2"/>
          </p:cNvCxnSpPr>
          <p:nvPr/>
        </p:nvCxnSpPr>
        <p:spPr>
          <a:xfrm flipH="1">
            <a:off x="4469071" y="3416711"/>
            <a:ext cx="5207" cy="36437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2329788" y="2888495"/>
            <a:ext cx="4278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2038309" y="3781083"/>
            <a:ext cx="4882352" cy="72874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Arrow Connector 24"/>
          <p:cNvCxnSpPr>
            <a:stCxn id="24" idx="2"/>
          </p:cNvCxnSpPr>
          <p:nvPr/>
        </p:nvCxnSpPr>
        <p:spPr>
          <a:xfrm flipH="1">
            <a:off x="4474278" y="4509827"/>
            <a:ext cx="5207" cy="36437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2334995" y="3981611"/>
            <a:ext cx="4278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2027895" y="4874199"/>
            <a:ext cx="4882352" cy="72874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3662288" y="78658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2150739" y="681242"/>
            <a:ext cx="46470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tx2"/>
                </a:solidFill>
              </a:rPr>
              <a:t>Preparation</a:t>
            </a:r>
            <a:endParaRPr lang="en-US" sz="2400" dirty="0">
              <a:solidFill>
                <a:schemeClr val="tx2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155946" y="1715821"/>
            <a:ext cx="46470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tx2"/>
                </a:solidFill>
              </a:rPr>
              <a:t>Sample centring</a:t>
            </a:r>
            <a:endParaRPr lang="en-US" sz="2400" dirty="0">
              <a:solidFill>
                <a:schemeClr val="tx2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155946" y="2796162"/>
            <a:ext cx="46470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tx2"/>
                </a:solidFill>
              </a:rPr>
              <a:t>Screening, analysis &amp; strategy</a:t>
            </a:r>
            <a:endParaRPr lang="en-US" sz="2400" dirty="0">
              <a:solidFill>
                <a:schemeClr val="tx2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140325" y="3928853"/>
            <a:ext cx="46470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tx2"/>
                </a:solidFill>
              </a:rPr>
              <a:t>Data collection &amp; evaluation</a:t>
            </a:r>
            <a:endParaRPr lang="en-US" sz="2400" dirty="0">
              <a:solidFill>
                <a:schemeClr val="tx2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145532" y="4990904"/>
            <a:ext cx="46470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tx2"/>
                </a:solidFill>
              </a:rPr>
              <a:t>Post </a:t>
            </a:r>
            <a:r>
              <a:rPr lang="en-US" sz="2400" dirty="0" err="1" smtClean="0">
                <a:solidFill>
                  <a:schemeClr val="tx2"/>
                </a:solidFill>
              </a:rPr>
              <a:t>beamtime</a:t>
            </a:r>
            <a:endParaRPr lang="en-US" sz="2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33592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858631" y="1212918"/>
            <a:ext cx="2983467" cy="4159642"/>
            <a:chOff x="4558145" y="360218"/>
            <a:chExt cx="4322617" cy="6026727"/>
          </a:xfrm>
        </p:grpSpPr>
        <p:pic>
          <p:nvPicPr>
            <p:cNvPr id="7" name="dropview_im" descr="http://www.oppf.rc-harwell.ac.uk/images/441305006333/441305006333-F01-1-R0DRP1-EF-z230-20120715-035008.jpg"/>
            <p:cNvPicPr/>
            <p:nvPr/>
          </p:nvPicPr>
          <p:blipFill>
            <a:blip r:embed="rId2" cstate="print"/>
            <a:srcRect l="16464" t="14961" r="29261" b="9073"/>
            <a:stretch>
              <a:fillRect/>
            </a:stretch>
          </p:blipFill>
          <p:spPr bwMode="auto">
            <a:xfrm>
              <a:off x="4558145" y="360218"/>
              <a:ext cx="2258937" cy="2369128"/>
            </a:xfrm>
            <a:prstGeom prst="rect">
              <a:avLst/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</p:spPr>
        </p:pic>
        <p:pic>
          <p:nvPicPr>
            <p:cNvPr id="10" name="dropview_im" descr="http://www.oppf.rc-harwell.ac.uk/images/441305006470/441305006470-D12-1-R0DRP1-EF-z230-20120715-052208.jpg"/>
            <p:cNvPicPr/>
            <p:nvPr/>
          </p:nvPicPr>
          <p:blipFill>
            <a:blip r:embed="rId3" cstate="print"/>
            <a:srcRect l="29240" t="31241" r="22752" b="6421"/>
            <a:stretch>
              <a:fillRect/>
            </a:stretch>
          </p:blipFill>
          <p:spPr bwMode="auto">
            <a:xfrm>
              <a:off x="6442363" y="1922411"/>
              <a:ext cx="2438399" cy="2372497"/>
            </a:xfrm>
            <a:prstGeom prst="rect">
              <a:avLst/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</p:spPr>
        </p:pic>
        <p:pic>
          <p:nvPicPr>
            <p:cNvPr id="9" name="dropview_im" descr="http://www.oppf.rc-harwell.ac.uk/images/441305006333/441305006333-D12-1-R0DRP1-EF-z230-20120715-035008.jpg"/>
            <p:cNvPicPr/>
            <p:nvPr/>
          </p:nvPicPr>
          <p:blipFill>
            <a:blip r:embed="rId4" cstate="print"/>
            <a:srcRect l="28109" t="30420" r="20190"/>
            <a:stretch>
              <a:fillRect/>
            </a:stretch>
          </p:blipFill>
          <p:spPr bwMode="auto">
            <a:xfrm>
              <a:off x="4749672" y="3934691"/>
              <a:ext cx="2431717" cy="2452254"/>
            </a:xfrm>
            <a:prstGeom prst="rect">
              <a:avLst/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</p:spPr>
        </p:pic>
      </p:grpSp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>
          <a:xfrm>
            <a:off x="920489" y="69918"/>
            <a:ext cx="7704165" cy="1143000"/>
          </a:xfrm>
        </p:spPr>
        <p:txBody>
          <a:bodyPr/>
          <a:lstStyle/>
          <a:p>
            <a:r>
              <a:rPr lang="en-GB" sz="3200" dirty="0" smtClean="0">
                <a:solidFill>
                  <a:srgbClr val="1F497D"/>
                </a:solidFill>
              </a:rPr>
              <a:t>Data collection is important!</a:t>
            </a:r>
            <a:endParaRPr lang="en-GB" sz="3200" dirty="0">
              <a:solidFill>
                <a:srgbClr val="1F497D"/>
              </a:solidFill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581026" y="1760858"/>
            <a:ext cx="4391892" cy="3838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sng" strike="noStrike" kern="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This is the last experimental step</a:t>
            </a:r>
          </a:p>
          <a:p>
            <a:pPr marL="0" marR="0" lvl="0" indent="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200" b="0" i="0" u="none" strike="noStrike" kern="0" cap="none" spc="0" normalizeH="0" baseline="0" noProof="0" dirty="0" smtClean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+mn-lt"/>
            </a:endParaRPr>
          </a:p>
          <a:p>
            <a:pPr marL="0" marR="0" lvl="0" indent="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+mn-lt"/>
              </a:rPr>
              <a:t>Time taken now to collect the </a:t>
            </a:r>
            <a:r>
              <a:rPr lang="en-GB" sz="2200" kern="0" dirty="0" smtClean="0">
                <a:solidFill>
                  <a:srgbClr val="1F497D"/>
                </a:solidFill>
                <a:latin typeface="+mn-lt"/>
              </a:rPr>
              <a:t>best possible data </a:t>
            </a:r>
            <a:r>
              <a:rPr kumimoji="0" lang="en-GB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+mn-lt"/>
              </a:rPr>
              <a:t>can prevent pain and possible failure later on.</a:t>
            </a:r>
          </a:p>
          <a:p>
            <a:pPr marL="0" marR="0" lvl="0" indent="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kern="0" dirty="0" smtClean="0">
              <a:solidFill>
                <a:srgbClr val="1F497D"/>
              </a:solidFill>
              <a:latin typeface="+mn-lt"/>
            </a:endParaRPr>
          </a:p>
          <a:p>
            <a:pPr marL="0" marR="0" lvl="0" indent="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If the original data are poor</a:t>
            </a:r>
            <a:r>
              <a:rPr kumimoji="0" lang="en-GB" sz="2200" b="0" i="0" u="none" strike="noStrike" kern="0" cap="none" spc="0" normalizeH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then not much can be done about it later.</a:t>
            </a:r>
          </a:p>
          <a:p>
            <a:pPr marL="0" marR="0" lvl="0" indent="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sz="2200" kern="0" dirty="0">
              <a:solidFill>
                <a:srgbClr val="1F497D"/>
              </a:solidFill>
            </a:endParaRPr>
          </a:p>
          <a:p>
            <a:pPr marL="0" marR="0" lvl="0" indent="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2200" kern="0" dirty="0" smtClean="0">
                <a:solidFill>
                  <a:srgbClr val="1F497D"/>
                </a:solidFill>
              </a:rPr>
              <a:t>Ask your local contact for advice if you are unsure, ideally drop an email through before your trip.</a:t>
            </a:r>
            <a:endParaRPr kumimoji="0" lang="en-GB" sz="2200" b="0" i="0" u="none" strike="noStrike" kern="0" cap="none" spc="0" normalizeH="0" noProof="0" dirty="0" smtClean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sz="2200" kern="0" baseline="0" dirty="0">
              <a:solidFill>
                <a:srgbClr val="1F497D"/>
              </a:solidFill>
            </a:endParaRPr>
          </a:p>
          <a:p>
            <a:pPr marL="0" marR="0" lvl="0" indent="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200" b="0" i="0" u="none" strike="noStrike" kern="0" cap="none" spc="0" normalizeH="0" baseline="0" noProof="0" dirty="0" smtClean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54590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670646" y="205256"/>
            <a:ext cx="7704165" cy="710879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dirty="0" smtClean="0">
                <a:solidFill>
                  <a:srgbClr val="1F497D"/>
                </a:solidFill>
              </a:rPr>
              <a:t>Post </a:t>
            </a:r>
            <a:r>
              <a:rPr lang="en-GB" sz="3200" dirty="0" err="1" smtClean="0">
                <a:solidFill>
                  <a:srgbClr val="1F497D"/>
                </a:solidFill>
              </a:rPr>
              <a:t>beamtime</a:t>
            </a:r>
            <a:endParaRPr lang="en-GB" sz="3200" dirty="0">
              <a:solidFill>
                <a:srgbClr val="1F497D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9969" y="1159869"/>
            <a:ext cx="853464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 smtClean="0">
                <a:solidFill>
                  <a:srgbClr val="1F497D"/>
                </a:solidFill>
              </a:rPr>
              <a:t>Ideally you’d want to confirm on the </a:t>
            </a:r>
            <a:r>
              <a:rPr lang="en-GB" sz="2000" dirty="0" err="1" smtClean="0">
                <a:solidFill>
                  <a:srgbClr val="1F497D"/>
                </a:solidFill>
              </a:rPr>
              <a:t>beamline</a:t>
            </a:r>
            <a:r>
              <a:rPr lang="en-GB" sz="2000" dirty="0" smtClean="0">
                <a:solidFill>
                  <a:srgbClr val="1F497D"/>
                </a:solidFill>
              </a:rPr>
              <a:t> that your structure is solved and gives you what you need. Doesn’t always happen.</a:t>
            </a:r>
            <a:endParaRPr lang="en-GB" sz="2000" dirty="0">
              <a:solidFill>
                <a:srgbClr val="1F497D"/>
              </a:solidFill>
            </a:endParaRPr>
          </a:p>
          <a:p>
            <a:endParaRPr lang="en-GB" sz="2000" dirty="0" smtClean="0">
              <a:solidFill>
                <a:srgbClr val="1F497D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9969" y="2052480"/>
            <a:ext cx="853464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 smtClean="0">
                <a:solidFill>
                  <a:srgbClr val="1F497D"/>
                </a:solidFill>
              </a:rPr>
              <a:t>Post </a:t>
            </a:r>
            <a:r>
              <a:rPr lang="en-GB" sz="2000" dirty="0" err="1" smtClean="0">
                <a:solidFill>
                  <a:srgbClr val="1F497D"/>
                </a:solidFill>
              </a:rPr>
              <a:t>beamtime</a:t>
            </a:r>
            <a:r>
              <a:rPr lang="en-GB" sz="2000" dirty="0" smtClean="0">
                <a:solidFill>
                  <a:srgbClr val="1F497D"/>
                </a:solidFill>
              </a:rPr>
              <a:t> is your chance to take your time and do things carefully. Reprocessing, exclusion of radiation damage, data combination etc. Don’t assume that </a:t>
            </a:r>
            <a:r>
              <a:rPr lang="en-GB" sz="2000" dirty="0" err="1" smtClean="0">
                <a:solidFill>
                  <a:srgbClr val="1F497D"/>
                </a:solidFill>
              </a:rPr>
              <a:t>autoprocessing</a:t>
            </a:r>
            <a:r>
              <a:rPr lang="en-GB" sz="2000" dirty="0" smtClean="0">
                <a:solidFill>
                  <a:srgbClr val="1F497D"/>
                </a:solidFill>
              </a:rPr>
              <a:t> failure means your data is useless.</a:t>
            </a:r>
          </a:p>
        </p:txBody>
      </p:sp>
      <p:sp>
        <p:nvSpPr>
          <p:cNvPr id="7" name="Rectangle 6"/>
          <p:cNvSpPr/>
          <p:nvPr/>
        </p:nvSpPr>
        <p:spPr>
          <a:xfrm>
            <a:off x="159969" y="3524154"/>
            <a:ext cx="853464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 smtClean="0">
                <a:solidFill>
                  <a:srgbClr val="1F497D"/>
                </a:solidFill>
              </a:rPr>
              <a:t>How to do this is what you’ll learn through the rest of this course</a:t>
            </a:r>
          </a:p>
        </p:txBody>
      </p:sp>
    </p:spTree>
    <p:extLst>
      <p:ext uri="{BB962C8B-B14F-4D97-AF65-F5344CB8AC3E}">
        <p14:creationId xmlns:p14="http://schemas.microsoft.com/office/powerpoint/2010/main" val="32413776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670646" y="205256"/>
            <a:ext cx="7704165" cy="710879"/>
          </a:xfrm>
        </p:spPr>
        <p:txBody>
          <a:bodyPr/>
          <a:lstStyle/>
          <a:p>
            <a:r>
              <a:rPr lang="en-GB" sz="3200" dirty="0" smtClean="0">
                <a:solidFill>
                  <a:srgbClr val="1F497D"/>
                </a:solidFill>
              </a:rPr>
              <a:t>What’s the goal?</a:t>
            </a:r>
            <a:endParaRPr lang="en-GB" sz="3200" dirty="0">
              <a:solidFill>
                <a:srgbClr val="1F497D"/>
              </a:solidFill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4971511"/>
              </p:ext>
            </p:extLst>
          </p:nvPr>
        </p:nvGraphicFramePr>
        <p:xfrm>
          <a:off x="670646" y="945294"/>
          <a:ext cx="7888941" cy="48088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5317"/>
                <a:gridCol w="3053977"/>
                <a:gridCol w="2629647"/>
              </a:tblGrid>
              <a:tr h="495624"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>
                          <a:solidFill>
                            <a:srgbClr val="1F497D"/>
                          </a:solidFill>
                        </a:rPr>
                        <a:t>Aim</a:t>
                      </a:r>
                      <a:endParaRPr lang="en-GB" b="1" dirty="0">
                        <a:solidFill>
                          <a:srgbClr val="1F497D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>
                          <a:solidFill>
                            <a:srgbClr val="1F497D"/>
                          </a:solidFill>
                        </a:rPr>
                        <a:t>High priorities</a:t>
                      </a:r>
                      <a:endParaRPr lang="en-GB" b="1" dirty="0">
                        <a:solidFill>
                          <a:srgbClr val="1F497D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>
                          <a:solidFill>
                            <a:srgbClr val="1F497D"/>
                          </a:solidFill>
                        </a:rPr>
                        <a:t>Lower priority</a:t>
                      </a:r>
                      <a:endParaRPr lang="en-GB" b="1" dirty="0">
                        <a:solidFill>
                          <a:srgbClr val="1F497D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929961">
                <a:tc>
                  <a:txBody>
                    <a:bodyPr/>
                    <a:lstStyle/>
                    <a:p>
                      <a:r>
                        <a:rPr lang="en-GB" b="0" dirty="0" smtClean="0">
                          <a:solidFill>
                            <a:srgbClr val="1F497D"/>
                          </a:solidFill>
                        </a:rPr>
                        <a:t>Native data collection</a:t>
                      </a:r>
                      <a:endParaRPr lang="en-GB" b="0" dirty="0">
                        <a:solidFill>
                          <a:srgbClr val="1F497D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b="0" dirty="0" smtClean="0">
                          <a:solidFill>
                            <a:srgbClr val="1F497D"/>
                          </a:solidFill>
                        </a:rPr>
                        <a:t>High resolution, complete</a:t>
                      </a:r>
                      <a:r>
                        <a:rPr lang="en-GB" b="0" baseline="0" dirty="0" smtClean="0">
                          <a:solidFill>
                            <a:srgbClr val="1F497D"/>
                          </a:solidFill>
                        </a:rPr>
                        <a:t> data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b="0" dirty="0" smtClean="0">
                          <a:solidFill>
                            <a:srgbClr val="1F497D"/>
                          </a:solidFill>
                        </a:rPr>
                        <a:t>High redundancy</a:t>
                      </a:r>
                      <a:endParaRPr lang="en-GB" b="0" dirty="0">
                        <a:solidFill>
                          <a:srgbClr val="1F497D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95624">
                <a:tc>
                  <a:txBody>
                    <a:bodyPr/>
                    <a:lstStyle/>
                    <a:p>
                      <a:r>
                        <a:rPr lang="en-GB" b="0" dirty="0" smtClean="0">
                          <a:solidFill>
                            <a:srgbClr val="1F497D"/>
                          </a:solidFill>
                        </a:rPr>
                        <a:t>MAD,</a:t>
                      </a:r>
                      <a:r>
                        <a:rPr lang="en-GB" b="0" baseline="0" dirty="0" smtClean="0">
                          <a:solidFill>
                            <a:srgbClr val="1F497D"/>
                          </a:solidFill>
                        </a:rPr>
                        <a:t> SAD</a:t>
                      </a:r>
                      <a:endParaRPr lang="en-GB" b="0" dirty="0">
                        <a:solidFill>
                          <a:srgbClr val="1F497D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b="0" dirty="0" smtClean="0">
                          <a:solidFill>
                            <a:srgbClr val="1F497D"/>
                          </a:solidFill>
                        </a:rPr>
                        <a:t>Accurate</a:t>
                      </a:r>
                      <a:r>
                        <a:rPr lang="en-GB" b="0" baseline="0" dirty="0" smtClean="0">
                          <a:solidFill>
                            <a:srgbClr val="1F497D"/>
                          </a:solidFill>
                        </a:rPr>
                        <a:t>, complete and highly redundant</a:t>
                      </a:r>
                    </a:p>
                    <a:p>
                      <a:r>
                        <a:rPr lang="en-GB" b="0" baseline="0" dirty="0" smtClean="0">
                          <a:solidFill>
                            <a:srgbClr val="1F497D"/>
                          </a:solidFill>
                        </a:rPr>
                        <a:t>Very little radiation damage </a:t>
                      </a:r>
                    </a:p>
                    <a:p>
                      <a:r>
                        <a:rPr lang="en-GB" b="0" baseline="0" dirty="0" smtClean="0">
                          <a:solidFill>
                            <a:srgbClr val="1F497D"/>
                          </a:solidFill>
                        </a:rPr>
                        <a:t>Choice of wavelength</a:t>
                      </a:r>
                      <a:endParaRPr lang="en-GB" b="0" dirty="0" smtClean="0">
                        <a:solidFill>
                          <a:srgbClr val="1F497D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b="0" dirty="0" smtClean="0">
                          <a:solidFill>
                            <a:srgbClr val="1F497D"/>
                          </a:solidFill>
                        </a:rPr>
                        <a:t>High resolution data</a:t>
                      </a:r>
                      <a:endParaRPr lang="en-GB" b="0" dirty="0">
                        <a:solidFill>
                          <a:srgbClr val="1F497D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95624">
                <a:tc>
                  <a:txBody>
                    <a:bodyPr/>
                    <a:lstStyle/>
                    <a:p>
                      <a:r>
                        <a:rPr lang="en-GB" b="0" dirty="0" smtClean="0">
                          <a:solidFill>
                            <a:srgbClr val="1F497D"/>
                          </a:solidFill>
                        </a:rPr>
                        <a:t>        -&gt; Sulphur SAD</a:t>
                      </a:r>
                      <a:endParaRPr lang="en-GB" b="0" dirty="0">
                        <a:solidFill>
                          <a:srgbClr val="1F497D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b="0" dirty="0" smtClean="0">
                          <a:solidFill>
                            <a:srgbClr val="1F497D"/>
                          </a:solidFill>
                        </a:rPr>
                        <a:t>As above + extra high redundancy (40-200fold)</a:t>
                      </a:r>
                      <a:endParaRPr lang="en-GB" b="0" dirty="0">
                        <a:solidFill>
                          <a:srgbClr val="1F497D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b="0" dirty="0">
                        <a:solidFill>
                          <a:srgbClr val="1F497D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95624">
                <a:tc>
                  <a:txBody>
                    <a:bodyPr/>
                    <a:lstStyle/>
                    <a:p>
                      <a:r>
                        <a:rPr lang="en-GB" b="0" dirty="0" smtClean="0">
                          <a:solidFill>
                            <a:srgbClr val="1F497D"/>
                          </a:solidFill>
                        </a:rPr>
                        <a:t>Molecular replacement</a:t>
                      </a:r>
                      <a:endParaRPr lang="en-GB" b="0" dirty="0">
                        <a:solidFill>
                          <a:srgbClr val="1F497D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="0" dirty="0" smtClean="0">
                          <a:solidFill>
                            <a:srgbClr val="1F497D"/>
                          </a:solidFill>
                        </a:rPr>
                        <a:t>Completeness at low resolution (&lt; 3</a:t>
                      </a:r>
                      <a:r>
                        <a:rPr lang="en-GB" sz="1800" kern="1200" dirty="0" smtClean="0">
                          <a:solidFill>
                            <a:srgbClr val="1F497D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Å)</a:t>
                      </a:r>
                    </a:p>
                    <a:p>
                      <a:endParaRPr lang="en-GB" b="0" dirty="0">
                        <a:solidFill>
                          <a:srgbClr val="1F497D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b="0" dirty="0">
                        <a:solidFill>
                          <a:srgbClr val="1F497D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95624">
                <a:tc>
                  <a:txBody>
                    <a:bodyPr/>
                    <a:lstStyle/>
                    <a:p>
                      <a:r>
                        <a:rPr lang="en-GB" b="0" dirty="0" smtClean="0">
                          <a:solidFill>
                            <a:srgbClr val="1F497D"/>
                          </a:solidFill>
                        </a:rPr>
                        <a:t>Ligand/mutation</a:t>
                      </a:r>
                      <a:endParaRPr lang="en-GB" b="0" dirty="0">
                        <a:solidFill>
                          <a:srgbClr val="1F497D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b="0" dirty="0" smtClean="0">
                          <a:solidFill>
                            <a:srgbClr val="1F497D"/>
                          </a:solidFill>
                        </a:rPr>
                        <a:t>High resolution, complete</a:t>
                      </a:r>
                      <a:r>
                        <a:rPr lang="en-GB" b="0" baseline="0" dirty="0" smtClean="0">
                          <a:solidFill>
                            <a:srgbClr val="1F497D"/>
                          </a:solidFill>
                        </a:rPr>
                        <a:t> data.</a:t>
                      </a:r>
                      <a:r>
                        <a:rPr lang="en-GB" b="0" dirty="0" smtClean="0">
                          <a:solidFill>
                            <a:srgbClr val="1F497D"/>
                          </a:solidFill>
                        </a:rPr>
                        <a:t> High throughput</a:t>
                      </a:r>
                      <a:endParaRPr lang="en-GB" b="0" dirty="0">
                        <a:solidFill>
                          <a:srgbClr val="1F497D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="0" dirty="0" smtClean="0">
                          <a:solidFill>
                            <a:srgbClr val="1F497D"/>
                          </a:solidFill>
                        </a:rPr>
                        <a:t>High redundancy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359833" y="6135938"/>
            <a:ext cx="81187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Trying to collect everything at once will usually result in failure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53948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038309" y="505495"/>
            <a:ext cx="4882352" cy="72874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>
            <a:stCxn id="6" idx="2"/>
          </p:cNvCxnSpPr>
          <p:nvPr/>
        </p:nvCxnSpPr>
        <p:spPr>
          <a:xfrm flipH="1">
            <a:off x="4474278" y="1234239"/>
            <a:ext cx="5207" cy="36437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2038309" y="1598611"/>
            <a:ext cx="4882352" cy="72874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Arrow Connector 18"/>
          <p:cNvCxnSpPr>
            <a:stCxn id="18" idx="2"/>
          </p:cNvCxnSpPr>
          <p:nvPr/>
        </p:nvCxnSpPr>
        <p:spPr>
          <a:xfrm flipH="1">
            <a:off x="4474278" y="2327355"/>
            <a:ext cx="5207" cy="36437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2334995" y="1799139"/>
            <a:ext cx="4278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2033102" y="2687967"/>
            <a:ext cx="4882352" cy="72874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Arrow Connector 21"/>
          <p:cNvCxnSpPr>
            <a:stCxn id="21" idx="2"/>
          </p:cNvCxnSpPr>
          <p:nvPr/>
        </p:nvCxnSpPr>
        <p:spPr>
          <a:xfrm flipH="1">
            <a:off x="4469071" y="3416711"/>
            <a:ext cx="5207" cy="36437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2329788" y="2888495"/>
            <a:ext cx="4278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2038309" y="3781083"/>
            <a:ext cx="4882352" cy="72874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Arrow Connector 24"/>
          <p:cNvCxnSpPr>
            <a:stCxn id="24" idx="2"/>
          </p:cNvCxnSpPr>
          <p:nvPr/>
        </p:nvCxnSpPr>
        <p:spPr>
          <a:xfrm flipH="1">
            <a:off x="4474278" y="4509827"/>
            <a:ext cx="5207" cy="36437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2334995" y="3981611"/>
            <a:ext cx="4278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2027895" y="4874199"/>
            <a:ext cx="4882352" cy="72874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3662288" y="78658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2150739" y="681242"/>
            <a:ext cx="46470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tx2"/>
                </a:solidFill>
              </a:rPr>
              <a:t>Preparation</a:t>
            </a:r>
            <a:endParaRPr lang="en-US" sz="2400" dirty="0">
              <a:solidFill>
                <a:schemeClr val="tx2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155946" y="1715821"/>
            <a:ext cx="46470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tx2"/>
                </a:solidFill>
              </a:rPr>
              <a:t>Sample centering</a:t>
            </a:r>
            <a:endParaRPr lang="en-US" sz="2400" dirty="0">
              <a:solidFill>
                <a:schemeClr val="tx2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155946" y="2796162"/>
            <a:ext cx="46470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tx2"/>
                </a:solidFill>
              </a:rPr>
              <a:t>Screening, analysis &amp; strategy</a:t>
            </a:r>
            <a:endParaRPr lang="en-US" sz="2400" dirty="0">
              <a:solidFill>
                <a:schemeClr val="tx2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140325" y="3928853"/>
            <a:ext cx="46470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tx2"/>
                </a:solidFill>
              </a:rPr>
              <a:t>Data collection &amp; evaluation</a:t>
            </a:r>
            <a:endParaRPr lang="en-US" sz="2400" dirty="0">
              <a:solidFill>
                <a:schemeClr val="tx2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145532" y="4990904"/>
            <a:ext cx="46470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tx2"/>
                </a:solidFill>
              </a:rPr>
              <a:t>Post </a:t>
            </a:r>
            <a:r>
              <a:rPr lang="en-US" sz="2400" dirty="0" err="1" smtClean="0">
                <a:solidFill>
                  <a:schemeClr val="tx2"/>
                </a:solidFill>
              </a:rPr>
              <a:t>beamtime</a:t>
            </a:r>
            <a:endParaRPr lang="en-US" sz="2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76136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091182" y="3596005"/>
            <a:ext cx="13741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Strategy</a:t>
            </a:r>
            <a:endParaRPr lang="en-US" sz="2400" dirty="0"/>
          </a:p>
        </p:txBody>
      </p:sp>
      <p:sp>
        <p:nvSpPr>
          <p:cNvPr id="7" name="Rounded Rectangle 6"/>
          <p:cNvSpPr/>
          <p:nvPr/>
        </p:nvSpPr>
        <p:spPr>
          <a:xfrm>
            <a:off x="3643546" y="3330181"/>
            <a:ext cx="2269409" cy="1030652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057456" y="1404732"/>
            <a:ext cx="14195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Protein features</a:t>
            </a:r>
            <a:endParaRPr lang="en-US" sz="2400" dirty="0"/>
          </a:p>
        </p:txBody>
      </p:sp>
      <p:sp>
        <p:nvSpPr>
          <p:cNvPr id="9" name="Rounded Rectangle 8"/>
          <p:cNvSpPr/>
          <p:nvPr/>
        </p:nvSpPr>
        <p:spPr>
          <a:xfrm>
            <a:off x="1568179" y="1307981"/>
            <a:ext cx="2269409" cy="1030652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770121" y="1654748"/>
            <a:ext cx="1256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Cell/SG</a:t>
            </a:r>
            <a:endParaRPr lang="en-US" sz="2400" dirty="0"/>
          </a:p>
        </p:txBody>
      </p:sp>
      <p:sp>
        <p:nvSpPr>
          <p:cNvPr id="11" name="Rounded Rectangle 10"/>
          <p:cNvSpPr/>
          <p:nvPr/>
        </p:nvSpPr>
        <p:spPr>
          <a:xfrm>
            <a:off x="5228794" y="1404732"/>
            <a:ext cx="2269409" cy="1030652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638768" y="3799173"/>
            <a:ext cx="21407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Solvent content</a:t>
            </a:r>
            <a:endParaRPr lang="en-US" sz="2400" dirty="0"/>
          </a:p>
        </p:txBody>
      </p:sp>
      <p:sp>
        <p:nvSpPr>
          <p:cNvPr id="13" name="Rounded Rectangle 12"/>
          <p:cNvSpPr/>
          <p:nvPr/>
        </p:nvSpPr>
        <p:spPr>
          <a:xfrm>
            <a:off x="510096" y="3542506"/>
            <a:ext cx="2269409" cy="1030652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6889208" y="3845507"/>
            <a:ext cx="16968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Crystal size</a:t>
            </a:r>
            <a:endParaRPr lang="en-US" sz="2400" dirty="0"/>
          </a:p>
        </p:txBody>
      </p:sp>
      <p:sp>
        <p:nvSpPr>
          <p:cNvPr id="17" name="Rounded Rectangle 16"/>
          <p:cNvSpPr/>
          <p:nvPr/>
        </p:nvSpPr>
        <p:spPr>
          <a:xfrm>
            <a:off x="6602930" y="3561014"/>
            <a:ext cx="2269409" cy="1030652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2"/>
          <p:cNvSpPr>
            <a:spLocks noGrp="1" noChangeArrowheads="1"/>
          </p:cNvSpPr>
          <p:nvPr>
            <p:ph type="title"/>
          </p:nvPr>
        </p:nvSpPr>
        <p:spPr>
          <a:xfrm>
            <a:off x="670646" y="205256"/>
            <a:ext cx="7704165" cy="710879"/>
          </a:xfrm>
        </p:spPr>
        <p:txBody>
          <a:bodyPr>
            <a:normAutofit fontScale="90000"/>
          </a:bodyPr>
          <a:lstStyle/>
          <a:p>
            <a:r>
              <a:rPr lang="en-GB" sz="3200" dirty="0" smtClean="0">
                <a:solidFill>
                  <a:srgbClr val="1F497D"/>
                </a:solidFill>
              </a:rPr>
              <a:t>Preparation </a:t>
            </a:r>
            <a:br>
              <a:rPr lang="en-GB" sz="3200" dirty="0" smtClean="0">
                <a:solidFill>
                  <a:srgbClr val="1F497D"/>
                </a:solidFill>
              </a:rPr>
            </a:br>
            <a:r>
              <a:rPr lang="en-GB" sz="3200" dirty="0" smtClean="0">
                <a:solidFill>
                  <a:srgbClr val="1F497D"/>
                </a:solidFill>
              </a:rPr>
              <a:t>Prior knowledge</a:t>
            </a:r>
            <a:endParaRPr lang="en-GB" sz="3200" dirty="0">
              <a:solidFill>
                <a:srgbClr val="1F497D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200915" y="5471150"/>
            <a:ext cx="3462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Radiation sensitivity</a:t>
            </a:r>
            <a:endParaRPr lang="en-US" sz="2400" dirty="0"/>
          </a:p>
        </p:txBody>
      </p:sp>
      <p:sp>
        <p:nvSpPr>
          <p:cNvPr id="22" name="Rounded Rectangle 21"/>
          <p:cNvSpPr/>
          <p:nvPr/>
        </p:nvSpPr>
        <p:spPr>
          <a:xfrm>
            <a:off x="1130955" y="5256500"/>
            <a:ext cx="2960227" cy="1030652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22"/>
          <p:cNvSpPr/>
          <p:nvPr/>
        </p:nvSpPr>
        <p:spPr>
          <a:xfrm>
            <a:off x="5228794" y="5408900"/>
            <a:ext cx="2960227" cy="1030652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579831" y="5517316"/>
            <a:ext cx="20537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Expected fold/homologues?</a:t>
            </a:r>
            <a:endParaRPr lang="en-US" sz="2400" dirty="0"/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3421184" y="2435384"/>
            <a:ext cx="711640" cy="79191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>
            <a:off x="5494253" y="2550603"/>
            <a:ext cx="522803" cy="67669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 flipV="1">
            <a:off x="6017056" y="3924806"/>
            <a:ext cx="447636" cy="13286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V="1">
            <a:off x="2931906" y="3845507"/>
            <a:ext cx="555488" cy="21216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V="1">
            <a:off x="3383293" y="4573158"/>
            <a:ext cx="843221" cy="59051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H="1" flipV="1">
            <a:off x="5329988" y="4573158"/>
            <a:ext cx="687068" cy="68334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92472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670646" y="205256"/>
            <a:ext cx="7704165" cy="710879"/>
          </a:xfrm>
        </p:spPr>
        <p:txBody>
          <a:bodyPr>
            <a:normAutofit fontScale="90000"/>
          </a:bodyPr>
          <a:lstStyle/>
          <a:p>
            <a:r>
              <a:rPr lang="en-GB" sz="3200" dirty="0" smtClean="0">
                <a:solidFill>
                  <a:srgbClr val="1F497D"/>
                </a:solidFill>
              </a:rPr>
              <a:t>Preparation </a:t>
            </a:r>
            <a:br>
              <a:rPr lang="en-GB" sz="3200" dirty="0" smtClean="0">
                <a:solidFill>
                  <a:srgbClr val="1F497D"/>
                </a:solidFill>
              </a:rPr>
            </a:br>
            <a:r>
              <a:rPr lang="en-GB" sz="3200" dirty="0" smtClean="0">
                <a:solidFill>
                  <a:srgbClr val="1F497D"/>
                </a:solidFill>
              </a:rPr>
              <a:t>Sample mounting</a:t>
            </a:r>
            <a:endParaRPr lang="en-GB" sz="3200" dirty="0">
              <a:solidFill>
                <a:srgbClr val="1F497D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4795" y="1036941"/>
            <a:ext cx="2637147" cy="12086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6943" y="2609803"/>
            <a:ext cx="2283202" cy="119973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l="26388" t="3874" r="51153" b="14751"/>
          <a:stretch/>
        </p:blipFill>
        <p:spPr>
          <a:xfrm>
            <a:off x="770350" y="916135"/>
            <a:ext cx="1551514" cy="247557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8631" y="4237800"/>
            <a:ext cx="2994930" cy="221025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94343" y="1223586"/>
            <a:ext cx="3154270" cy="236570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45462" y="4237800"/>
            <a:ext cx="3029349" cy="2272012"/>
          </a:xfrm>
          <a:prstGeom prst="rect">
            <a:avLst/>
          </a:prstGeom>
        </p:spPr>
      </p:pic>
      <p:cxnSp>
        <p:nvCxnSpPr>
          <p:cNvPr id="18" name="Straight Connector 17"/>
          <p:cNvCxnSpPr/>
          <p:nvPr/>
        </p:nvCxnSpPr>
        <p:spPr>
          <a:xfrm>
            <a:off x="5345462" y="4237800"/>
            <a:ext cx="3029349" cy="227201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5345462" y="4237800"/>
            <a:ext cx="3029349" cy="227201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78918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670646" y="205256"/>
            <a:ext cx="7704165" cy="710879"/>
          </a:xfrm>
        </p:spPr>
        <p:txBody>
          <a:bodyPr>
            <a:normAutofit fontScale="90000"/>
          </a:bodyPr>
          <a:lstStyle/>
          <a:p>
            <a:r>
              <a:rPr lang="en-GB" sz="3200" dirty="0" smtClean="0">
                <a:solidFill>
                  <a:srgbClr val="1F497D"/>
                </a:solidFill>
              </a:rPr>
              <a:t>Preparation </a:t>
            </a:r>
            <a:br>
              <a:rPr lang="en-GB" sz="3200" dirty="0" smtClean="0">
                <a:solidFill>
                  <a:srgbClr val="1F497D"/>
                </a:solidFill>
              </a:rPr>
            </a:br>
            <a:r>
              <a:rPr lang="en-GB" sz="3200" dirty="0" smtClean="0">
                <a:solidFill>
                  <a:srgbClr val="1F497D"/>
                </a:solidFill>
              </a:rPr>
              <a:t>Choice of </a:t>
            </a:r>
            <a:r>
              <a:rPr lang="en-GB" sz="3200" dirty="0" err="1" smtClean="0">
                <a:solidFill>
                  <a:srgbClr val="1F497D"/>
                </a:solidFill>
              </a:rPr>
              <a:t>beamline</a:t>
            </a:r>
            <a:endParaRPr lang="en-GB" sz="3200" dirty="0">
              <a:solidFill>
                <a:srgbClr val="1F497D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91484" y="140641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476150" y="1400965"/>
            <a:ext cx="5797230" cy="4708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tx2"/>
                </a:solidFill>
              </a:rPr>
              <a:t>Energy range </a:t>
            </a:r>
            <a:r>
              <a:rPr lang="mr-IN" sz="2400" dirty="0" smtClean="0">
                <a:solidFill>
                  <a:schemeClr val="tx2"/>
                </a:solidFill>
              </a:rPr>
              <a:t>–</a:t>
            </a:r>
            <a:r>
              <a:rPr lang="en-US" sz="2400" dirty="0" smtClean="0">
                <a:solidFill>
                  <a:schemeClr val="tx2"/>
                </a:solidFill>
              </a:rPr>
              <a:t> does it cover what you need? </a:t>
            </a:r>
          </a:p>
          <a:p>
            <a:endParaRPr lang="en-US" sz="2400" dirty="0" smtClean="0">
              <a:solidFill>
                <a:schemeClr val="tx2"/>
              </a:solidFill>
            </a:endParaRPr>
          </a:p>
          <a:p>
            <a:r>
              <a:rPr lang="en-US" sz="2400" dirty="0" smtClean="0">
                <a:solidFill>
                  <a:schemeClr val="tx2"/>
                </a:solidFill>
              </a:rPr>
              <a:t>Kappa?  P1, experimental phasing </a:t>
            </a:r>
          </a:p>
          <a:p>
            <a:endParaRPr lang="en-US" sz="2400" dirty="0">
              <a:solidFill>
                <a:schemeClr val="tx2"/>
              </a:solidFill>
            </a:endParaRPr>
          </a:p>
          <a:p>
            <a:r>
              <a:rPr lang="en-US" sz="2400" dirty="0" smtClean="0">
                <a:solidFill>
                  <a:schemeClr val="tx2"/>
                </a:solidFill>
              </a:rPr>
              <a:t>Biological containment? </a:t>
            </a:r>
          </a:p>
          <a:p>
            <a:endParaRPr lang="en-US" sz="2400" dirty="0">
              <a:solidFill>
                <a:schemeClr val="tx2"/>
              </a:solidFill>
            </a:endParaRPr>
          </a:p>
          <a:p>
            <a:r>
              <a:rPr lang="en-US" sz="2400" dirty="0" err="1" smtClean="0">
                <a:solidFill>
                  <a:schemeClr val="tx2"/>
                </a:solidFill>
              </a:rPr>
              <a:t>Cryo</a:t>
            </a:r>
            <a:r>
              <a:rPr lang="en-US" sz="2400" dirty="0" smtClean="0">
                <a:solidFill>
                  <a:schemeClr val="tx2"/>
                </a:solidFill>
              </a:rPr>
              <a:t> or room temperature collection?</a:t>
            </a:r>
          </a:p>
          <a:p>
            <a:endParaRPr lang="en-US" sz="2400" dirty="0">
              <a:solidFill>
                <a:schemeClr val="tx2"/>
              </a:solidFill>
            </a:endParaRPr>
          </a:p>
          <a:p>
            <a:r>
              <a:rPr lang="en-US" sz="2400" dirty="0" smtClean="0">
                <a:solidFill>
                  <a:schemeClr val="tx2"/>
                </a:solidFill>
              </a:rPr>
              <a:t>Can the beam size match your crystals?</a:t>
            </a:r>
          </a:p>
          <a:p>
            <a:endParaRPr lang="en-US" sz="2400" dirty="0">
              <a:solidFill>
                <a:schemeClr val="tx2"/>
              </a:solidFill>
            </a:endParaRPr>
          </a:p>
          <a:p>
            <a:r>
              <a:rPr lang="en-US" sz="2400" dirty="0" smtClean="0">
                <a:solidFill>
                  <a:schemeClr val="tx2"/>
                </a:solidFill>
              </a:rPr>
              <a:t>Flux </a:t>
            </a:r>
            <a:r>
              <a:rPr lang="mr-IN" sz="2400" dirty="0" smtClean="0">
                <a:solidFill>
                  <a:schemeClr val="tx2"/>
                </a:solidFill>
              </a:rPr>
              <a:t>–</a:t>
            </a:r>
            <a:r>
              <a:rPr lang="en-US" sz="2400" dirty="0" smtClean="0">
                <a:solidFill>
                  <a:schemeClr val="tx2"/>
                </a:solidFill>
              </a:rPr>
              <a:t> important for radiation damage </a:t>
            </a:r>
          </a:p>
          <a:p>
            <a:endParaRPr lang="en-US" dirty="0">
              <a:solidFill>
                <a:schemeClr val="tx2"/>
              </a:solidFill>
            </a:endParaRPr>
          </a:p>
          <a:p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91484" y="4195482"/>
            <a:ext cx="5673522" cy="161364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4866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40" name="Rectangle 36"/>
          <p:cNvSpPr>
            <a:spLocks noChangeArrowheads="1"/>
          </p:cNvSpPr>
          <p:nvPr/>
        </p:nvSpPr>
        <p:spPr bwMode="auto">
          <a:xfrm>
            <a:off x="395288" y="4437063"/>
            <a:ext cx="3960812" cy="2232025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/>
          <a:lstStyle/>
          <a:p>
            <a:pPr algn="ctr"/>
            <a:r>
              <a:rPr lang="en-GB">
                <a:latin typeface="Arial" charset="0"/>
              </a:rPr>
              <a:t>X-ray background reduction </a:t>
            </a:r>
          </a:p>
        </p:txBody>
      </p:sp>
      <p:sp>
        <p:nvSpPr>
          <p:cNvPr id="123936" name="Oval 32"/>
          <p:cNvSpPr>
            <a:spLocks noChangeArrowheads="1"/>
          </p:cNvSpPr>
          <p:nvPr/>
        </p:nvSpPr>
        <p:spPr bwMode="auto">
          <a:xfrm>
            <a:off x="1042988" y="5300663"/>
            <a:ext cx="649287" cy="1008062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123910" name="AutoShape 6"/>
          <p:cNvSpPr>
            <a:spLocks noChangeArrowheads="1"/>
          </p:cNvSpPr>
          <p:nvPr/>
        </p:nvSpPr>
        <p:spPr bwMode="auto">
          <a:xfrm rot="16200000">
            <a:off x="1907381" y="1340645"/>
            <a:ext cx="1584325" cy="4176712"/>
          </a:xfrm>
          <a:custGeom>
            <a:avLst/>
            <a:gdLst>
              <a:gd name="G0" fmla="+- 2835 0 0"/>
              <a:gd name="G1" fmla="+- 21600 0 2835"/>
              <a:gd name="G2" fmla="*/ 2835 1 2"/>
              <a:gd name="G3" fmla="+- 21600 0 G2"/>
              <a:gd name="G4" fmla="+/ 2835 21600 2"/>
              <a:gd name="G5" fmla="+/ G1 0 2"/>
              <a:gd name="G6" fmla="*/ 21600 21600 2835"/>
              <a:gd name="G7" fmla="*/ G6 1 2"/>
              <a:gd name="G8" fmla="+- 21600 0 G7"/>
              <a:gd name="G9" fmla="*/ 21600 1 2"/>
              <a:gd name="G10" fmla="+- 2835 0 G9"/>
              <a:gd name="G11" fmla="?: G10 G8 0"/>
              <a:gd name="G12" fmla="?: G10 G7 21600"/>
              <a:gd name="T0" fmla="*/ 20182 w 21600"/>
              <a:gd name="T1" fmla="*/ 10800 h 21600"/>
              <a:gd name="T2" fmla="*/ 10800 w 21600"/>
              <a:gd name="T3" fmla="*/ 21600 h 21600"/>
              <a:gd name="T4" fmla="*/ 1418 w 21600"/>
              <a:gd name="T5" fmla="*/ 10800 h 21600"/>
              <a:gd name="T6" fmla="*/ 10800 w 21600"/>
              <a:gd name="T7" fmla="*/ 0 h 21600"/>
              <a:gd name="T8" fmla="*/ 3218 w 21600"/>
              <a:gd name="T9" fmla="*/ 3218 h 21600"/>
              <a:gd name="T10" fmla="*/ 18382 w 21600"/>
              <a:gd name="T11" fmla="*/ 18382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2835" y="21600"/>
                </a:lnTo>
                <a:lnTo>
                  <a:pt x="18765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008000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vert="eaVert" wrap="none" anchor="ctr"/>
          <a:lstStyle/>
          <a:p>
            <a:pPr algn="ctr"/>
            <a:r>
              <a:rPr lang="en-GB">
                <a:latin typeface="Arial" charset="0"/>
              </a:rPr>
              <a:t>X-rays</a:t>
            </a:r>
          </a:p>
        </p:txBody>
      </p:sp>
      <p:sp>
        <p:nvSpPr>
          <p:cNvPr id="123913" name="AutoShape 9"/>
          <p:cNvSpPr>
            <a:spLocks noChangeArrowheads="1"/>
          </p:cNvSpPr>
          <p:nvPr/>
        </p:nvSpPr>
        <p:spPr bwMode="auto">
          <a:xfrm rot="5400000">
            <a:off x="5696199" y="2961482"/>
            <a:ext cx="5616575" cy="935037"/>
          </a:xfrm>
          <a:custGeom>
            <a:avLst/>
            <a:gdLst>
              <a:gd name="G0" fmla="+- 5400 0 0"/>
              <a:gd name="G1" fmla="+- 21600 0 5400"/>
              <a:gd name="G2" fmla="*/ 5400 1 2"/>
              <a:gd name="G3" fmla="+- 21600 0 G2"/>
              <a:gd name="G4" fmla="+/ 5400 21600 2"/>
              <a:gd name="G5" fmla="+/ G1 0 2"/>
              <a:gd name="G6" fmla="*/ 21600 21600 5400"/>
              <a:gd name="G7" fmla="*/ G6 1 2"/>
              <a:gd name="G8" fmla="+- 21600 0 G7"/>
              <a:gd name="G9" fmla="*/ 21600 1 2"/>
              <a:gd name="G10" fmla="+- 5400 0 G9"/>
              <a:gd name="G11" fmla="?: G10 G8 0"/>
              <a:gd name="G12" fmla="?: G10 G7 21600"/>
              <a:gd name="T0" fmla="*/ 18900 w 21600"/>
              <a:gd name="T1" fmla="*/ 10800 h 21600"/>
              <a:gd name="T2" fmla="*/ 10800 w 21600"/>
              <a:gd name="T3" fmla="*/ 21600 h 21600"/>
              <a:gd name="T4" fmla="*/ 2700 w 21600"/>
              <a:gd name="T5" fmla="*/ 10800 h 21600"/>
              <a:gd name="T6" fmla="*/ 10800 w 21600"/>
              <a:gd name="T7" fmla="*/ 0 h 21600"/>
              <a:gd name="T8" fmla="*/ 4500 w 21600"/>
              <a:gd name="T9" fmla="*/ 4500 h 21600"/>
              <a:gd name="T10" fmla="*/ 17100 w 21600"/>
              <a:gd name="T11" fmla="*/ 171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123914" name="Oval 10"/>
          <p:cNvSpPr>
            <a:spLocks noChangeArrowheads="1"/>
          </p:cNvSpPr>
          <p:nvPr/>
        </p:nvSpPr>
        <p:spPr bwMode="auto">
          <a:xfrm>
            <a:off x="5867400" y="2924175"/>
            <a:ext cx="649288" cy="100806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123915" name="Freeform 11"/>
          <p:cNvSpPr>
            <a:spLocks/>
          </p:cNvSpPr>
          <p:nvPr/>
        </p:nvSpPr>
        <p:spPr bwMode="auto">
          <a:xfrm rot="5854103">
            <a:off x="5736432" y="3199606"/>
            <a:ext cx="863600" cy="458787"/>
          </a:xfrm>
          <a:custGeom>
            <a:avLst/>
            <a:gdLst/>
            <a:ahLst/>
            <a:cxnLst>
              <a:cxn ang="0">
                <a:pos x="161" y="0"/>
              </a:cxn>
              <a:cxn ang="0">
                <a:pos x="127" y="29"/>
              </a:cxn>
              <a:cxn ang="0">
                <a:pos x="0" y="198"/>
              </a:cxn>
              <a:cxn ang="0">
                <a:pos x="408" y="289"/>
              </a:cxn>
              <a:cxn ang="0">
                <a:pos x="544" y="62"/>
              </a:cxn>
              <a:cxn ang="0">
                <a:pos x="161" y="0"/>
              </a:cxn>
            </a:cxnLst>
            <a:rect l="0" t="0" r="r" b="b"/>
            <a:pathLst>
              <a:path w="544" h="289">
                <a:moveTo>
                  <a:pt x="161" y="0"/>
                </a:moveTo>
                <a:cubicBezTo>
                  <a:pt x="150" y="10"/>
                  <a:pt x="138" y="19"/>
                  <a:pt x="127" y="29"/>
                </a:cubicBezTo>
                <a:lnTo>
                  <a:pt x="0" y="198"/>
                </a:lnTo>
                <a:lnTo>
                  <a:pt x="408" y="289"/>
                </a:lnTo>
                <a:lnTo>
                  <a:pt x="544" y="62"/>
                </a:lnTo>
                <a:lnTo>
                  <a:pt x="161" y="0"/>
                </a:lnTo>
                <a:close/>
              </a:path>
            </a:pathLst>
          </a:cu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123917" name="Freeform 13"/>
          <p:cNvSpPr>
            <a:spLocks/>
          </p:cNvSpPr>
          <p:nvPr/>
        </p:nvSpPr>
        <p:spPr bwMode="auto">
          <a:xfrm>
            <a:off x="7451725" y="2924175"/>
            <a:ext cx="71438" cy="100965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45" y="0"/>
              </a:cxn>
              <a:cxn ang="0">
                <a:pos x="45" y="636"/>
              </a:cxn>
              <a:cxn ang="0">
                <a:pos x="0" y="636"/>
              </a:cxn>
            </a:cxnLst>
            <a:rect l="0" t="0" r="r" b="b"/>
            <a:pathLst>
              <a:path w="45" h="636">
                <a:moveTo>
                  <a:pt x="0" y="0"/>
                </a:moveTo>
                <a:lnTo>
                  <a:pt x="45" y="0"/>
                </a:lnTo>
                <a:lnTo>
                  <a:pt x="45" y="636"/>
                </a:lnTo>
                <a:lnTo>
                  <a:pt x="0" y="636"/>
                </a:lnTo>
              </a:path>
            </a:pathLst>
          </a:cu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123918" name="Freeform 14"/>
          <p:cNvSpPr>
            <a:spLocks/>
          </p:cNvSpPr>
          <p:nvPr/>
        </p:nvSpPr>
        <p:spPr bwMode="auto">
          <a:xfrm rot="5854103">
            <a:off x="6011863" y="3355975"/>
            <a:ext cx="287337" cy="144463"/>
          </a:xfrm>
          <a:custGeom>
            <a:avLst/>
            <a:gdLst/>
            <a:ahLst/>
            <a:cxnLst>
              <a:cxn ang="0">
                <a:pos x="161" y="0"/>
              </a:cxn>
              <a:cxn ang="0">
                <a:pos x="127" y="29"/>
              </a:cxn>
              <a:cxn ang="0">
                <a:pos x="0" y="198"/>
              </a:cxn>
              <a:cxn ang="0">
                <a:pos x="408" y="289"/>
              </a:cxn>
              <a:cxn ang="0">
                <a:pos x="544" y="62"/>
              </a:cxn>
              <a:cxn ang="0">
                <a:pos x="161" y="0"/>
              </a:cxn>
            </a:cxnLst>
            <a:rect l="0" t="0" r="r" b="b"/>
            <a:pathLst>
              <a:path w="544" h="289">
                <a:moveTo>
                  <a:pt x="161" y="0"/>
                </a:moveTo>
                <a:cubicBezTo>
                  <a:pt x="150" y="10"/>
                  <a:pt x="138" y="19"/>
                  <a:pt x="127" y="29"/>
                </a:cubicBezTo>
                <a:lnTo>
                  <a:pt x="0" y="198"/>
                </a:lnTo>
                <a:lnTo>
                  <a:pt x="408" y="289"/>
                </a:lnTo>
                <a:lnTo>
                  <a:pt x="544" y="62"/>
                </a:lnTo>
                <a:lnTo>
                  <a:pt x="161" y="0"/>
                </a:lnTo>
                <a:close/>
              </a:path>
            </a:pathLst>
          </a:cu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grpSp>
        <p:nvGrpSpPr>
          <p:cNvPr id="2" name="Group 28"/>
          <p:cNvGrpSpPr>
            <a:grpSpLocks/>
          </p:cNvGrpSpPr>
          <p:nvPr/>
        </p:nvGrpSpPr>
        <p:grpSpPr bwMode="auto">
          <a:xfrm>
            <a:off x="4787900" y="1700213"/>
            <a:ext cx="2735263" cy="3455987"/>
            <a:chOff x="1701" y="1888"/>
            <a:chExt cx="1723" cy="2177"/>
          </a:xfrm>
        </p:grpSpPr>
        <p:sp>
          <p:nvSpPr>
            <p:cNvPr id="123919" name="AutoShape 15"/>
            <p:cNvSpPr>
              <a:spLocks noChangeArrowheads="1"/>
            </p:cNvSpPr>
            <p:nvPr/>
          </p:nvSpPr>
          <p:spPr bwMode="auto">
            <a:xfrm rot="16200000">
              <a:off x="2381" y="2115"/>
              <a:ext cx="363" cy="1723"/>
            </a:xfrm>
            <a:custGeom>
              <a:avLst/>
              <a:gdLst>
                <a:gd name="G0" fmla="+- 5712 0 0"/>
                <a:gd name="G1" fmla="+- 21600 0 5712"/>
                <a:gd name="G2" fmla="*/ 5712 1 2"/>
                <a:gd name="G3" fmla="+- 21600 0 G2"/>
                <a:gd name="G4" fmla="+/ 5712 21600 2"/>
                <a:gd name="G5" fmla="+/ G1 0 2"/>
                <a:gd name="G6" fmla="*/ 21600 21600 5712"/>
                <a:gd name="G7" fmla="*/ G6 1 2"/>
                <a:gd name="G8" fmla="+- 21600 0 G7"/>
                <a:gd name="G9" fmla="*/ 21600 1 2"/>
                <a:gd name="G10" fmla="+- 5712 0 G9"/>
                <a:gd name="G11" fmla="?: G10 G8 0"/>
                <a:gd name="G12" fmla="?: G10 G7 21600"/>
                <a:gd name="T0" fmla="*/ 18744 w 21600"/>
                <a:gd name="T1" fmla="*/ 10800 h 21600"/>
                <a:gd name="T2" fmla="*/ 10800 w 21600"/>
                <a:gd name="T3" fmla="*/ 21600 h 21600"/>
                <a:gd name="T4" fmla="*/ 2856 w 21600"/>
                <a:gd name="T5" fmla="*/ 10800 h 21600"/>
                <a:gd name="T6" fmla="*/ 10800 w 21600"/>
                <a:gd name="T7" fmla="*/ 0 h 21600"/>
                <a:gd name="T8" fmla="*/ 4656 w 21600"/>
                <a:gd name="T9" fmla="*/ 4656 h 21600"/>
                <a:gd name="T10" fmla="*/ 16944 w 21600"/>
                <a:gd name="T11" fmla="*/ 16944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712" y="21600"/>
                  </a:lnTo>
                  <a:lnTo>
                    <a:pt x="1588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8000">
                <a:alpha val="50000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23920" name="Freeform 16"/>
            <p:cNvSpPr>
              <a:spLocks/>
            </p:cNvSpPr>
            <p:nvPr/>
          </p:nvSpPr>
          <p:spPr bwMode="auto">
            <a:xfrm>
              <a:off x="1701" y="1888"/>
              <a:ext cx="136" cy="907"/>
            </a:xfrm>
            <a:custGeom>
              <a:avLst/>
              <a:gdLst/>
              <a:ahLst/>
              <a:cxnLst>
                <a:cxn ang="0">
                  <a:pos x="0" y="907"/>
                </a:cxn>
                <a:cxn ang="0">
                  <a:pos x="0" y="0"/>
                </a:cxn>
                <a:cxn ang="0">
                  <a:pos x="136" y="0"/>
                </a:cxn>
                <a:cxn ang="0">
                  <a:pos x="136" y="816"/>
                </a:cxn>
                <a:cxn ang="0">
                  <a:pos x="0" y="907"/>
                </a:cxn>
              </a:cxnLst>
              <a:rect l="0" t="0" r="r" b="b"/>
              <a:pathLst>
                <a:path w="136" h="907">
                  <a:moveTo>
                    <a:pt x="0" y="907"/>
                  </a:moveTo>
                  <a:lnTo>
                    <a:pt x="0" y="0"/>
                  </a:lnTo>
                  <a:lnTo>
                    <a:pt x="136" y="0"/>
                  </a:lnTo>
                  <a:lnTo>
                    <a:pt x="136" y="816"/>
                  </a:lnTo>
                  <a:lnTo>
                    <a:pt x="0" y="907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123921" name="Freeform 17"/>
            <p:cNvSpPr>
              <a:spLocks/>
            </p:cNvSpPr>
            <p:nvPr/>
          </p:nvSpPr>
          <p:spPr bwMode="auto">
            <a:xfrm>
              <a:off x="1701" y="3158"/>
              <a:ext cx="136" cy="90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907"/>
                </a:cxn>
                <a:cxn ang="0">
                  <a:pos x="136" y="907"/>
                </a:cxn>
                <a:cxn ang="0">
                  <a:pos x="136" y="91"/>
                </a:cxn>
                <a:cxn ang="0">
                  <a:pos x="0" y="0"/>
                </a:cxn>
              </a:cxnLst>
              <a:rect l="0" t="0" r="r" b="b"/>
              <a:pathLst>
                <a:path w="136" h="907">
                  <a:moveTo>
                    <a:pt x="0" y="0"/>
                  </a:moveTo>
                  <a:lnTo>
                    <a:pt x="0" y="907"/>
                  </a:lnTo>
                  <a:lnTo>
                    <a:pt x="136" y="907"/>
                  </a:lnTo>
                  <a:lnTo>
                    <a:pt x="136" y="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23929" name="Rectangle 25"/>
          <p:cNvSpPr>
            <a:spLocks noChangeArrowheads="1"/>
          </p:cNvSpPr>
          <p:nvPr/>
        </p:nvSpPr>
        <p:spPr bwMode="auto">
          <a:xfrm>
            <a:off x="6011863" y="3933825"/>
            <a:ext cx="360362" cy="21590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123934" name="Freeform 30"/>
          <p:cNvSpPr>
            <a:spLocks/>
          </p:cNvSpPr>
          <p:nvPr/>
        </p:nvSpPr>
        <p:spPr bwMode="auto">
          <a:xfrm rot="5854103">
            <a:off x="912019" y="5574506"/>
            <a:ext cx="863600" cy="458788"/>
          </a:xfrm>
          <a:custGeom>
            <a:avLst/>
            <a:gdLst/>
            <a:ahLst/>
            <a:cxnLst>
              <a:cxn ang="0">
                <a:pos x="161" y="0"/>
              </a:cxn>
              <a:cxn ang="0">
                <a:pos x="127" y="29"/>
              </a:cxn>
              <a:cxn ang="0">
                <a:pos x="0" y="198"/>
              </a:cxn>
              <a:cxn ang="0">
                <a:pos x="408" y="289"/>
              </a:cxn>
              <a:cxn ang="0">
                <a:pos x="544" y="62"/>
              </a:cxn>
              <a:cxn ang="0">
                <a:pos x="161" y="0"/>
              </a:cxn>
            </a:cxnLst>
            <a:rect l="0" t="0" r="r" b="b"/>
            <a:pathLst>
              <a:path w="544" h="289">
                <a:moveTo>
                  <a:pt x="161" y="0"/>
                </a:moveTo>
                <a:cubicBezTo>
                  <a:pt x="150" y="10"/>
                  <a:pt x="138" y="19"/>
                  <a:pt x="127" y="29"/>
                </a:cubicBezTo>
                <a:lnTo>
                  <a:pt x="0" y="198"/>
                </a:lnTo>
                <a:lnTo>
                  <a:pt x="408" y="289"/>
                </a:lnTo>
                <a:lnTo>
                  <a:pt x="544" y="62"/>
                </a:lnTo>
                <a:lnTo>
                  <a:pt x="161" y="0"/>
                </a:lnTo>
                <a:close/>
              </a:path>
            </a:pathLst>
          </a:cu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123935" name="Freeform 31"/>
          <p:cNvSpPr>
            <a:spLocks/>
          </p:cNvSpPr>
          <p:nvPr/>
        </p:nvSpPr>
        <p:spPr bwMode="auto">
          <a:xfrm rot="5854103">
            <a:off x="1187450" y="5732463"/>
            <a:ext cx="287338" cy="144462"/>
          </a:xfrm>
          <a:custGeom>
            <a:avLst/>
            <a:gdLst/>
            <a:ahLst/>
            <a:cxnLst>
              <a:cxn ang="0">
                <a:pos x="161" y="0"/>
              </a:cxn>
              <a:cxn ang="0">
                <a:pos x="127" y="29"/>
              </a:cxn>
              <a:cxn ang="0">
                <a:pos x="0" y="198"/>
              </a:cxn>
              <a:cxn ang="0">
                <a:pos x="408" y="289"/>
              </a:cxn>
              <a:cxn ang="0">
                <a:pos x="544" y="62"/>
              </a:cxn>
              <a:cxn ang="0">
                <a:pos x="161" y="0"/>
              </a:cxn>
            </a:cxnLst>
            <a:rect l="0" t="0" r="r" b="b"/>
            <a:pathLst>
              <a:path w="544" h="289">
                <a:moveTo>
                  <a:pt x="161" y="0"/>
                </a:moveTo>
                <a:cubicBezTo>
                  <a:pt x="150" y="10"/>
                  <a:pt x="138" y="19"/>
                  <a:pt x="127" y="29"/>
                </a:cubicBezTo>
                <a:lnTo>
                  <a:pt x="0" y="198"/>
                </a:lnTo>
                <a:lnTo>
                  <a:pt x="408" y="289"/>
                </a:lnTo>
                <a:lnTo>
                  <a:pt x="544" y="62"/>
                </a:lnTo>
                <a:lnTo>
                  <a:pt x="161" y="0"/>
                </a:lnTo>
                <a:close/>
              </a:path>
            </a:pathLst>
          </a:cu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123937" name="Rectangle 33"/>
          <p:cNvSpPr>
            <a:spLocks noChangeArrowheads="1"/>
          </p:cNvSpPr>
          <p:nvPr/>
        </p:nvSpPr>
        <p:spPr bwMode="auto">
          <a:xfrm>
            <a:off x="1219200" y="5603875"/>
            <a:ext cx="263525" cy="368300"/>
          </a:xfrm>
          <a:prstGeom prst="rect">
            <a:avLst/>
          </a:prstGeom>
          <a:solidFill>
            <a:srgbClr val="008000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123938" name="Rectangle 34"/>
          <p:cNvSpPr>
            <a:spLocks noChangeArrowheads="1"/>
          </p:cNvSpPr>
          <p:nvPr/>
        </p:nvSpPr>
        <p:spPr bwMode="auto">
          <a:xfrm>
            <a:off x="1042988" y="5300663"/>
            <a:ext cx="647700" cy="1008062"/>
          </a:xfrm>
          <a:prstGeom prst="rect">
            <a:avLst/>
          </a:prstGeom>
          <a:solidFill>
            <a:srgbClr val="008000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grpSp>
        <p:nvGrpSpPr>
          <p:cNvPr id="3" name="Group 27"/>
          <p:cNvGrpSpPr>
            <a:grpSpLocks/>
          </p:cNvGrpSpPr>
          <p:nvPr/>
        </p:nvGrpSpPr>
        <p:grpSpPr bwMode="auto">
          <a:xfrm>
            <a:off x="4787900" y="1412875"/>
            <a:ext cx="2735263" cy="4032250"/>
            <a:chOff x="431" y="1661"/>
            <a:chExt cx="1723" cy="2540"/>
          </a:xfrm>
        </p:grpSpPr>
        <p:sp>
          <p:nvSpPr>
            <p:cNvPr id="123916" name="AutoShape 12"/>
            <p:cNvSpPr>
              <a:spLocks noChangeArrowheads="1"/>
            </p:cNvSpPr>
            <p:nvPr/>
          </p:nvSpPr>
          <p:spPr bwMode="auto">
            <a:xfrm rot="16200000">
              <a:off x="930" y="2069"/>
              <a:ext cx="726" cy="1723"/>
            </a:xfrm>
            <a:custGeom>
              <a:avLst/>
              <a:gdLst>
                <a:gd name="G0" fmla="+- 2618 0 0"/>
                <a:gd name="G1" fmla="+- 21600 0 2618"/>
                <a:gd name="G2" fmla="*/ 2618 1 2"/>
                <a:gd name="G3" fmla="+- 21600 0 G2"/>
                <a:gd name="G4" fmla="+/ 2618 21600 2"/>
                <a:gd name="G5" fmla="+/ G1 0 2"/>
                <a:gd name="G6" fmla="*/ 21600 21600 2618"/>
                <a:gd name="G7" fmla="*/ G6 1 2"/>
                <a:gd name="G8" fmla="+- 21600 0 G7"/>
                <a:gd name="G9" fmla="*/ 21600 1 2"/>
                <a:gd name="G10" fmla="+- 2618 0 G9"/>
                <a:gd name="G11" fmla="?: G10 G8 0"/>
                <a:gd name="G12" fmla="?: G10 G7 21600"/>
                <a:gd name="T0" fmla="*/ 20291 w 21600"/>
                <a:gd name="T1" fmla="*/ 10800 h 21600"/>
                <a:gd name="T2" fmla="*/ 10800 w 21600"/>
                <a:gd name="T3" fmla="*/ 21600 h 21600"/>
                <a:gd name="T4" fmla="*/ 1309 w 21600"/>
                <a:gd name="T5" fmla="*/ 10800 h 21600"/>
                <a:gd name="T6" fmla="*/ 10800 w 21600"/>
                <a:gd name="T7" fmla="*/ 0 h 21600"/>
                <a:gd name="T8" fmla="*/ 3109 w 21600"/>
                <a:gd name="T9" fmla="*/ 3109 h 21600"/>
                <a:gd name="T10" fmla="*/ 18491 w 21600"/>
                <a:gd name="T11" fmla="*/ 18491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2618" y="21600"/>
                  </a:lnTo>
                  <a:lnTo>
                    <a:pt x="18982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8000">
                <a:alpha val="50000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23911" name="Freeform 7"/>
            <p:cNvSpPr>
              <a:spLocks/>
            </p:cNvSpPr>
            <p:nvPr/>
          </p:nvSpPr>
          <p:spPr bwMode="auto">
            <a:xfrm>
              <a:off x="431" y="1661"/>
              <a:ext cx="136" cy="907"/>
            </a:xfrm>
            <a:custGeom>
              <a:avLst/>
              <a:gdLst/>
              <a:ahLst/>
              <a:cxnLst>
                <a:cxn ang="0">
                  <a:pos x="0" y="907"/>
                </a:cxn>
                <a:cxn ang="0">
                  <a:pos x="0" y="0"/>
                </a:cxn>
                <a:cxn ang="0">
                  <a:pos x="136" y="0"/>
                </a:cxn>
                <a:cxn ang="0">
                  <a:pos x="136" y="816"/>
                </a:cxn>
                <a:cxn ang="0">
                  <a:pos x="0" y="907"/>
                </a:cxn>
              </a:cxnLst>
              <a:rect l="0" t="0" r="r" b="b"/>
              <a:pathLst>
                <a:path w="136" h="907">
                  <a:moveTo>
                    <a:pt x="0" y="907"/>
                  </a:moveTo>
                  <a:lnTo>
                    <a:pt x="0" y="0"/>
                  </a:lnTo>
                  <a:lnTo>
                    <a:pt x="136" y="0"/>
                  </a:lnTo>
                  <a:lnTo>
                    <a:pt x="136" y="816"/>
                  </a:lnTo>
                  <a:lnTo>
                    <a:pt x="0" y="907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123912" name="Freeform 8"/>
            <p:cNvSpPr>
              <a:spLocks/>
            </p:cNvSpPr>
            <p:nvPr/>
          </p:nvSpPr>
          <p:spPr bwMode="auto">
            <a:xfrm>
              <a:off x="431" y="3294"/>
              <a:ext cx="136" cy="90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907"/>
                </a:cxn>
                <a:cxn ang="0">
                  <a:pos x="136" y="907"/>
                </a:cxn>
                <a:cxn ang="0">
                  <a:pos x="136" y="91"/>
                </a:cxn>
                <a:cxn ang="0">
                  <a:pos x="0" y="0"/>
                </a:cxn>
              </a:cxnLst>
              <a:rect l="0" t="0" r="r" b="b"/>
              <a:pathLst>
                <a:path w="136" h="907">
                  <a:moveTo>
                    <a:pt x="0" y="0"/>
                  </a:moveTo>
                  <a:lnTo>
                    <a:pt x="0" y="907"/>
                  </a:lnTo>
                  <a:lnTo>
                    <a:pt x="136" y="907"/>
                  </a:lnTo>
                  <a:lnTo>
                    <a:pt x="136" y="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23942" name="Text Box 38"/>
          <p:cNvSpPr txBox="1">
            <a:spLocks noChangeArrowheads="1"/>
          </p:cNvSpPr>
          <p:nvPr/>
        </p:nvSpPr>
        <p:spPr bwMode="auto">
          <a:xfrm>
            <a:off x="2032000" y="5011738"/>
            <a:ext cx="2179638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GB" sz="1400" dirty="0">
                <a:latin typeface="Arial" charset="0"/>
              </a:rPr>
              <a:t>In this example reducing beamsize by ~ </a:t>
            </a:r>
            <a:r>
              <a:rPr lang="en-GB" sz="1400" dirty="0">
                <a:latin typeface="Arial" charset="0"/>
                <a:cs typeface="Arial" charset="0"/>
              </a:rPr>
              <a:t>×</a:t>
            </a:r>
            <a:r>
              <a:rPr lang="en-GB" sz="1400" dirty="0">
                <a:latin typeface="Arial" charset="0"/>
              </a:rPr>
              <a:t>3 in both directions will reduce background by ×9 </a:t>
            </a:r>
          </a:p>
        </p:txBody>
      </p:sp>
      <p:sp>
        <p:nvSpPr>
          <p:cNvPr id="26" name="Rectangle 5"/>
          <p:cNvSpPr txBox="1">
            <a:spLocks noChangeArrowheads="1"/>
          </p:cNvSpPr>
          <p:nvPr/>
        </p:nvSpPr>
        <p:spPr bwMode="auto">
          <a:xfrm>
            <a:off x="221664" y="66813"/>
            <a:ext cx="4904517" cy="667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Beam and sample size</a:t>
            </a: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7" name="Rectangle 3"/>
          <p:cNvSpPr txBox="1">
            <a:spLocks noChangeArrowheads="1"/>
          </p:cNvSpPr>
          <p:nvPr/>
        </p:nvSpPr>
        <p:spPr>
          <a:xfrm>
            <a:off x="0" y="711796"/>
            <a:ext cx="5657965" cy="1142269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kern="0" dirty="0" smtClean="0">
                <a:solidFill>
                  <a:srgbClr val="1F497D"/>
                </a:solidFill>
                <a:latin typeface="+mn-lt"/>
              </a:rPr>
              <a:t>Both the crystal and the solvent surrounding the crystal interact with X-rays resulting in diffuse scatter on the detector</a:t>
            </a:r>
            <a:endParaRPr kumimoji="0" lang="en-GB" sz="2200" b="0" i="0" u="none" strike="noStrike" kern="0" cap="none" spc="0" normalizeH="0" baseline="0" noProof="0" dirty="0" smtClean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061923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39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3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1239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3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23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239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0"/>
                                        <p:tgtEl>
                                          <p:spTgt spid="1239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3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239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915" grpId="0" animBg="1"/>
      <p:bldP spid="123918" grpId="0" animBg="1"/>
      <p:bldP spid="123934" grpId="0" animBg="1"/>
      <p:bldP spid="123935" grpId="0" animBg="1"/>
      <p:bldP spid="123937" grpId="0" animBg="1"/>
      <p:bldP spid="12393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5212</TotalTime>
  <Words>1322</Words>
  <Application>Microsoft Macintosh PowerPoint</Application>
  <PresentationFormat>On-screen Show (4:3)</PresentationFormat>
  <Paragraphs>196</Paragraphs>
  <Slides>30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Office Theme</vt:lpstr>
      <vt:lpstr>PowerPoint Presentation</vt:lpstr>
      <vt:lpstr>PowerPoint Presentation</vt:lpstr>
      <vt:lpstr>Data collection is important!</vt:lpstr>
      <vt:lpstr>What’s the goal?</vt:lpstr>
      <vt:lpstr>PowerPoint Presentation</vt:lpstr>
      <vt:lpstr>Preparation  Prior knowledge</vt:lpstr>
      <vt:lpstr>Preparation  Sample mounting</vt:lpstr>
      <vt:lpstr>Preparation  Choice of beamline</vt:lpstr>
      <vt:lpstr>PowerPoint Presentation</vt:lpstr>
      <vt:lpstr>Match beam to sample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Screening &amp; analysis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Neil Paterson</dc:creator>
  <cp:lastModifiedBy>Neil Paterson</cp:lastModifiedBy>
  <cp:revision>54</cp:revision>
  <dcterms:created xsi:type="dcterms:W3CDTF">2016-12-09T15:45:44Z</dcterms:created>
  <dcterms:modified xsi:type="dcterms:W3CDTF">2016-12-14T09:10:49Z</dcterms:modified>
</cp:coreProperties>
</file>