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slideLayouts/slideLayout3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slideLayouts/slideLayout43.xml" ContentType="application/vnd.openxmlformats-officedocument.presentationml.slideLayout+xml"/>
  <Override PartName="/ppt/theme/theme30.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slideLayouts/slideLayout47.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3.xml" ContentType="application/vnd.openxmlformats-officedocument.theme+xml"/>
  <Override PartName="/ppt/slideLayouts/slideLayout74.xml" ContentType="application/vnd.openxmlformats-officedocument.presentationml.slideLayout+xml"/>
  <Override PartName="/ppt/theme/theme6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theme/theme67.xml" ContentType="application/vnd.openxmlformats-officedocument.theme+xml"/>
  <Override PartName="/ppt/slideLayouts/slideLayout86.xml" ContentType="application/vnd.openxmlformats-officedocument.presentationml.slideLayout+xml"/>
  <Override PartName="/ppt/theme/theme6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0.xml" ContentType="application/vnd.openxmlformats-officedocument.theme+xml"/>
  <Override PartName="/ppt/slideLayouts/slideLayout112.xml" ContentType="application/vnd.openxmlformats-officedocument.presentationml.slideLayout+xml"/>
  <Override PartName="/ppt/theme/theme7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7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7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7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7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78.xml" ContentType="application/vnd.openxmlformats-officedocument.theme+xml"/>
  <Override PartName="/ppt/theme/theme7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5.jpg" ContentType="image/jpg"/>
  <Override PartName="/ppt/media/image26.jpg" ContentType="image/jpg"/>
  <Override PartName="/ppt/media/image27.jpg" ContentType="image/jpg"/>
  <Override PartName="/ppt/media/image28.jpg" ContentType="image/jpg"/>
  <Override PartName="/ppt/media/image29.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868" r:id="rId2"/>
    <p:sldMasterId id="2147483881" r:id="rId3"/>
    <p:sldMasterId id="2147483895" r:id="rId4"/>
    <p:sldMasterId id="2147483897" r:id="rId5"/>
    <p:sldMasterId id="2147483899" r:id="rId6"/>
    <p:sldMasterId id="2147483901" r:id="rId7"/>
    <p:sldMasterId id="2147483903" r:id="rId8"/>
    <p:sldMasterId id="2147483905" r:id="rId9"/>
    <p:sldMasterId id="2147483906" r:id="rId10"/>
    <p:sldMasterId id="2147483908" r:id="rId11"/>
    <p:sldMasterId id="2147483910" r:id="rId12"/>
    <p:sldMasterId id="2147483912" r:id="rId13"/>
    <p:sldMasterId id="2147483914" r:id="rId14"/>
    <p:sldMasterId id="2147483916" r:id="rId15"/>
    <p:sldMasterId id="2147483918" r:id="rId16"/>
    <p:sldMasterId id="2147483924" r:id="rId17"/>
    <p:sldMasterId id="2147483926" r:id="rId18"/>
    <p:sldMasterId id="2147483935" r:id="rId19"/>
    <p:sldMasterId id="2147483937" r:id="rId20"/>
    <p:sldMasterId id="2147483939" r:id="rId21"/>
    <p:sldMasterId id="2147483941" r:id="rId22"/>
    <p:sldMasterId id="2147483947" r:id="rId23"/>
    <p:sldMasterId id="2147484340" r:id="rId24"/>
    <p:sldMasterId id="2147483949" r:id="rId25"/>
    <p:sldMasterId id="2147483951" r:id="rId26"/>
    <p:sldMasterId id="2147483953" r:id="rId27"/>
    <p:sldMasterId id="2147483955" r:id="rId28"/>
    <p:sldMasterId id="2147483957" r:id="rId29"/>
    <p:sldMasterId id="2147483959" r:id="rId30"/>
    <p:sldMasterId id="2147483961" r:id="rId31"/>
    <p:sldMasterId id="2147483965" r:id="rId32"/>
    <p:sldMasterId id="2147483967" r:id="rId33"/>
    <p:sldMasterId id="2147483969" r:id="rId34"/>
    <p:sldMasterId id="2147483971" r:id="rId35"/>
    <p:sldMasterId id="2147483973" r:id="rId36"/>
    <p:sldMasterId id="2147483975" r:id="rId37"/>
    <p:sldMasterId id="2147483977" r:id="rId38"/>
    <p:sldMasterId id="2147483979" r:id="rId39"/>
    <p:sldMasterId id="2147483981" r:id="rId40"/>
    <p:sldMasterId id="2147483983" r:id="rId41"/>
    <p:sldMasterId id="2147483985" r:id="rId42"/>
    <p:sldMasterId id="2147483987" r:id="rId43"/>
    <p:sldMasterId id="2147483989" r:id="rId44"/>
    <p:sldMasterId id="2147483991" r:id="rId45"/>
    <p:sldMasterId id="2147483993" r:id="rId46"/>
    <p:sldMasterId id="2147483995" r:id="rId47"/>
    <p:sldMasterId id="2147483997" r:id="rId48"/>
    <p:sldMasterId id="2147483998" r:id="rId49"/>
    <p:sldMasterId id="2147484000" r:id="rId50"/>
    <p:sldMasterId id="2147484002" r:id="rId51"/>
    <p:sldMasterId id="2147484005" r:id="rId52"/>
    <p:sldMasterId id="2147484007" r:id="rId53"/>
    <p:sldMasterId id="2147484009" r:id="rId54"/>
    <p:sldMasterId id="2147484011" r:id="rId55"/>
    <p:sldMasterId id="2147484016" r:id="rId56"/>
    <p:sldMasterId id="2147484018" r:id="rId57"/>
    <p:sldMasterId id="2147484020" r:id="rId58"/>
    <p:sldMasterId id="2147484024" r:id="rId59"/>
    <p:sldMasterId id="2147484026" r:id="rId60"/>
    <p:sldMasterId id="2147484028" r:id="rId61"/>
    <p:sldMasterId id="2147484032" r:id="rId62"/>
    <p:sldMasterId id="2147484045" r:id="rId63"/>
    <p:sldMasterId id="2147484087" r:id="rId64"/>
    <p:sldMasterId id="2147484090" r:id="rId65"/>
    <p:sldMasterId id="2147484102" r:id="rId66"/>
    <p:sldMasterId id="2147484104" r:id="rId67"/>
    <p:sldMasterId id="2147484120" r:id="rId68"/>
    <p:sldMasterId id="2147484122" r:id="rId69"/>
    <p:sldMasterId id="2147484138" r:id="rId70"/>
    <p:sldMasterId id="2147484152" r:id="rId71"/>
    <p:sldMasterId id="2147484154" r:id="rId72"/>
    <p:sldMasterId id="2147484169" r:id="rId73"/>
    <p:sldMasterId id="2147484190" r:id="rId74"/>
    <p:sldMasterId id="2147484233" r:id="rId75"/>
    <p:sldMasterId id="2147484249" r:id="rId76"/>
    <p:sldMasterId id="2147484302" r:id="rId77"/>
    <p:sldMasterId id="2147484353" r:id="rId78"/>
  </p:sldMasterIdLst>
  <p:notesMasterIdLst>
    <p:notesMasterId r:id="rId114"/>
  </p:notesMasterIdLst>
  <p:sldIdLst>
    <p:sldId id="256" r:id="rId79"/>
    <p:sldId id="957" r:id="rId80"/>
    <p:sldId id="936" r:id="rId81"/>
    <p:sldId id="1034" r:id="rId82"/>
    <p:sldId id="1008" r:id="rId83"/>
    <p:sldId id="1031" r:id="rId84"/>
    <p:sldId id="1032" r:id="rId85"/>
    <p:sldId id="1010" r:id="rId86"/>
    <p:sldId id="951" r:id="rId87"/>
    <p:sldId id="1011" r:id="rId88"/>
    <p:sldId id="986" r:id="rId89"/>
    <p:sldId id="958" r:id="rId90"/>
    <p:sldId id="962" r:id="rId91"/>
    <p:sldId id="796" r:id="rId92"/>
    <p:sldId id="891" r:id="rId93"/>
    <p:sldId id="781" r:id="rId94"/>
    <p:sldId id="782" r:id="rId95"/>
    <p:sldId id="783" r:id="rId96"/>
    <p:sldId id="1030" r:id="rId97"/>
    <p:sldId id="1036" r:id="rId98"/>
    <p:sldId id="785" r:id="rId99"/>
    <p:sldId id="1035" r:id="rId100"/>
    <p:sldId id="1037" r:id="rId101"/>
    <p:sldId id="1020" r:id="rId102"/>
    <p:sldId id="1023" r:id="rId103"/>
    <p:sldId id="1024" r:id="rId104"/>
    <p:sldId id="1021" r:id="rId105"/>
    <p:sldId id="1022" r:id="rId106"/>
    <p:sldId id="1025" r:id="rId107"/>
    <p:sldId id="1026" r:id="rId108"/>
    <p:sldId id="1027" r:id="rId109"/>
    <p:sldId id="1028" r:id="rId110"/>
    <p:sldId id="978" r:id="rId111"/>
    <p:sldId id="1029" r:id="rId112"/>
    <p:sldId id="990" r:id="rId113"/>
  </p:sldIdLst>
  <p:sldSz cx="9144000" cy="6858000" type="screen4x3"/>
  <p:notesSz cx="6858000" cy="9144000"/>
  <p:defaultTextStyle>
    <a:defPPr>
      <a:defRPr lang="en-GB"/>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e Stuar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30C2FF"/>
    <a:srgbClr val="45B6FF"/>
    <a:srgbClr val="CF8477"/>
    <a:srgbClr val="E79253"/>
    <a:srgbClr val="9ED3D7"/>
    <a:srgbClr val="5D417E"/>
    <a:srgbClr val="769535"/>
    <a:srgbClr val="9B302A"/>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08" autoAdjust="0"/>
    <p:restoredTop sz="91792" autoAdjust="0"/>
  </p:normalViewPr>
  <p:slideViewPr>
    <p:cSldViewPr>
      <p:cViewPr>
        <p:scale>
          <a:sx n="92" d="100"/>
          <a:sy n="92" d="100"/>
        </p:scale>
        <p:origin x="1984" y="456"/>
      </p:cViewPr>
      <p:guideLst>
        <p:guide orient="horz" pos="2160"/>
        <p:guide pos="2880"/>
      </p:guideLst>
    </p:cSldViewPr>
  </p:slideViewPr>
  <p:outlineViewPr>
    <p:cViewPr>
      <p:scale>
        <a:sx n="33" d="100"/>
        <a:sy n="33" d="100"/>
      </p:scale>
      <p:origin x="0" y="35352"/>
    </p:cViewPr>
  </p:outlineViewPr>
  <p:notesTextViewPr>
    <p:cViewPr>
      <p:scale>
        <a:sx n="100" d="100"/>
        <a:sy n="100" d="100"/>
      </p:scale>
      <p:origin x="0" y="0"/>
    </p:cViewPr>
  </p:notesTextViewPr>
  <p:sorterViewPr>
    <p:cViewPr>
      <p:scale>
        <a:sx n="66" d="100"/>
        <a:sy n="66" d="100"/>
      </p:scale>
      <p:origin x="0" y="10584"/>
    </p:cViewPr>
  </p:sorterViewPr>
  <p:notesViewPr>
    <p:cSldViewPr>
      <p:cViewPr varScale="1">
        <p:scale>
          <a:sx n="68" d="100"/>
          <a:sy n="68" d="100"/>
        </p:scale>
        <p:origin x="-259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12.xml"/><Relationship Id="rId91" Type="http://schemas.openxmlformats.org/officeDocument/2006/relationships/slide" Target="slides/slide13.xml"/><Relationship Id="rId92" Type="http://schemas.openxmlformats.org/officeDocument/2006/relationships/slide" Target="slides/slide14.xml"/><Relationship Id="rId93" Type="http://schemas.openxmlformats.org/officeDocument/2006/relationships/slide" Target="slides/slide15.xml"/><Relationship Id="rId94" Type="http://schemas.openxmlformats.org/officeDocument/2006/relationships/slide" Target="slides/slide16.xml"/><Relationship Id="rId95" Type="http://schemas.openxmlformats.org/officeDocument/2006/relationships/slide" Target="slides/slide17.xml"/><Relationship Id="rId96" Type="http://schemas.openxmlformats.org/officeDocument/2006/relationships/slide" Target="slides/slide18.xml"/><Relationship Id="rId101" Type="http://schemas.openxmlformats.org/officeDocument/2006/relationships/slide" Target="slides/slide23.xml"/><Relationship Id="rId102" Type="http://schemas.openxmlformats.org/officeDocument/2006/relationships/slide" Target="slides/slide24.xml"/><Relationship Id="rId103" Type="http://schemas.openxmlformats.org/officeDocument/2006/relationships/slide" Target="slides/slide25.xml"/><Relationship Id="rId104" Type="http://schemas.openxmlformats.org/officeDocument/2006/relationships/slide" Target="slides/slide26.xml"/><Relationship Id="rId105" Type="http://schemas.openxmlformats.org/officeDocument/2006/relationships/slide" Target="slides/slide27.xml"/><Relationship Id="rId106" Type="http://schemas.openxmlformats.org/officeDocument/2006/relationships/slide" Target="slides/slide28.xml"/><Relationship Id="rId107" Type="http://schemas.openxmlformats.org/officeDocument/2006/relationships/slide" Target="slides/slide29.xml"/><Relationship Id="rId108" Type="http://schemas.openxmlformats.org/officeDocument/2006/relationships/slide" Target="slides/slide30.xml"/><Relationship Id="rId109" Type="http://schemas.openxmlformats.org/officeDocument/2006/relationships/slide" Target="slides/slide31.xml"/><Relationship Id="rId97" Type="http://schemas.openxmlformats.org/officeDocument/2006/relationships/slide" Target="slides/slide19.xml"/><Relationship Id="rId98" Type="http://schemas.openxmlformats.org/officeDocument/2006/relationships/slide" Target="slides/slide20.xml"/><Relationship Id="rId99" Type="http://schemas.openxmlformats.org/officeDocument/2006/relationships/slide" Target="slides/slide21.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22.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 Target="slides/slide1.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32.xml"/><Relationship Id="rId111" Type="http://schemas.openxmlformats.org/officeDocument/2006/relationships/slide" Target="slides/slide33.xml"/><Relationship Id="rId112" Type="http://schemas.openxmlformats.org/officeDocument/2006/relationships/slide" Target="slides/slide34.xml"/><Relationship Id="rId113" Type="http://schemas.openxmlformats.org/officeDocument/2006/relationships/slide" Target="slides/slide35.xml"/><Relationship Id="rId114" Type="http://schemas.openxmlformats.org/officeDocument/2006/relationships/notesMaster" Target="notesMasters/notesMaster1.xml"/><Relationship Id="rId115" Type="http://schemas.openxmlformats.org/officeDocument/2006/relationships/commentAuthors" Target="commentAuthors.xml"/><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2.xml"/><Relationship Id="rId81" Type="http://schemas.openxmlformats.org/officeDocument/2006/relationships/slide" Target="slides/slide3.xml"/><Relationship Id="rId82" Type="http://schemas.openxmlformats.org/officeDocument/2006/relationships/slide" Target="slides/slide4.xml"/><Relationship Id="rId83" Type="http://schemas.openxmlformats.org/officeDocument/2006/relationships/slide" Target="slides/slide5.xml"/><Relationship Id="rId84" Type="http://schemas.openxmlformats.org/officeDocument/2006/relationships/slide" Target="slides/slide6.xml"/><Relationship Id="rId85" Type="http://schemas.openxmlformats.org/officeDocument/2006/relationships/slide" Target="slides/slide7.xml"/><Relationship Id="rId86" Type="http://schemas.openxmlformats.org/officeDocument/2006/relationships/slide" Target="slides/slide8.xml"/><Relationship Id="rId87" Type="http://schemas.openxmlformats.org/officeDocument/2006/relationships/slide" Target="slides/slide9.xml"/><Relationship Id="rId88" Type="http://schemas.openxmlformats.org/officeDocument/2006/relationships/slide" Target="slides/slide10.xml"/><Relationship Id="rId89" Type="http://schemas.openxmlformats.org/officeDocument/2006/relationships/slide" Target="slides/slide11.xml"/></Relationships>
</file>

<file path=ppt/diagrams/_rels/data1.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829D6D-3A47-443F-8AD5-18FC72FCFA0E}" type="doc">
      <dgm:prSet loTypeId="urn:microsoft.com/office/officeart/2005/8/layout/radial3" loCatId="relationship" qsTypeId="urn:microsoft.com/office/officeart/2005/8/quickstyle/3d1" qsCatId="3D" csTypeId="urn:microsoft.com/office/officeart/2005/8/colors/colorful5" csCatId="colorful" phldr="1"/>
      <dgm:spPr/>
      <dgm:t>
        <a:bodyPr/>
        <a:lstStyle/>
        <a:p>
          <a:endParaRPr lang="en-GB"/>
        </a:p>
      </dgm:t>
    </dgm:pt>
    <dgm:pt modelId="{A0A1958B-B1BE-4364-B973-52E7B831CF25}">
      <dgm:prSet phldrT="[Text]" custT="1"/>
      <dgm:spPr>
        <a:solidFill>
          <a:schemeClr val="accent5">
            <a:hueOff val="-1986775"/>
            <a:satOff val="7962"/>
            <a:lumOff val="1726"/>
            <a:alpha val="85000"/>
          </a:schemeClr>
        </a:solidFill>
      </dgm:spPr>
      <dgm:t>
        <a:bodyPr/>
        <a:lstStyle/>
        <a:p>
          <a:r>
            <a:rPr lang="en-GB" sz="2000" dirty="0" smtClean="0"/>
            <a:t>Development of Sample delivery &amp; Environments</a:t>
          </a:r>
          <a:endParaRPr lang="en-GB" sz="2000" dirty="0"/>
        </a:p>
      </dgm:t>
    </dgm:pt>
    <dgm:pt modelId="{A3233DB1-6264-4AFF-BEFF-0AE2A39C3797}" type="parTrans" cxnId="{0A1D80D5-18E1-4557-B158-1D036DCDFB15}">
      <dgm:prSet/>
      <dgm:spPr/>
      <dgm:t>
        <a:bodyPr/>
        <a:lstStyle/>
        <a:p>
          <a:endParaRPr lang="en-GB"/>
        </a:p>
      </dgm:t>
    </dgm:pt>
    <dgm:pt modelId="{B09FF10B-15D1-4CF0-8407-4EBD758FC7EE}" type="sibTrans" cxnId="{0A1D80D5-18E1-4557-B158-1D036DCDFB15}">
      <dgm:prSet/>
      <dgm:spPr/>
      <dgm:t>
        <a:bodyPr/>
        <a:lstStyle/>
        <a:p>
          <a:endParaRPr lang="en-GB"/>
        </a:p>
      </dgm:t>
    </dgm:pt>
    <dgm:pt modelId="{0CAF185A-FC8F-43FE-A27A-DF9D61DA9882}">
      <dgm:prSet phldrT="[Text]" custT="1"/>
      <dgm:spPr>
        <a:solidFill>
          <a:schemeClr val="accent5">
            <a:hueOff val="-3973551"/>
            <a:satOff val="15924"/>
            <a:lumOff val="3451"/>
            <a:alpha val="97000"/>
          </a:schemeClr>
        </a:solidFill>
      </dgm:spPr>
      <dgm:t>
        <a:bodyPr/>
        <a:lstStyle/>
        <a:p>
          <a:r>
            <a:rPr lang="en-GB" sz="2000" dirty="0" smtClean="0"/>
            <a:t>High Performance Computing and Data </a:t>
          </a:r>
          <a:r>
            <a:rPr lang="en-GB" sz="2000" dirty="0" err="1" smtClean="0"/>
            <a:t>curation</a:t>
          </a:r>
          <a:endParaRPr lang="en-GB" sz="2000" dirty="0"/>
        </a:p>
      </dgm:t>
    </dgm:pt>
    <dgm:pt modelId="{CA13539A-1446-49CA-977E-A28B18088B06}" type="parTrans" cxnId="{3CCEC5D8-C9AB-461C-9B9D-27121D69DD14}">
      <dgm:prSet/>
      <dgm:spPr/>
      <dgm:t>
        <a:bodyPr/>
        <a:lstStyle/>
        <a:p>
          <a:endParaRPr lang="en-GB"/>
        </a:p>
      </dgm:t>
    </dgm:pt>
    <dgm:pt modelId="{C7594354-327B-4FE5-B4E2-BCC4C61FBE48}" type="sibTrans" cxnId="{3CCEC5D8-C9AB-461C-9B9D-27121D69DD14}">
      <dgm:prSet/>
      <dgm:spPr/>
      <dgm:t>
        <a:bodyPr/>
        <a:lstStyle/>
        <a:p>
          <a:endParaRPr lang="en-GB"/>
        </a:p>
      </dgm:t>
    </dgm:pt>
    <dgm:pt modelId="{ECEDD167-D695-4092-9895-23F09F621029}">
      <dgm:prSet phldrT="[Text]" custT="1"/>
      <dgm:spPr>
        <a:solidFill>
          <a:schemeClr val="accent5">
            <a:hueOff val="-7947101"/>
            <a:satOff val="31849"/>
            <a:lumOff val="6902"/>
            <a:alpha val="84000"/>
          </a:schemeClr>
        </a:solidFill>
      </dgm:spPr>
      <dgm:t>
        <a:bodyPr/>
        <a:lstStyle/>
        <a:p>
          <a:r>
            <a:rPr lang="en-GB" sz="2000" dirty="0" smtClean="0"/>
            <a:t>Facilitate access to XFELS/UK User Program for SFX</a:t>
          </a:r>
          <a:endParaRPr lang="en-GB" sz="2000" dirty="0"/>
        </a:p>
      </dgm:t>
    </dgm:pt>
    <dgm:pt modelId="{FFB6CE3F-D8F2-47B9-B417-5A6A34C92012}" type="parTrans" cxnId="{79653AA4-7769-4B83-8AD2-87DDB2A0018A}">
      <dgm:prSet/>
      <dgm:spPr/>
      <dgm:t>
        <a:bodyPr/>
        <a:lstStyle/>
        <a:p>
          <a:endParaRPr lang="en-GB"/>
        </a:p>
      </dgm:t>
    </dgm:pt>
    <dgm:pt modelId="{1DB0FADD-D112-46D1-84DC-58057F06BC5F}" type="sibTrans" cxnId="{79653AA4-7769-4B83-8AD2-87DDB2A0018A}">
      <dgm:prSet/>
      <dgm:spPr/>
      <dgm:t>
        <a:bodyPr/>
        <a:lstStyle/>
        <a:p>
          <a:endParaRPr lang="en-GB"/>
        </a:p>
      </dgm:t>
    </dgm:pt>
    <dgm:pt modelId="{FA82D43F-8667-41D0-A179-86F57C10DC92}">
      <dgm:prSet phldrT="[Text]" custT="1"/>
      <dgm:spPr>
        <a:solidFill>
          <a:schemeClr val="accent5">
            <a:hueOff val="-9933876"/>
            <a:satOff val="39811"/>
            <a:lumOff val="8628"/>
            <a:alpha val="90000"/>
          </a:schemeClr>
        </a:solidFill>
      </dgm:spPr>
      <dgm:t>
        <a:bodyPr/>
        <a:lstStyle/>
        <a:p>
          <a:r>
            <a:rPr lang="en-GB" sz="2000" dirty="0" smtClean="0"/>
            <a:t>Software Developments for automated data analysis</a:t>
          </a:r>
          <a:endParaRPr lang="en-GB" sz="2000" dirty="0"/>
        </a:p>
      </dgm:t>
    </dgm:pt>
    <dgm:pt modelId="{E95E777C-5FA3-4A31-A7D9-2D7E183C907F}" type="parTrans" cxnId="{E019D6BC-AF03-4258-8922-E5759C8ABEF4}">
      <dgm:prSet/>
      <dgm:spPr/>
      <dgm:t>
        <a:bodyPr/>
        <a:lstStyle/>
        <a:p>
          <a:endParaRPr lang="en-GB"/>
        </a:p>
      </dgm:t>
    </dgm:pt>
    <dgm:pt modelId="{62967B7F-E5A1-4566-8D5E-6EA3752F2CDB}" type="sibTrans" cxnId="{E019D6BC-AF03-4258-8922-E5759C8ABEF4}">
      <dgm:prSet/>
      <dgm:spPr/>
      <dgm:t>
        <a:bodyPr/>
        <a:lstStyle/>
        <a:p>
          <a:endParaRPr lang="en-GB"/>
        </a:p>
      </dgm:t>
    </dgm:pt>
    <dgm:pt modelId="{43E6FD8A-4860-4AF8-BA33-1BD8B5F5EAF8}">
      <dgm:prSet phldrT="[Text]" custT="1"/>
      <dgm:spPr>
        <a:solidFill>
          <a:schemeClr val="accent5">
            <a:hueOff val="-5960326"/>
            <a:satOff val="23887"/>
            <a:lumOff val="5177"/>
            <a:alpha val="95000"/>
          </a:schemeClr>
        </a:solidFill>
      </dgm:spPr>
      <dgm:t>
        <a:bodyPr/>
        <a:lstStyle/>
        <a:p>
          <a:r>
            <a:rPr lang="en-GB" sz="2000" dirty="0" smtClean="0"/>
            <a:t>Integrated Structural Biology  Infrastructure  @RAL</a:t>
          </a:r>
          <a:endParaRPr lang="en-GB" sz="2000" dirty="0"/>
        </a:p>
      </dgm:t>
    </dgm:pt>
    <dgm:pt modelId="{BA8B76BF-C6AE-4568-B45E-BAEB97958E51}" type="parTrans" cxnId="{859B945F-9ED7-41EF-A5EB-6BFDB8E998AE}">
      <dgm:prSet/>
      <dgm:spPr/>
      <dgm:t>
        <a:bodyPr/>
        <a:lstStyle/>
        <a:p>
          <a:endParaRPr lang="en-GB"/>
        </a:p>
      </dgm:t>
    </dgm:pt>
    <dgm:pt modelId="{FD0FA77F-B468-402E-913F-F13CB747C039}" type="sibTrans" cxnId="{859B945F-9ED7-41EF-A5EB-6BFDB8E998AE}">
      <dgm:prSet/>
      <dgm:spPr/>
      <dgm:t>
        <a:bodyPr/>
        <a:lstStyle/>
        <a:p>
          <a:endParaRPr lang="en-GB"/>
        </a:p>
      </dgm:t>
    </dgm:pt>
    <dgm:pt modelId="{50EB53DB-B16F-404F-8680-244A4A47DBA3}">
      <dgm:prSet phldrT="[Text]"/>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t>
        <a:bodyPr/>
        <a:lstStyle/>
        <a:p>
          <a:r>
            <a:rPr lang="en-GB" dirty="0" smtClean="0">
              <a:solidFill>
                <a:schemeClr val="bg1"/>
              </a:solidFill>
              <a:effectLst>
                <a:outerShdw blurRad="50800" dist="38100" dir="2700000" algn="tl" rotWithShape="0">
                  <a:srgbClr val="000000"/>
                </a:outerShdw>
              </a:effectLst>
            </a:rPr>
            <a:t>UK XFEL </a:t>
          </a:r>
          <a:r>
            <a:rPr lang="en-GB" dirty="0" err="1" smtClean="0">
              <a:solidFill>
                <a:schemeClr val="bg1"/>
              </a:solidFill>
              <a:effectLst>
                <a:outerShdw blurRad="50800" dist="38100" dir="2700000" algn="tl" rotWithShape="0">
                  <a:srgbClr val="000000"/>
                </a:outerShdw>
              </a:effectLst>
            </a:rPr>
            <a:t>HuB</a:t>
          </a:r>
          <a:endParaRPr lang="en-GB" dirty="0">
            <a:solidFill>
              <a:schemeClr val="bg1"/>
            </a:solidFill>
            <a:effectLst>
              <a:outerShdw blurRad="50800" dist="38100" dir="2700000" algn="tl" rotWithShape="0">
                <a:srgbClr val="000000"/>
              </a:outerShdw>
            </a:effectLst>
          </a:endParaRPr>
        </a:p>
      </dgm:t>
    </dgm:pt>
    <dgm:pt modelId="{8FF4798B-B27A-4692-B612-16BD3E2BA3B0}" type="sibTrans" cxnId="{53162705-918D-4970-AEAB-1735D5382855}">
      <dgm:prSet/>
      <dgm:spPr/>
      <dgm:t>
        <a:bodyPr/>
        <a:lstStyle/>
        <a:p>
          <a:endParaRPr lang="en-GB"/>
        </a:p>
      </dgm:t>
    </dgm:pt>
    <dgm:pt modelId="{2D8B349E-CCEF-4D59-81B5-1057309F0EE0}" type="parTrans" cxnId="{53162705-918D-4970-AEAB-1735D5382855}">
      <dgm:prSet/>
      <dgm:spPr/>
      <dgm:t>
        <a:bodyPr/>
        <a:lstStyle/>
        <a:p>
          <a:endParaRPr lang="en-GB"/>
        </a:p>
      </dgm:t>
    </dgm:pt>
    <dgm:pt modelId="{FEB91214-84CF-40CA-9A52-3DF7A5ADF319}" type="pres">
      <dgm:prSet presAssocID="{F4829D6D-3A47-443F-8AD5-18FC72FCFA0E}" presName="composite" presStyleCnt="0">
        <dgm:presLayoutVars>
          <dgm:chMax val="1"/>
          <dgm:dir/>
          <dgm:resizeHandles val="exact"/>
        </dgm:presLayoutVars>
      </dgm:prSet>
      <dgm:spPr/>
      <dgm:t>
        <a:bodyPr/>
        <a:lstStyle/>
        <a:p>
          <a:endParaRPr lang="en-GB"/>
        </a:p>
      </dgm:t>
    </dgm:pt>
    <dgm:pt modelId="{825DC582-0638-4BEE-9F51-EE3A8E4D1548}" type="pres">
      <dgm:prSet presAssocID="{F4829D6D-3A47-443F-8AD5-18FC72FCFA0E}" presName="radial" presStyleCnt="0">
        <dgm:presLayoutVars>
          <dgm:animLvl val="ctr"/>
        </dgm:presLayoutVars>
      </dgm:prSet>
      <dgm:spPr/>
    </dgm:pt>
    <dgm:pt modelId="{A9F2CE4F-FBF2-4879-9F1C-72F1D0A39917}" type="pres">
      <dgm:prSet presAssocID="{50EB53DB-B16F-404F-8680-244A4A47DBA3}" presName="centerShape" presStyleLbl="vennNode1" presStyleIdx="0" presStyleCnt="6"/>
      <dgm:spPr/>
      <dgm:t>
        <a:bodyPr/>
        <a:lstStyle/>
        <a:p>
          <a:endParaRPr lang="en-GB"/>
        </a:p>
      </dgm:t>
    </dgm:pt>
    <dgm:pt modelId="{BA12A021-1894-4E19-B66E-6F0555ABEB9A}" type="pres">
      <dgm:prSet presAssocID="{A0A1958B-B1BE-4364-B973-52E7B831CF25}" presName="node" presStyleLbl="vennNode1" presStyleIdx="1" presStyleCnt="6" custScaleX="145424" custScaleY="131074" custRadScaleRad="94237" custRadScaleInc="-463">
        <dgm:presLayoutVars>
          <dgm:bulletEnabled val="1"/>
        </dgm:presLayoutVars>
      </dgm:prSet>
      <dgm:spPr/>
      <dgm:t>
        <a:bodyPr/>
        <a:lstStyle/>
        <a:p>
          <a:endParaRPr lang="en-GB"/>
        </a:p>
      </dgm:t>
    </dgm:pt>
    <dgm:pt modelId="{D3E4A35E-8E3D-40AC-ACE6-864DF043AB1E}" type="pres">
      <dgm:prSet presAssocID="{0CAF185A-FC8F-43FE-A27A-DF9D61DA9882}" presName="node" presStyleLbl="vennNode1" presStyleIdx="2" presStyleCnt="6" custScaleX="134629" custScaleY="120620" custRadScaleRad="113817" custRadScaleInc="-3193">
        <dgm:presLayoutVars>
          <dgm:bulletEnabled val="1"/>
        </dgm:presLayoutVars>
      </dgm:prSet>
      <dgm:spPr/>
      <dgm:t>
        <a:bodyPr/>
        <a:lstStyle/>
        <a:p>
          <a:endParaRPr lang="en-GB"/>
        </a:p>
      </dgm:t>
    </dgm:pt>
    <dgm:pt modelId="{D26A542A-00FC-452F-ABF2-84016DF6E582}" type="pres">
      <dgm:prSet presAssocID="{43E6FD8A-4860-4AF8-BA33-1BD8B5F5EAF8}" presName="node" presStyleLbl="vennNode1" presStyleIdx="3" presStyleCnt="6" custScaleX="138746" custScaleY="116434" custRadScaleRad="101511" custRadScaleInc="-23580">
        <dgm:presLayoutVars>
          <dgm:bulletEnabled val="1"/>
        </dgm:presLayoutVars>
      </dgm:prSet>
      <dgm:spPr/>
      <dgm:t>
        <a:bodyPr/>
        <a:lstStyle/>
        <a:p>
          <a:endParaRPr lang="en-GB"/>
        </a:p>
      </dgm:t>
    </dgm:pt>
    <dgm:pt modelId="{BBD008ED-153B-475D-9DA0-C5A9ABA0E318}" type="pres">
      <dgm:prSet presAssocID="{ECEDD167-D695-4092-9895-23F09F621029}" presName="node" presStyleLbl="vennNode1" presStyleIdx="4" presStyleCnt="6" custScaleX="120014" custScaleY="127116" custRadScaleRad="98341" custRadScaleInc="26389">
        <dgm:presLayoutVars>
          <dgm:bulletEnabled val="1"/>
        </dgm:presLayoutVars>
      </dgm:prSet>
      <dgm:spPr/>
      <dgm:t>
        <a:bodyPr/>
        <a:lstStyle/>
        <a:p>
          <a:endParaRPr lang="en-GB"/>
        </a:p>
      </dgm:t>
    </dgm:pt>
    <dgm:pt modelId="{1A59484E-1B73-48F9-95AF-AFC930CA12B5}" type="pres">
      <dgm:prSet presAssocID="{FA82D43F-8667-41D0-A179-86F57C10DC92}" presName="node" presStyleLbl="vennNode1" presStyleIdx="5" presStyleCnt="6" custScaleX="149913" custScaleY="114931" custRadScaleRad="118901" custRadScaleInc="11009">
        <dgm:presLayoutVars>
          <dgm:bulletEnabled val="1"/>
        </dgm:presLayoutVars>
      </dgm:prSet>
      <dgm:spPr/>
      <dgm:t>
        <a:bodyPr/>
        <a:lstStyle/>
        <a:p>
          <a:endParaRPr lang="en-GB"/>
        </a:p>
      </dgm:t>
    </dgm:pt>
  </dgm:ptLst>
  <dgm:cxnLst>
    <dgm:cxn modelId="{859B945F-9ED7-41EF-A5EB-6BFDB8E998AE}" srcId="{50EB53DB-B16F-404F-8680-244A4A47DBA3}" destId="{43E6FD8A-4860-4AF8-BA33-1BD8B5F5EAF8}" srcOrd="2" destOrd="0" parTransId="{BA8B76BF-C6AE-4568-B45E-BAEB97958E51}" sibTransId="{FD0FA77F-B468-402E-913F-F13CB747C039}"/>
    <dgm:cxn modelId="{0A1D80D5-18E1-4557-B158-1D036DCDFB15}" srcId="{50EB53DB-B16F-404F-8680-244A4A47DBA3}" destId="{A0A1958B-B1BE-4364-B973-52E7B831CF25}" srcOrd="0" destOrd="0" parTransId="{A3233DB1-6264-4AFF-BEFF-0AE2A39C3797}" sibTransId="{B09FF10B-15D1-4CF0-8407-4EBD758FC7EE}"/>
    <dgm:cxn modelId="{79653AA4-7769-4B83-8AD2-87DDB2A0018A}" srcId="{50EB53DB-B16F-404F-8680-244A4A47DBA3}" destId="{ECEDD167-D695-4092-9895-23F09F621029}" srcOrd="3" destOrd="0" parTransId="{FFB6CE3F-D8F2-47B9-B417-5A6A34C92012}" sibTransId="{1DB0FADD-D112-46D1-84DC-58057F06BC5F}"/>
    <dgm:cxn modelId="{24282EC7-1641-412E-9C26-E27A2F064DB4}" type="presOf" srcId="{ECEDD167-D695-4092-9895-23F09F621029}" destId="{BBD008ED-153B-475D-9DA0-C5A9ABA0E318}" srcOrd="0" destOrd="0" presId="urn:microsoft.com/office/officeart/2005/8/layout/radial3"/>
    <dgm:cxn modelId="{3C24F67E-6A45-47B9-AC24-A4A6CB50DE61}" type="presOf" srcId="{FA82D43F-8667-41D0-A179-86F57C10DC92}" destId="{1A59484E-1B73-48F9-95AF-AFC930CA12B5}" srcOrd="0" destOrd="0" presId="urn:microsoft.com/office/officeart/2005/8/layout/radial3"/>
    <dgm:cxn modelId="{3CCEC5D8-C9AB-461C-9B9D-27121D69DD14}" srcId="{50EB53DB-B16F-404F-8680-244A4A47DBA3}" destId="{0CAF185A-FC8F-43FE-A27A-DF9D61DA9882}" srcOrd="1" destOrd="0" parTransId="{CA13539A-1446-49CA-977E-A28B18088B06}" sibTransId="{C7594354-327B-4FE5-B4E2-BCC4C61FBE48}"/>
    <dgm:cxn modelId="{E019D6BC-AF03-4258-8922-E5759C8ABEF4}" srcId="{50EB53DB-B16F-404F-8680-244A4A47DBA3}" destId="{FA82D43F-8667-41D0-A179-86F57C10DC92}" srcOrd="4" destOrd="0" parTransId="{E95E777C-5FA3-4A31-A7D9-2D7E183C907F}" sibTransId="{62967B7F-E5A1-4566-8D5E-6EA3752F2CDB}"/>
    <dgm:cxn modelId="{A0FC1051-D311-4561-80C8-8D942CF5E357}" type="presOf" srcId="{43E6FD8A-4860-4AF8-BA33-1BD8B5F5EAF8}" destId="{D26A542A-00FC-452F-ABF2-84016DF6E582}" srcOrd="0" destOrd="0" presId="urn:microsoft.com/office/officeart/2005/8/layout/radial3"/>
    <dgm:cxn modelId="{53162705-918D-4970-AEAB-1735D5382855}" srcId="{F4829D6D-3A47-443F-8AD5-18FC72FCFA0E}" destId="{50EB53DB-B16F-404F-8680-244A4A47DBA3}" srcOrd="0" destOrd="0" parTransId="{2D8B349E-CCEF-4D59-81B5-1057309F0EE0}" sibTransId="{8FF4798B-B27A-4692-B612-16BD3E2BA3B0}"/>
    <dgm:cxn modelId="{35D97F8F-2313-4DFE-AF1E-0B075599CFEF}" type="presOf" srcId="{50EB53DB-B16F-404F-8680-244A4A47DBA3}" destId="{A9F2CE4F-FBF2-4879-9F1C-72F1D0A39917}" srcOrd="0" destOrd="0" presId="urn:microsoft.com/office/officeart/2005/8/layout/radial3"/>
    <dgm:cxn modelId="{9D34329B-ECEC-4401-84A9-FA450EBB161A}" type="presOf" srcId="{F4829D6D-3A47-443F-8AD5-18FC72FCFA0E}" destId="{FEB91214-84CF-40CA-9A52-3DF7A5ADF319}" srcOrd="0" destOrd="0" presId="urn:microsoft.com/office/officeart/2005/8/layout/radial3"/>
    <dgm:cxn modelId="{89DB6021-4D8D-4ED0-8B5B-48DAA43FAA1E}" type="presOf" srcId="{0CAF185A-FC8F-43FE-A27A-DF9D61DA9882}" destId="{D3E4A35E-8E3D-40AC-ACE6-864DF043AB1E}" srcOrd="0" destOrd="0" presId="urn:microsoft.com/office/officeart/2005/8/layout/radial3"/>
    <dgm:cxn modelId="{0DCA013A-5EF0-4462-85CF-4CE241AA301A}" type="presOf" srcId="{A0A1958B-B1BE-4364-B973-52E7B831CF25}" destId="{BA12A021-1894-4E19-B66E-6F0555ABEB9A}" srcOrd="0" destOrd="0" presId="urn:microsoft.com/office/officeart/2005/8/layout/radial3"/>
    <dgm:cxn modelId="{D3A2E42D-1E69-4D6C-9441-C7D8D547DC82}" type="presParOf" srcId="{FEB91214-84CF-40CA-9A52-3DF7A5ADF319}" destId="{825DC582-0638-4BEE-9F51-EE3A8E4D1548}" srcOrd="0" destOrd="0" presId="urn:microsoft.com/office/officeart/2005/8/layout/radial3"/>
    <dgm:cxn modelId="{6C3FB5CA-C6FB-422E-826A-83675369A0C7}" type="presParOf" srcId="{825DC582-0638-4BEE-9F51-EE3A8E4D1548}" destId="{A9F2CE4F-FBF2-4879-9F1C-72F1D0A39917}" srcOrd="0" destOrd="0" presId="urn:microsoft.com/office/officeart/2005/8/layout/radial3"/>
    <dgm:cxn modelId="{1E7C9E3A-9703-4197-85F0-09AA5C7119C7}" type="presParOf" srcId="{825DC582-0638-4BEE-9F51-EE3A8E4D1548}" destId="{BA12A021-1894-4E19-B66E-6F0555ABEB9A}" srcOrd="1" destOrd="0" presId="urn:microsoft.com/office/officeart/2005/8/layout/radial3"/>
    <dgm:cxn modelId="{CAB9D9A4-1133-4115-B6D7-B0B0C50591EE}" type="presParOf" srcId="{825DC582-0638-4BEE-9F51-EE3A8E4D1548}" destId="{D3E4A35E-8E3D-40AC-ACE6-864DF043AB1E}" srcOrd="2" destOrd="0" presId="urn:microsoft.com/office/officeart/2005/8/layout/radial3"/>
    <dgm:cxn modelId="{91973FC4-756B-4CDE-940F-F976EDEEEE01}" type="presParOf" srcId="{825DC582-0638-4BEE-9F51-EE3A8E4D1548}" destId="{D26A542A-00FC-452F-ABF2-84016DF6E582}" srcOrd="3" destOrd="0" presId="urn:microsoft.com/office/officeart/2005/8/layout/radial3"/>
    <dgm:cxn modelId="{20C01B43-77CA-4E2F-A8FA-E5055A0C2B34}" type="presParOf" srcId="{825DC582-0638-4BEE-9F51-EE3A8E4D1548}" destId="{BBD008ED-153B-475D-9DA0-C5A9ABA0E318}" srcOrd="4" destOrd="0" presId="urn:microsoft.com/office/officeart/2005/8/layout/radial3"/>
    <dgm:cxn modelId="{C313E6DB-12F5-42EC-96A0-0EAEEAD00526}" type="presParOf" srcId="{825DC582-0638-4BEE-9F51-EE3A8E4D1548}" destId="{1A59484E-1B73-48F9-95AF-AFC930CA12B5}" srcOrd="5"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2CE4F-FBF2-4879-9F1C-72F1D0A39917}">
      <dsp:nvSpPr>
        <dsp:cNvPr id="0" name=""/>
        <dsp:cNvSpPr/>
      </dsp:nvSpPr>
      <dsp:spPr>
        <a:xfrm>
          <a:off x="2630521" y="1337368"/>
          <a:ext cx="3064981" cy="3064981"/>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2230" tIns="62230" rIns="62230" bIns="62230" numCol="1" spcCol="1270" anchor="ctr" anchorCtr="0">
          <a:noAutofit/>
        </a:bodyPr>
        <a:lstStyle/>
        <a:p>
          <a:pPr lvl="0" algn="ctr" defTabSz="2178050">
            <a:lnSpc>
              <a:spcPct val="90000"/>
            </a:lnSpc>
            <a:spcBef>
              <a:spcPct val="0"/>
            </a:spcBef>
            <a:spcAft>
              <a:spcPct val="35000"/>
            </a:spcAft>
          </a:pPr>
          <a:r>
            <a:rPr lang="en-GB" sz="4900" kern="1200" dirty="0" smtClean="0">
              <a:solidFill>
                <a:schemeClr val="bg1"/>
              </a:solidFill>
              <a:effectLst>
                <a:outerShdw blurRad="50800" dist="38100" dir="2700000" algn="tl" rotWithShape="0">
                  <a:srgbClr val="000000"/>
                </a:outerShdw>
              </a:effectLst>
            </a:rPr>
            <a:t>UK XFEL </a:t>
          </a:r>
          <a:r>
            <a:rPr lang="en-GB" sz="4900" kern="1200" dirty="0" err="1" smtClean="0">
              <a:solidFill>
                <a:schemeClr val="bg1"/>
              </a:solidFill>
              <a:effectLst>
                <a:outerShdw blurRad="50800" dist="38100" dir="2700000" algn="tl" rotWithShape="0">
                  <a:srgbClr val="000000"/>
                </a:outerShdw>
              </a:effectLst>
            </a:rPr>
            <a:t>HuB</a:t>
          </a:r>
          <a:endParaRPr lang="en-GB" sz="4900" kern="1200" dirty="0">
            <a:solidFill>
              <a:schemeClr val="bg1"/>
            </a:solidFill>
            <a:effectLst>
              <a:outerShdw blurRad="50800" dist="38100" dir="2700000" algn="tl" rotWithShape="0">
                <a:srgbClr val="000000"/>
              </a:outerShdw>
            </a:effectLst>
          </a:endParaRPr>
        </a:p>
      </dsp:txBody>
      <dsp:txXfrm>
        <a:off x="3079377" y="1786224"/>
        <a:ext cx="2167269" cy="2167269"/>
      </dsp:txXfrm>
    </dsp:sp>
    <dsp:sp modelId="{BA12A021-1894-4E19-B66E-6F0555ABEB9A}">
      <dsp:nvSpPr>
        <dsp:cNvPr id="0" name=""/>
        <dsp:cNvSpPr/>
      </dsp:nvSpPr>
      <dsp:spPr>
        <a:xfrm>
          <a:off x="3037775" y="-13437"/>
          <a:ext cx="2228609" cy="2008696"/>
        </a:xfrm>
        <a:prstGeom prst="ellipse">
          <a:avLst/>
        </a:prstGeom>
        <a:solidFill>
          <a:schemeClr val="accent5">
            <a:hueOff val="-1986775"/>
            <a:satOff val="7962"/>
            <a:lumOff val="1726"/>
            <a:alpha val="85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smtClean="0"/>
            <a:t>Development of Sample delivery &amp; Environments</a:t>
          </a:r>
          <a:endParaRPr lang="en-GB" sz="2000" kern="1200" dirty="0"/>
        </a:p>
      </dsp:txBody>
      <dsp:txXfrm>
        <a:off x="3364147" y="280730"/>
        <a:ext cx="1575865" cy="1420362"/>
      </dsp:txXfrm>
    </dsp:sp>
    <dsp:sp modelId="{D3E4A35E-8E3D-40AC-ACE6-864DF043AB1E}">
      <dsp:nvSpPr>
        <dsp:cNvPr id="0" name=""/>
        <dsp:cNvSpPr/>
      </dsp:nvSpPr>
      <dsp:spPr>
        <a:xfrm>
          <a:off x="5259868" y="1158322"/>
          <a:ext cx="2063176" cy="1848490"/>
        </a:xfrm>
        <a:prstGeom prst="ellipse">
          <a:avLst/>
        </a:prstGeom>
        <a:solidFill>
          <a:schemeClr val="accent5">
            <a:hueOff val="-3973551"/>
            <a:satOff val="15924"/>
            <a:lumOff val="3451"/>
            <a:alpha val="97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smtClean="0"/>
            <a:t>High Performance Computing and Data </a:t>
          </a:r>
          <a:r>
            <a:rPr lang="en-GB" sz="2000" kern="1200" dirty="0" err="1" smtClean="0"/>
            <a:t>curation</a:t>
          </a:r>
          <a:endParaRPr lang="en-GB" sz="2000" kern="1200" dirty="0"/>
        </a:p>
      </dsp:txBody>
      <dsp:txXfrm>
        <a:off x="5562013" y="1429027"/>
        <a:ext cx="1458886" cy="1307080"/>
      </dsp:txXfrm>
    </dsp:sp>
    <dsp:sp modelId="{D26A542A-00FC-452F-ABF2-84016DF6E582}">
      <dsp:nvSpPr>
        <dsp:cNvPr id="0" name=""/>
        <dsp:cNvSpPr/>
      </dsp:nvSpPr>
      <dsp:spPr>
        <a:xfrm>
          <a:off x="4715852" y="3196404"/>
          <a:ext cx="2126269" cy="1784340"/>
        </a:xfrm>
        <a:prstGeom prst="ellipse">
          <a:avLst/>
        </a:prstGeom>
        <a:solidFill>
          <a:schemeClr val="accent5">
            <a:hueOff val="-5960326"/>
            <a:satOff val="23887"/>
            <a:lumOff val="5177"/>
            <a:alpha val="95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smtClean="0"/>
            <a:t>Integrated Structural Biology  Infrastructure  @RAL</a:t>
          </a:r>
          <a:endParaRPr lang="en-GB" sz="2000" kern="1200" dirty="0"/>
        </a:p>
      </dsp:txBody>
      <dsp:txXfrm>
        <a:off x="5027237" y="3457715"/>
        <a:ext cx="1503499" cy="1261718"/>
      </dsp:txXfrm>
    </dsp:sp>
    <dsp:sp modelId="{BBD008ED-153B-475D-9DA0-C5A9ABA0E318}">
      <dsp:nvSpPr>
        <dsp:cNvPr id="0" name=""/>
        <dsp:cNvSpPr/>
      </dsp:nvSpPr>
      <dsp:spPr>
        <a:xfrm>
          <a:off x="1637208" y="3020510"/>
          <a:ext cx="1839203" cy="1948040"/>
        </a:xfrm>
        <a:prstGeom prst="ellipse">
          <a:avLst/>
        </a:prstGeom>
        <a:solidFill>
          <a:schemeClr val="accent5">
            <a:hueOff val="-7947101"/>
            <a:satOff val="31849"/>
            <a:lumOff val="6902"/>
            <a:alpha val="84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smtClean="0"/>
            <a:t>Facilitate access to XFELS/UK User Program for SFX</a:t>
          </a:r>
          <a:endParaRPr lang="en-GB" sz="2000" kern="1200" dirty="0"/>
        </a:p>
      </dsp:txBody>
      <dsp:txXfrm>
        <a:off x="1906553" y="3305794"/>
        <a:ext cx="1300513" cy="1377472"/>
      </dsp:txXfrm>
    </dsp:sp>
    <dsp:sp modelId="{1A59484E-1B73-48F9-95AF-AFC930CA12B5}">
      <dsp:nvSpPr>
        <dsp:cNvPr id="0" name=""/>
        <dsp:cNvSpPr/>
      </dsp:nvSpPr>
      <dsp:spPr>
        <a:xfrm>
          <a:off x="882160" y="952671"/>
          <a:ext cx="2297402" cy="1761306"/>
        </a:xfrm>
        <a:prstGeom prst="ellipse">
          <a:avLst/>
        </a:prstGeom>
        <a:solidFill>
          <a:schemeClr val="accent5">
            <a:hueOff val="-9933876"/>
            <a:satOff val="39811"/>
            <a:lumOff val="8628"/>
            <a:alpha val="9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smtClean="0"/>
            <a:t>Software Developments for automated data analysis</a:t>
          </a:r>
          <a:endParaRPr lang="en-GB" sz="2000" kern="1200" dirty="0"/>
        </a:p>
      </dsp:txBody>
      <dsp:txXfrm>
        <a:off x="1218607" y="1210608"/>
        <a:ext cx="1624508" cy="124543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vl1pPr>
          </a:lstStyle>
          <a:p>
            <a:pPr>
              <a:defRPr/>
            </a:pPr>
            <a:endParaRPr lang="en-GB"/>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vl1pPr>
          </a:lstStyle>
          <a:p>
            <a:pPr>
              <a:defRPr/>
            </a:pPr>
            <a:endParaRPr lang="en-GB"/>
          </a:p>
        </p:txBody>
      </p:sp>
      <p:sp>
        <p:nvSpPr>
          <p:cNvPr id="921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vl1pPr>
          </a:lstStyle>
          <a:p>
            <a:pPr>
              <a:defRPr/>
            </a:pPr>
            <a:endParaRPr lang="en-GB"/>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vl1pPr>
          </a:lstStyle>
          <a:p>
            <a:pPr>
              <a:defRPr/>
            </a:pPr>
            <a:fld id="{F1DE3B25-D9FA-456E-A9F5-A0CA08B17BE8}" type="slidenum">
              <a:rPr lang="en-GB"/>
              <a:pPr>
                <a:defRPr/>
              </a:pPr>
              <a:t>‹#›</a:t>
            </a:fld>
            <a:endParaRPr lang="en-GB"/>
          </a:p>
        </p:txBody>
      </p:sp>
    </p:spTree>
    <p:extLst>
      <p:ext uri="{BB962C8B-B14F-4D97-AF65-F5344CB8AC3E}">
        <p14:creationId xmlns:p14="http://schemas.microsoft.com/office/powerpoint/2010/main" val="12128778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55D7F289-DEE2-4A30-8D5B-57A1FC986F9A}" type="slidenum">
              <a:rPr lang="en-GB"/>
              <a:pPr/>
              <a:t>1</a:t>
            </a:fld>
            <a:endParaRPr lang="en-GB"/>
          </a:p>
        </p:txBody>
      </p:sp>
      <p:sp>
        <p:nvSpPr>
          <p:cNvPr id="93187" name="Rectangle 2"/>
          <p:cNvSpPr>
            <a:spLocks noGrp="1" noRot="1" noChangeAspect="1" noChangeArrowheads="1" noTextEdit="1"/>
          </p:cNvSpPr>
          <p:nvPr>
            <p:ph type="sldImg"/>
          </p:nvPr>
        </p:nvSpPr>
        <p:spPr>
          <a:xfrm>
            <a:off x="1143000" y="685800"/>
            <a:ext cx="4572000" cy="3429000"/>
          </a:xfrm>
          <a:ln/>
        </p:spPr>
      </p:sp>
      <p:sp>
        <p:nvSpPr>
          <p:cNvPr id="9318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005454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7BD7EB-FABC-4445-96FB-094EEB89257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126770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114300" lvl="1" indent="-114300" algn="l" defTabSz="533400">
              <a:lnSpc>
                <a:spcPct val="90000"/>
              </a:lnSpc>
              <a:spcBef>
                <a:spcPct val="0"/>
              </a:spcBef>
              <a:spcAft>
                <a:spcPct val="15000"/>
              </a:spcAft>
              <a:buNone/>
            </a:pPr>
            <a:r>
              <a:rPr lang="en-GB" sz="1200" dirty="0" smtClean="0"/>
              <a:t>Facilitate</a:t>
            </a:r>
            <a:r>
              <a:rPr lang="en-GB" sz="1200" baseline="0" dirty="0" smtClean="0"/>
              <a:t> access:</a:t>
            </a:r>
            <a:endParaRPr lang="en-GB" sz="1200" dirty="0" smtClean="0"/>
          </a:p>
          <a:p>
            <a:pPr marL="114300" lvl="1" indent="-114300" algn="l" defTabSz="533400">
              <a:lnSpc>
                <a:spcPct val="90000"/>
              </a:lnSpc>
              <a:spcBef>
                <a:spcPct val="0"/>
              </a:spcBef>
              <a:spcAft>
                <a:spcPct val="15000"/>
              </a:spcAft>
              <a:buChar char="••"/>
            </a:pPr>
            <a:r>
              <a:rPr lang="en-GB" sz="1200" dirty="0" smtClean="0"/>
              <a:t>Fast track establishment  of a UK XFEL user base </a:t>
            </a:r>
          </a:p>
          <a:p>
            <a:pPr marL="114300" lvl="1" indent="-114300" algn="l" defTabSz="533400">
              <a:lnSpc>
                <a:spcPct val="90000"/>
              </a:lnSpc>
              <a:spcBef>
                <a:spcPct val="0"/>
              </a:spcBef>
              <a:spcAft>
                <a:spcPct val="15000"/>
              </a:spcAft>
              <a:buChar char="••"/>
            </a:pPr>
            <a:r>
              <a:rPr lang="en-GB" sz="1200" dirty="0" smtClean="0"/>
              <a:t>Establish links to operational XFELS</a:t>
            </a:r>
          </a:p>
          <a:p>
            <a:pPr marL="571500" lvl="2" indent="-114300" defTabSz="533400">
              <a:lnSpc>
                <a:spcPct val="90000"/>
              </a:lnSpc>
              <a:spcBef>
                <a:spcPct val="0"/>
              </a:spcBef>
              <a:spcAft>
                <a:spcPct val="15000"/>
              </a:spcAft>
              <a:buChar char="••"/>
            </a:pPr>
            <a:r>
              <a:rPr lang="en-GB" sz="1200" dirty="0" smtClean="0"/>
              <a:t>SACLA – Japan</a:t>
            </a:r>
          </a:p>
          <a:p>
            <a:pPr marL="571500" lvl="2" indent="-114300" defTabSz="533400">
              <a:lnSpc>
                <a:spcPct val="90000"/>
              </a:lnSpc>
              <a:spcBef>
                <a:spcPct val="0"/>
              </a:spcBef>
              <a:spcAft>
                <a:spcPct val="15000"/>
              </a:spcAft>
              <a:buChar char="••"/>
            </a:pPr>
            <a:r>
              <a:rPr lang="en-GB" sz="1200" kern="1200" dirty="0" smtClean="0"/>
              <a:t>LCLS - USA </a:t>
            </a:r>
          </a:p>
          <a:p>
            <a:pPr marL="228600" lvl="2" indent="-114300" algn="l" defTabSz="533400">
              <a:lnSpc>
                <a:spcPct val="90000"/>
              </a:lnSpc>
              <a:spcBef>
                <a:spcPct val="0"/>
              </a:spcBef>
              <a:spcAft>
                <a:spcPct val="15000"/>
              </a:spcAft>
              <a:buChar char="••"/>
            </a:pPr>
            <a:r>
              <a:rPr lang="en-GB" sz="1200" kern="1200" dirty="0" smtClean="0"/>
              <a:t>Establish a Sample prep lab to allow pre-visit optimisation</a:t>
            </a:r>
          </a:p>
          <a:p>
            <a:pPr marL="228600" lvl="2" indent="-114300" algn="l" defTabSz="533400">
              <a:lnSpc>
                <a:spcPct val="90000"/>
              </a:lnSpc>
              <a:spcBef>
                <a:spcPct val="0"/>
              </a:spcBef>
              <a:spcAft>
                <a:spcPct val="15000"/>
              </a:spcAft>
              <a:buChar char="••"/>
            </a:pPr>
            <a:r>
              <a:rPr lang="en-GB" sz="1200" kern="1200" dirty="0" smtClean="0"/>
              <a:t>Training and dissemination  </a:t>
            </a:r>
          </a:p>
          <a:p>
            <a:pPr marL="228600" lvl="2" indent="-114300" algn="l" defTabSz="533400">
              <a:lnSpc>
                <a:spcPct val="90000"/>
              </a:lnSpc>
              <a:spcBef>
                <a:spcPct val="0"/>
              </a:spcBef>
              <a:spcAft>
                <a:spcPct val="15000"/>
              </a:spcAft>
              <a:buNone/>
            </a:pPr>
            <a:endParaRPr lang="en-GB" sz="1200" kern="1200" dirty="0" smtClean="0"/>
          </a:p>
          <a:p>
            <a:pPr marL="228600" lvl="2" indent="-114300" algn="l" defTabSz="533400">
              <a:lnSpc>
                <a:spcPct val="90000"/>
              </a:lnSpc>
              <a:spcBef>
                <a:spcPct val="0"/>
              </a:spcBef>
              <a:spcAft>
                <a:spcPct val="15000"/>
              </a:spcAft>
              <a:buNone/>
            </a:pPr>
            <a:r>
              <a:rPr lang="en-GB" sz="1200" kern="1200" dirty="0" smtClean="0"/>
              <a:t>Developments</a:t>
            </a:r>
            <a:r>
              <a:rPr lang="en-GB" sz="1200" kern="1200" baseline="0" dirty="0" smtClean="0"/>
              <a:t> in sample hardware...</a:t>
            </a:r>
            <a:endParaRPr lang="en-GB" sz="1200" kern="1200" dirty="0" smtClean="0"/>
          </a:p>
          <a:p>
            <a:pPr marL="114300" lvl="1" indent="-114300" algn="l" defTabSz="533400">
              <a:lnSpc>
                <a:spcPct val="90000"/>
              </a:lnSpc>
              <a:spcBef>
                <a:spcPct val="0"/>
              </a:spcBef>
              <a:spcAft>
                <a:spcPct val="15000"/>
              </a:spcAft>
              <a:buChar char="••"/>
            </a:pPr>
            <a:r>
              <a:rPr lang="en-GB" sz="1200" kern="1200" dirty="0" smtClean="0"/>
              <a:t>Development of Sample delivery solutions with SFX partners</a:t>
            </a:r>
          </a:p>
          <a:p>
            <a:pPr marL="114300" lvl="1" indent="-114300" algn="l" defTabSz="533400">
              <a:lnSpc>
                <a:spcPct val="90000"/>
              </a:lnSpc>
              <a:spcBef>
                <a:spcPct val="0"/>
              </a:spcBef>
              <a:spcAft>
                <a:spcPct val="15000"/>
              </a:spcAft>
              <a:buChar char="••"/>
            </a:pPr>
            <a:r>
              <a:rPr lang="en-GB" sz="1200" dirty="0" smtClean="0"/>
              <a:t>Prototyping solutions</a:t>
            </a:r>
          </a:p>
          <a:p>
            <a:pPr marL="114300" lvl="1" indent="-114300" algn="l" defTabSz="533400">
              <a:lnSpc>
                <a:spcPct val="90000"/>
              </a:lnSpc>
              <a:spcBef>
                <a:spcPct val="0"/>
              </a:spcBef>
              <a:spcAft>
                <a:spcPct val="15000"/>
              </a:spcAft>
              <a:buChar char="••"/>
            </a:pPr>
            <a:r>
              <a:rPr lang="en-GB" sz="1200" dirty="0" smtClean="0"/>
              <a:t>Exploit synergies between Diamond and </a:t>
            </a:r>
            <a:r>
              <a:rPr lang="en-GB" sz="1200" dirty="0" err="1" smtClean="0"/>
              <a:t>xfels</a:t>
            </a:r>
            <a:r>
              <a:rPr lang="en-GB" sz="1200" dirty="0" smtClean="0"/>
              <a:t> for sub-micron sample delivery</a:t>
            </a:r>
          </a:p>
          <a:p>
            <a:pPr marL="114300" lvl="1" indent="-114300" defTabSz="533400">
              <a:lnSpc>
                <a:spcPct val="90000"/>
              </a:lnSpc>
              <a:spcBef>
                <a:spcPct val="0"/>
              </a:spcBef>
              <a:spcAft>
                <a:spcPct val="15000"/>
              </a:spcAft>
              <a:buChar char="••"/>
            </a:pPr>
            <a:r>
              <a:rPr lang="en-GB" sz="1200" dirty="0" smtClean="0"/>
              <a:t>Minimize sample quantities</a:t>
            </a:r>
          </a:p>
          <a:p>
            <a:pPr marL="114300" lvl="1" indent="-114300" defTabSz="533400">
              <a:lnSpc>
                <a:spcPct val="90000"/>
              </a:lnSpc>
              <a:spcBef>
                <a:spcPct val="0"/>
              </a:spcBef>
              <a:spcAft>
                <a:spcPct val="15000"/>
              </a:spcAft>
              <a:buNone/>
            </a:pPr>
            <a:endParaRPr lang="en-GB" sz="1200" dirty="0" smtClean="0"/>
          </a:p>
          <a:p>
            <a:pPr marL="114300" lvl="1" indent="-114300" defTabSz="533400">
              <a:lnSpc>
                <a:spcPct val="90000"/>
              </a:lnSpc>
              <a:spcBef>
                <a:spcPct val="0"/>
              </a:spcBef>
              <a:spcAft>
                <a:spcPct val="15000"/>
              </a:spcAft>
              <a:buNone/>
            </a:pPr>
            <a:r>
              <a:rPr lang="en-GB" sz="1200" dirty="0" smtClean="0"/>
              <a:t>HPC:</a:t>
            </a:r>
          </a:p>
          <a:p>
            <a:pPr marL="114300" lvl="1" indent="-114300" algn="l" defTabSz="533400">
              <a:lnSpc>
                <a:spcPct val="90000"/>
              </a:lnSpc>
              <a:spcBef>
                <a:spcPct val="0"/>
              </a:spcBef>
              <a:spcAft>
                <a:spcPct val="15000"/>
              </a:spcAft>
              <a:buChar char="••"/>
            </a:pPr>
            <a:r>
              <a:rPr lang="en-GB" sz="1200" kern="1200" dirty="0" smtClean="0"/>
              <a:t>Build on Diamond expertise in provision of </a:t>
            </a:r>
            <a:r>
              <a:rPr lang="en-GB" sz="1200" dirty="0" smtClean="0"/>
              <a:t>automated data reduction and analysis pipelines for XFELS</a:t>
            </a:r>
          </a:p>
          <a:p>
            <a:pPr marL="114300" lvl="1" indent="-114300" algn="l" defTabSz="533400">
              <a:lnSpc>
                <a:spcPct val="90000"/>
              </a:lnSpc>
              <a:spcBef>
                <a:spcPct val="0"/>
              </a:spcBef>
              <a:spcAft>
                <a:spcPct val="15000"/>
              </a:spcAft>
              <a:buChar char="••"/>
            </a:pPr>
            <a:r>
              <a:rPr lang="en-GB" sz="1200" dirty="0" smtClean="0"/>
              <a:t>Provide a tier 1 link between EXFEL and RAL with associated HPC hardware for data analysis and </a:t>
            </a:r>
            <a:r>
              <a:rPr lang="en-GB" sz="1200" dirty="0" err="1" smtClean="0"/>
              <a:t>curation</a:t>
            </a:r>
            <a:endParaRPr lang="en-GB" sz="1200" kern="1200" dirty="0" smtClean="0"/>
          </a:p>
          <a:p>
            <a:pPr marL="114300" lvl="1" indent="-114300" defTabSz="533400">
              <a:lnSpc>
                <a:spcPct val="90000"/>
              </a:lnSpc>
              <a:spcBef>
                <a:spcPct val="0"/>
              </a:spcBef>
              <a:spcAft>
                <a:spcPct val="15000"/>
              </a:spcAft>
              <a:buNone/>
            </a:pPr>
            <a:endParaRPr lang="en-GB" sz="1200" dirty="0" smtClean="0"/>
          </a:p>
          <a:p>
            <a:pPr marL="228600" lvl="2" indent="-114300" algn="l" defTabSz="533400">
              <a:lnSpc>
                <a:spcPct val="90000"/>
              </a:lnSpc>
              <a:spcBef>
                <a:spcPct val="0"/>
              </a:spcBef>
              <a:spcAft>
                <a:spcPct val="15000"/>
              </a:spcAft>
              <a:buChar char="••"/>
            </a:pPr>
            <a:endParaRPr lang="en-GB" sz="1200" kern="1200" dirty="0" smtClean="0"/>
          </a:p>
          <a:p>
            <a:endParaRPr lang="en-GB" dirty="0"/>
          </a:p>
        </p:txBody>
      </p:sp>
      <p:sp>
        <p:nvSpPr>
          <p:cNvPr id="4" name="Slide Number Placeholder 3"/>
          <p:cNvSpPr>
            <a:spLocks noGrp="1"/>
          </p:cNvSpPr>
          <p:nvPr>
            <p:ph type="sldNum" sz="quarter" idx="10"/>
          </p:nvPr>
        </p:nvSpPr>
        <p:spPr/>
        <p:txBody>
          <a:bodyPr/>
          <a:lstStyle/>
          <a:p>
            <a:fld id="{E0259A44-002A-42B5-BDA7-262687FA0F4C}" type="slidenum">
              <a:rPr lang="en-GB">
                <a:solidFill>
                  <a:prstClr val="black"/>
                </a:solidFill>
                <a:latin typeface="Calibri"/>
              </a:rPr>
              <a:pPr/>
              <a:t>21</a:t>
            </a:fld>
            <a:endParaRPr lang="en-GB">
              <a:solidFill>
                <a:prstClr val="black"/>
              </a:solidFill>
              <a:latin typeface="Calibri"/>
            </a:endParaRPr>
          </a:p>
        </p:txBody>
      </p:sp>
    </p:spTree>
    <p:extLst>
      <p:ext uri="{BB962C8B-B14F-4D97-AF65-F5344CB8AC3E}">
        <p14:creationId xmlns:p14="http://schemas.microsoft.com/office/powerpoint/2010/main" val="1659906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GB" dirty="0" smtClean="0"/>
              <a:t>As per slide 1 but</a:t>
            </a:r>
            <a:r>
              <a:rPr lang="en-GB" baseline="0" dirty="0" smtClean="0"/>
              <a:t> a</a:t>
            </a:r>
            <a:r>
              <a:rPr lang="en-GB" dirty="0" smtClean="0"/>
              <a:t>nimated with different views of the building.</a:t>
            </a:r>
            <a:endParaRPr lang="en-GB" dirty="0"/>
          </a:p>
        </p:txBody>
      </p:sp>
      <p:sp>
        <p:nvSpPr>
          <p:cNvPr id="4" name="Slide Number Placeholder 3"/>
          <p:cNvSpPr>
            <a:spLocks noGrp="1"/>
          </p:cNvSpPr>
          <p:nvPr>
            <p:ph type="sldNum" sz="quarter" idx="10"/>
          </p:nvPr>
        </p:nvSpPr>
        <p:spPr/>
        <p:txBody>
          <a:bodyPr/>
          <a:lstStyle/>
          <a:p>
            <a:fld id="{28C36C55-84B3-4EB0-BF8E-ED6B993B1F49}" type="slidenum">
              <a:rPr lang="en-GB">
                <a:solidFill>
                  <a:srgbClr val="000000"/>
                </a:solidFill>
                <a:latin typeface="Calibri"/>
              </a:rPr>
              <a:pPr/>
              <a:t>27</a:t>
            </a:fld>
            <a:endParaRPr lang="en-GB">
              <a:solidFill>
                <a:srgbClr val="000000"/>
              </a:solidFill>
              <a:latin typeface="Calibri"/>
            </a:endParaRPr>
          </a:p>
        </p:txBody>
      </p:sp>
    </p:spTree>
    <p:extLst>
      <p:ext uri="{BB962C8B-B14F-4D97-AF65-F5344CB8AC3E}">
        <p14:creationId xmlns:p14="http://schemas.microsoft.com/office/powerpoint/2010/main" val="688131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7755474C-F4DA-4692-90E4-7FBE2827CD0F}" type="slidenum">
              <a:rPr lang="en-GB">
                <a:solidFill>
                  <a:srgbClr val="000000"/>
                </a:solidFill>
              </a:rPr>
              <a:pPr/>
              <a:t>3</a:t>
            </a:fld>
            <a:endParaRPr lang="en-GB">
              <a:solidFill>
                <a:srgbClr val="000000"/>
              </a:solidFill>
            </a:endParaRPr>
          </a:p>
        </p:txBody>
      </p:sp>
      <p:sp>
        <p:nvSpPr>
          <p:cNvPr id="100355" name="Rectangle 2"/>
          <p:cNvSpPr>
            <a:spLocks noGrp="1" noRot="1" noChangeAspect="1" noChangeArrowheads="1" noTextEdit="1"/>
          </p:cNvSpPr>
          <p:nvPr>
            <p:ph type="sldImg"/>
          </p:nvPr>
        </p:nvSpPr>
        <p:spPr>
          <a:xfrm>
            <a:off x="1143000" y="685800"/>
            <a:ext cx="4572000" cy="3429000"/>
          </a:xfrm>
          <a:ln/>
        </p:spPr>
      </p:sp>
      <p:sp>
        <p:nvSpPr>
          <p:cNvPr id="100356" name="Rectangle 3"/>
          <p:cNvSpPr>
            <a:spLocks noGrp="1" noChangeArrowheads="1"/>
          </p:cNvSpPr>
          <p:nvPr>
            <p:ph type="body" idx="1"/>
          </p:nvPr>
        </p:nvSpPr>
        <p:spPr>
          <a:noFill/>
          <a:ln/>
        </p:spPr>
        <p:txBody>
          <a:bodyPr/>
          <a:lstStyle/>
          <a:p>
            <a:pPr lvl="2" eaLnBrk="1" hangingPunct="1"/>
            <a:r>
              <a:rPr lang="en-GB" dirty="0" smtClean="0"/>
              <a:t>CEO appointed….My background </a:t>
            </a:r>
          </a:p>
          <a:p>
            <a:pPr lvl="2" eaLnBrk="1" hangingPunct="1"/>
            <a:r>
              <a:rPr lang="en-GB" dirty="0" smtClean="0"/>
              <a:t>Started research with X-ray Synchrotron Light in 1973;</a:t>
            </a:r>
          </a:p>
          <a:p>
            <a:pPr lvl="2" eaLnBrk="1" hangingPunct="1"/>
            <a:r>
              <a:rPr lang="en-GB" dirty="0" smtClean="0"/>
              <a:t>Used and advised various SR facilities in Hamburg, </a:t>
            </a:r>
            <a:r>
              <a:rPr lang="en-GB" dirty="0" err="1" smtClean="0"/>
              <a:t>Berlin,Ithaca</a:t>
            </a:r>
            <a:r>
              <a:rPr lang="en-GB" dirty="0" smtClean="0"/>
              <a:t>, Brookhaven, Stanford, Chicago, Harima, Grenoble;</a:t>
            </a:r>
          </a:p>
          <a:p>
            <a:pPr lvl="2" eaLnBrk="1" hangingPunct="1"/>
            <a:r>
              <a:rPr lang="en-GB" dirty="0" smtClean="0"/>
              <a:t>For many years Director of HASYLAB, Member of DESY Scientific Directorate, Prof. at Hamburg University;</a:t>
            </a:r>
          </a:p>
          <a:p>
            <a:pPr lvl="2" eaLnBrk="1" hangingPunct="1"/>
            <a:r>
              <a:rPr lang="en-GB" dirty="0" smtClean="0"/>
              <a:t>Last not least: solid state experimental physicist</a:t>
            </a:r>
          </a:p>
          <a:p>
            <a:pPr eaLnBrk="1" hangingPunct="1"/>
            <a:endParaRPr lang="en-GB" dirty="0" smtClean="0"/>
          </a:p>
        </p:txBody>
      </p:sp>
    </p:spTree>
    <p:extLst>
      <p:ext uri="{BB962C8B-B14F-4D97-AF65-F5344CB8AC3E}">
        <p14:creationId xmlns:p14="http://schemas.microsoft.com/office/powerpoint/2010/main" val="92547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B70BBE86-A668-46B3-B1E8-8411D701EF1B}" type="slidenum">
              <a:rPr lang="en-GB"/>
              <a:pPr/>
              <a:t>6</a:t>
            </a:fld>
            <a:endParaRPr lang="en-GB"/>
          </a:p>
        </p:txBody>
      </p:sp>
      <p:sp>
        <p:nvSpPr>
          <p:cNvPr id="96259" name="Rectangle 2"/>
          <p:cNvSpPr>
            <a:spLocks noGrp="1" noRot="1" noChangeAspect="1" noChangeArrowheads="1" noTextEdit="1"/>
          </p:cNvSpPr>
          <p:nvPr>
            <p:ph type="sldImg"/>
          </p:nvPr>
        </p:nvSpPr>
        <p:spPr>
          <a:xfrm>
            <a:off x="1144588" y="687388"/>
            <a:ext cx="4570412" cy="3427412"/>
          </a:xfrm>
          <a:ln/>
        </p:spPr>
      </p:sp>
      <p:sp>
        <p:nvSpPr>
          <p:cNvPr id="96260" name="Rectangle 3"/>
          <p:cNvSpPr>
            <a:spLocks noGrp="1" noChangeArrowheads="1"/>
          </p:cNvSpPr>
          <p:nvPr>
            <p:ph type="body" idx="1"/>
          </p:nvPr>
        </p:nvSpPr>
        <p:spPr>
          <a:xfrm>
            <a:off x="685800" y="4343400"/>
            <a:ext cx="5486400" cy="4113213"/>
          </a:xfrm>
          <a:noFill/>
          <a:ln/>
        </p:spPr>
        <p:txBody>
          <a:bodyPr/>
          <a:lstStyle/>
          <a:p>
            <a:pPr eaLnBrk="1" hangingPunct="1"/>
            <a:r>
              <a:rPr lang="en-GB" dirty="0" smtClean="0"/>
              <a:t>We are the next generation of synchrotrons.  The graph here shows our positioning against current synchrotrons.</a:t>
            </a:r>
          </a:p>
          <a:p>
            <a:pPr eaLnBrk="1" hangingPunct="1"/>
            <a:r>
              <a:rPr lang="en-GB" dirty="0" smtClean="0"/>
              <a:t>We will offer our users a proactive and flexible service as far as possible.  We understand that industry user in particular require fast turnaround and quick access and we will do our best to meet expectations as long as you tell us what they are!</a:t>
            </a:r>
          </a:p>
          <a:p>
            <a:pPr eaLnBrk="1" hangingPunct="1"/>
            <a:endParaRPr lang="en-GB" dirty="0" smtClean="0"/>
          </a:p>
          <a:p>
            <a:pPr eaLnBrk="1" hangingPunct="1"/>
            <a:r>
              <a:rPr lang="en-GB" dirty="0" smtClean="0"/>
              <a:t>Around the main experimental hall area, each </a:t>
            </a:r>
            <a:r>
              <a:rPr lang="en-GB" dirty="0" err="1" smtClean="0"/>
              <a:t>beamline</a:t>
            </a:r>
            <a:r>
              <a:rPr lang="en-GB" dirty="0" smtClean="0"/>
              <a:t> will have a dedicated support laboratory – a very useful thing to allow users to prepare and pack their samples. XXXXXX</a:t>
            </a:r>
          </a:p>
          <a:p>
            <a:pPr eaLnBrk="1" hangingPunct="1"/>
            <a:endParaRPr lang="en-GB" dirty="0" smtClean="0"/>
          </a:p>
          <a:p>
            <a:pPr eaLnBrk="1" hangingPunct="1"/>
            <a:r>
              <a:rPr lang="en-GB" dirty="0" smtClean="0"/>
              <a:t>We have recruited a strong scientific team.  The user office team will be there to ensure that our approach is focussed on our users, and believe me, all of us in the team who have been users at some point or another, know how important it is to feel looked after properly!</a:t>
            </a:r>
          </a:p>
        </p:txBody>
      </p:sp>
    </p:spTree>
    <p:extLst>
      <p:ext uri="{BB962C8B-B14F-4D97-AF65-F5344CB8AC3E}">
        <p14:creationId xmlns:p14="http://schemas.microsoft.com/office/powerpoint/2010/main" val="545406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0439172-D109-40D9-B4F5-564E32E7B2ED}" type="slidenum">
              <a:rPr lang="en-GB">
                <a:solidFill>
                  <a:srgbClr val="000000"/>
                </a:solidFill>
              </a:rPr>
              <a:pPr/>
              <a:t>8</a:t>
            </a:fld>
            <a:endParaRPr lang="en-GB">
              <a:solidFill>
                <a:srgbClr val="000000"/>
              </a:solidFill>
            </a:endParaRPr>
          </a:p>
        </p:txBody>
      </p:sp>
    </p:spTree>
    <p:extLst>
      <p:ext uri="{BB962C8B-B14F-4D97-AF65-F5344CB8AC3E}">
        <p14:creationId xmlns:p14="http://schemas.microsoft.com/office/powerpoint/2010/main" val="906669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GB" dirty="0" err="1" smtClean="0"/>
              <a:t>Gi</a:t>
            </a:r>
            <a:r>
              <a:rPr lang="en-GB" dirty="0" smtClean="0"/>
              <a:t>-SAXS concept design lower right of slide</a:t>
            </a:r>
          </a:p>
          <a:p>
            <a:endParaRPr lang="en-GB" dirty="0" smtClean="0"/>
          </a:p>
          <a:p>
            <a:r>
              <a:rPr lang="en-GB" dirty="0" smtClean="0"/>
              <a:t>2D Scattering pattern from Zeolite in Laser trap on microfocus platform. SAXS is at the very centre of the pattern and the WAXS is “just” discernible with the lights down! Plus photo</a:t>
            </a:r>
            <a:r>
              <a:rPr lang="en-GB" baseline="0" dirty="0" smtClean="0"/>
              <a:t> of trap. </a:t>
            </a:r>
          </a:p>
          <a:p>
            <a:endParaRPr lang="en-GB" baseline="0" dirty="0" smtClean="0"/>
          </a:p>
          <a:p>
            <a:r>
              <a:rPr lang="en-GB" baseline="0" dirty="0" smtClean="0"/>
              <a:t>1D </a:t>
            </a:r>
            <a:r>
              <a:rPr lang="en-GB" sz="1200" kern="1200" dirty="0" smtClean="0">
                <a:solidFill>
                  <a:schemeClr val="tx1"/>
                </a:solidFill>
                <a:latin typeface="+mn-lt"/>
                <a:ea typeface="+mn-ea"/>
                <a:cs typeface="+mn-cs"/>
              </a:rPr>
              <a:t>SAXS curve from </a:t>
            </a:r>
            <a:r>
              <a:rPr lang="en-GB" sz="1200" kern="1200" dirty="0" err="1" smtClean="0">
                <a:solidFill>
                  <a:schemeClr val="tx1"/>
                </a:solidFill>
                <a:latin typeface="+mn-lt"/>
                <a:ea typeface="+mn-ea"/>
                <a:cs typeface="+mn-cs"/>
              </a:rPr>
              <a:t>GroEL</a:t>
            </a:r>
            <a:r>
              <a:rPr lang="en-GB" sz="1200" kern="1200" dirty="0" smtClean="0">
                <a:solidFill>
                  <a:schemeClr val="tx1"/>
                </a:solidFill>
                <a:latin typeface="+mn-lt"/>
                <a:ea typeface="+mn-ea"/>
                <a:cs typeface="+mn-cs"/>
              </a:rPr>
              <a:t> recorded with HPLC system plus flow cell developed to be interchangeable between syringe pump system and HPLC</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No pictures for last two</a:t>
            </a:r>
          </a:p>
          <a:p>
            <a:endParaRPr lang="en-GB" dirty="0"/>
          </a:p>
        </p:txBody>
      </p:sp>
      <p:sp>
        <p:nvSpPr>
          <p:cNvPr id="4" name="Slide Number Placeholder 3"/>
          <p:cNvSpPr>
            <a:spLocks noGrp="1"/>
          </p:cNvSpPr>
          <p:nvPr>
            <p:ph type="sldNum" sz="quarter" idx="10"/>
          </p:nvPr>
        </p:nvSpPr>
        <p:spPr/>
        <p:txBody>
          <a:bodyPr/>
          <a:lstStyle/>
          <a:p>
            <a:fld id="{B29E618F-3C24-4D86-B9FD-6D47A296E398}" type="slidenum">
              <a:rPr lang="en-GB">
                <a:solidFill>
                  <a:srgbClr val="000000"/>
                </a:solidFill>
              </a:rPr>
              <a:pPr/>
              <a:t>9</a:t>
            </a:fld>
            <a:endParaRPr lang="en-GB">
              <a:solidFill>
                <a:srgbClr val="000000"/>
              </a:solidFill>
            </a:endParaRPr>
          </a:p>
        </p:txBody>
      </p:sp>
    </p:spTree>
    <p:extLst>
      <p:ext uri="{BB962C8B-B14F-4D97-AF65-F5344CB8AC3E}">
        <p14:creationId xmlns:p14="http://schemas.microsoft.com/office/powerpoint/2010/main" val="281671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099328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JHN TO SPEAK TO THIS: Key points </a:t>
            </a:r>
            <a:endParaRPr lang="en-US" dirty="0"/>
          </a:p>
        </p:txBody>
      </p:sp>
      <p:sp>
        <p:nvSpPr>
          <p:cNvPr id="4" name="Slide Number Placeholder 3"/>
          <p:cNvSpPr>
            <a:spLocks noGrp="1"/>
          </p:cNvSpPr>
          <p:nvPr>
            <p:ph type="sldNum" sz="quarter" idx="10"/>
          </p:nvPr>
        </p:nvSpPr>
        <p:spPr/>
        <p:txBody>
          <a:bodyPr/>
          <a:lstStyle/>
          <a:p>
            <a:fld id="{71BB7525-8F49-314C-BA93-D03EE8096AF7}" type="slidenum">
              <a:rPr lang="en-US">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951646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JHN TO SPEAK: Key points diffraction before destruction</a:t>
            </a:r>
            <a:endParaRPr lang="en-US" dirty="0"/>
          </a:p>
        </p:txBody>
      </p:sp>
      <p:sp>
        <p:nvSpPr>
          <p:cNvPr id="4" name="Slide Number Placeholder 3"/>
          <p:cNvSpPr>
            <a:spLocks noGrp="1"/>
          </p:cNvSpPr>
          <p:nvPr>
            <p:ph type="sldNum" sz="quarter" idx="10"/>
          </p:nvPr>
        </p:nvSpPr>
        <p:spPr/>
        <p:txBody>
          <a:bodyPr/>
          <a:lstStyle/>
          <a:p>
            <a:fld id="{71BB7525-8F49-314C-BA93-D03EE8096AF7}" type="slidenum">
              <a:rPr lang="en-US">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1653506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Boutet</a:t>
            </a:r>
            <a:r>
              <a:rPr lang="en-US" sz="1200" kern="1200" dirty="0" smtClean="0">
                <a:solidFill>
                  <a:schemeClr val="tx1"/>
                </a:solidFill>
                <a:latin typeface="+mn-lt"/>
                <a:ea typeface="+mn-ea"/>
                <a:cs typeface="+mn-cs"/>
              </a:rPr>
              <a:t>, S.</a:t>
            </a:r>
            <a:r>
              <a:rPr lang="en-US" sz="1200" i="1" kern="1200" dirty="0" smtClean="0">
                <a:solidFill>
                  <a:schemeClr val="tx1"/>
                </a:solidFill>
                <a:latin typeface="+mn-lt"/>
                <a:ea typeface="+mn-ea"/>
                <a:cs typeface="+mn-cs"/>
              </a:rPr>
              <a:t> et al.</a:t>
            </a:r>
            <a:r>
              <a:rPr lang="en-US" sz="1200" i="0" kern="1200" dirty="0" smtClean="0">
                <a:solidFill>
                  <a:schemeClr val="tx1"/>
                </a:solidFill>
                <a:latin typeface="+mn-lt"/>
                <a:ea typeface="+mn-ea"/>
                <a:cs typeface="+mn-cs"/>
              </a:rPr>
              <a:t> High-resolution protein structure determination by serial femtosecond crystallography. </a:t>
            </a:r>
            <a:r>
              <a:rPr lang="en-US" sz="1200" i="1" kern="1200" dirty="0" smtClean="0">
                <a:solidFill>
                  <a:schemeClr val="tx1"/>
                </a:solidFill>
                <a:latin typeface="+mn-lt"/>
                <a:ea typeface="+mn-ea"/>
                <a:cs typeface="+mn-cs"/>
              </a:rPr>
              <a:t>Science</a:t>
            </a:r>
            <a:r>
              <a:rPr lang="en-US" sz="120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337</a:t>
            </a:r>
            <a:r>
              <a:rPr lang="en-US" sz="1200" b="0" i="0" kern="1200" dirty="0" smtClean="0">
                <a:solidFill>
                  <a:schemeClr val="tx1"/>
                </a:solidFill>
                <a:latin typeface="+mn-lt"/>
                <a:ea typeface="+mn-ea"/>
                <a:cs typeface="+mn-cs"/>
              </a:rPr>
              <a:t>, 362-364, doi:10.1126/science.1217737 (2012).</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collected about 1.5 million individual “snapshot” diffraction patterns for 40-fs duration pulses at the LCLS repetition rate of 120 Hz using the CSPAD. About 4.5% of the patterns were classified as crystal hits, 18.4% of which were indexed and integrated with the </a:t>
            </a:r>
            <a:r>
              <a:rPr lang="en-US" sz="1200" b="0" i="0" u="none" strike="noStrike" kern="1200" baseline="0" dirty="0" err="1" smtClean="0">
                <a:solidFill>
                  <a:schemeClr val="tx1"/>
                </a:solidFill>
                <a:latin typeface="+mn-lt"/>
                <a:ea typeface="+mn-ea"/>
                <a:cs typeface="+mn-cs"/>
              </a:rPr>
              <a:t>CrystFEL</a:t>
            </a:r>
            <a:r>
              <a:rPr lang="en-US" sz="1200" b="0" i="0" u="none" strike="noStrike" kern="1200" baseline="0" dirty="0" smtClean="0">
                <a:solidFill>
                  <a:schemeClr val="tx1"/>
                </a:solidFill>
                <a:latin typeface="+mn-lt"/>
                <a:ea typeface="+mn-ea"/>
                <a:cs typeface="+mn-cs"/>
              </a:rPr>
              <a:t> software.</a:t>
            </a:r>
          </a:p>
          <a:p>
            <a:r>
              <a:rPr lang="en-US" sz="1200" b="0" i="0" u="none" strike="noStrike" kern="1200" baseline="0" dirty="0" smtClean="0">
                <a:solidFill>
                  <a:schemeClr val="tx1"/>
                </a:solidFill>
                <a:latin typeface="+mn-lt"/>
                <a:ea typeface="+mn-ea"/>
                <a:cs typeface="+mn-cs"/>
              </a:rPr>
              <a:t>In addition, 2 million diffraction patterns were collected by using x-ray pulses of 5-fs duration, with a 2.0% hit rate and a 26.3% indexing rate, yielding 10,575 indexed patterns.</a:t>
            </a:r>
            <a:endParaRPr lang="en-US" dirty="0"/>
          </a:p>
        </p:txBody>
      </p:sp>
      <p:sp>
        <p:nvSpPr>
          <p:cNvPr id="4" name="Slide Number Placeholder 3"/>
          <p:cNvSpPr>
            <a:spLocks noGrp="1"/>
          </p:cNvSpPr>
          <p:nvPr>
            <p:ph type="sldNum" sz="quarter" idx="10"/>
          </p:nvPr>
        </p:nvSpPr>
        <p:spPr/>
        <p:txBody>
          <a:bodyPr/>
          <a:lstStyle/>
          <a:p>
            <a:fld id="{8D34D359-ED9A-2541-8D7F-05880CA4F44C}" type="slidenum">
              <a:rPr lang="en-US" smtClean="0"/>
              <a:t>19</a:t>
            </a:fld>
            <a:endParaRPr lang="en-US"/>
          </a:p>
        </p:txBody>
      </p:sp>
    </p:spTree>
    <p:extLst>
      <p:ext uri="{BB962C8B-B14F-4D97-AF65-F5344CB8AC3E}">
        <p14:creationId xmlns:p14="http://schemas.microsoft.com/office/powerpoint/2010/main" val="650341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0.xml"/><Relationship Id="rId2" Type="http://schemas.openxmlformats.org/officeDocument/2006/relationships/image" Target="../media/image2.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2.xml"/><Relationship Id="rId2"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2.xml"/><Relationship Id="rId2" Type="http://schemas.openxmlformats.org/officeDocument/2006/relationships/image" Target="../media/image4.jpe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3.xml"/><Relationship Id="rId2" Type="http://schemas.openxmlformats.org/officeDocument/2006/relationships/image" Target="../media/image2.jpe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4.xml"/><Relationship Id="rId2"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4.xml"/><Relationship Id="rId2"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5.xml"/><Relationship Id="rId2" Type="http://schemas.openxmlformats.org/officeDocument/2006/relationships/image" Target="../media/image2.jpe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6.xml"/><Relationship Id="rId2" Type="http://schemas.openxmlformats.org/officeDocument/2006/relationships/image" Target="../media/image2.jpe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8.xml"/><Relationship Id="rId2" Type="http://schemas.openxmlformats.org/officeDocument/2006/relationships/image" Target="../media/image2.jpe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2.xml"/><Relationship Id="rId2" Type="http://schemas.openxmlformats.org/officeDocument/2006/relationships/image" Target="../media/image2.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3.xml"/><Relationship Id="rId2" Type="http://schemas.openxmlformats.org/officeDocument/2006/relationships/image" Target="../media/image2.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5.xml"/><Relationship Id="rId2" Type="http://schemas.openxmlformats.org/officeDocument/2006/relationships/image" Target="../media/image2.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9.xml"/><Relationship Id="rId2"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9.xml"/><Relationship Id="rId2" Type="http://schemas.openxmlformats.org/officeDocument/2006/relationships/image" Target="../media/image4.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9050"/>
            <a:ext cx="9396413" cy="6877050"/>
          </a:xfrm>
          <a:prstGeom prst="rect">
            <a:avLst/>
          </a:prstGeom>
          <a:noFill/>
          <a:ln w="9525">
            <a:noFill/>
            <a:miter lim="800000"/>
            <a:headEnd/>
            <a:tailEnd/>
          </a:ln>
        </p:spPr>
      </p:pic>
      <p:sp>
        <p:nvSpPr>
          <p:cNvPr id="486403" name="Rectangle 3"/>
          <p:cNvSpPr>
            <a:spLocks noGrp="1" noChangeArrowheads="1"/>
          </p:cNvSpPr>
          <p:nvPr>
            <p:ph type="ctrTitle"/>
          </p:nvPr>
        </p:nvSpPr>
        <p:spPr>
          <a:xfrm>
            <a:off x="685800" y="2130487"/>
            <a:ext cx="7772400" cy="1470025"/>
          </a:xfrm>
        </p:spPr>
        <p:txBody>
          <a:bodyPr/>
          <a:lstStyle>
            <a:lvl1pPr>
              <a:defRPr/>
            </a:lvl1pPr>
          </a:lstStyle>
          <a:p>
            <a:r>
              <a:rPr lang="en-GB"/>
              <a:t>Click to edit Master title style</a:t>
            </a:r>
          </a:p>
        </p:txBody>
      </p:sp>
      <p:sp>
        <p:nvSpPr>
          <p:cNvPr id="48640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5" name="Rectangle 5"/>
          <p:cNvSpPr>
            <a:spLocks noGrp="1" noChangeArrowheads="1"/>
          </p:cNvSpPr>
          <p:nvPr>
            <p:ph type="dt" sz="half" idx="10"/>
          </p:nvPr>
        </p:nvSpPr>
        <p:spPr/>
        <p:txBody>
          <a:bodyPr/>
          <a:lstStyle>
            <a:lvl1pPr>
              <a:defRPr smtClean="0"/>
            </a:lvl1pPr>
          </a:lstStyle>
          <a:p>
            <a:pPr>
              <a:defRPr/>
            </a:pPr>
            <a:endParaRPr lang="en-GB"/>
          </a:p>
        </p:txBody>
      </p:sp>
      <p:sp>
        <p:nvSpPr>
          <p:cNvPr id="6" name="Rectangle 6"/>
          <p:cNvSpPr>
            <a:spLocks noGrp="1" noChangeArrowheads="1"/>
          </p:cNvSpPr>
          <p:nvPr>
            <p:ph type="ftr" sz="quarter" idx="11"/>
          </p:nvPr>
        </p:nvSpPr>
        <p:spPr/>
        <p:txBody>
          <a:bodyPr/>
          <a:lstStyle>
            <a:lvl1pPr>
              <a:defRPr smtClean="0"/>
            </a:lvl1pPr>
          </a:lstStyle>
          <a:p>
            <a:pPr>
              <a:defRPr/>
            </a:pPr>
            <a:endParaRPr lang="en-GB"/>
          </a:p>
        </p:txBody>
      </p:sp>
      <p:sp>
        <p:nvSpPr>
          <p:cNvPr id="7" name="Rectangle 7"/>
          <p:cNvSpPr>
            <a:spLocks noGrp="1" noChangeArrowheads="1"/>
          </p:cNvSpPr>
          <p:nvPr>
            <p:ph type="sldNum" sz="quarter" idx="12"/>
          </p:nvPr>
        </p:nvSpPr>
        <p:spPr/>
        <p:txBody>
          <a:bodyPr/>
          <a:lstStyle>
            <a:lvl1pPr>
              <a:defRPr smtClean="0"/>
            </a:lvl1pPr>
          </a:lstStyle>
          <a:p>
            <a:pPr>
              <a:defRPr/>
            </a:pPr>
            <a:fld id="{5731471C-260E-4A5D-B165-207380E86054}" type="slidenum">
              <a:rPr lang="en-GB"/>
              <a:pPr>
                <a:defRPr/>
              </a:pPr>
              <a:t>‹#›</a:t>
            </a:fld>
            <a:endParaRPr lang="en-GB"/>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718C88A-C8A9-4DF1-BF7E-F11693EFA91C}" type="slidenum">
              <a:rPr lang="en-GB"/>
              <a:pPr>
                <a:defRPr/>
              </a:pPr>
              <a:t>‹#›</a:t>
            </a:fld>
            <a:endParaRPr lang="en-GB"/>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4516"/>
            <a:ext cx="8229600" cy="6081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2" indent="0" algn="ctr">
              <a:buNone/>
              <a:defRPr>
                <a:solidFill>
                  <a:schemeClr val="tx1">
                    <a:tint val="75000"/>
                  </a:schemeClr>
                </a:solidFill>
              </a:defRPr>
            </a:lvl3pPr>
            <a:lvl4pPr marL="1371320" indent="0" algn="ctr">
              <a:buNone/>
              <a:defRPr>
                <a:solidFill>
                  <a:schemeClr val="tx1">
                    <a:tint val="75000"/>
                  </a:schemeClr>
                </a:solidFill>
              </a:defRPr>
            </a:lvl4pPr>
            <a:lvl5pPr marL="1828426" indent="0" algn="ctr">
              <a:buNone/>
              <a:defRPr>
                <a:solidFill>
                  <a:schemeClr val="tx1">
                    <a:tint val="75000"/>
                  </a:schemeClr>
                </a:solidFill>
              </a:defRPr>
            </a:lvl5pPr>
            <a:lvl6pPr marL="2285532" indent="0" algn="ctr">
              <a:buNone/>
              <a:defRPr>
                <a:solidFill>
                  <a:schemeClr val="tx1">
                    <a:tint val="75000"/>
                  </a:schemeClr>
                </a:solidFill>
              </a:defRPr>
            </a:lvl6pPr>
            <a:lvl7pPr marL="2742640" indent="0" algn="ctr">
              <a:buNone/>
              <a:defRPr>
                <a:solidFill>
                  <a:schemeClr val="tx1">
                    <a:tint val="75000"/>
                  </a:schemeClr>
                </a:solidFill>
              </a:defRPr>
            </a:lvl7pPr>
            <a:lvl8pPr marL="3199744" indent="0" algn="ctr">
              <a:buNone/>
              <a:defRPr>
                <a:solidFill>
                  <a:schemeClr val="tx1">
                    <a:tint val="75000"/>
                  </a:schemeClr>
                </a:solidFill>
              </a:defRPr>
            </a:lvl8pPr>
            <a:lvl9pPr marL="3656852"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6"/>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2" indent="0">
              <a:buNone/>
              <a:defRPr sz="1600">
                <a:solidFill>
                  <a:schemeClr val="tx1">
                    <a:tint val="75000"/>
                  </a:schemeClr>
                </a:solidFill>
              </a:defRPr>
            </a:lvl3pPr>
            <a:lvl4pPr marL="1371320" indent="0">
              <a:buNone/>
              <a:defRPr sz="1400">
                <a:solidFill>
                  <a:schemeClr val="tx1">
                    <a:tint val="75000"/>
                  </a:schemeClr>
                </a:solidFill>
              </a:defRPr>
            </a:lvl4pPr>
            <a:lvl5pPr marL="1828426" indent="0">
              <a:buNone/>
              <a:defRPr sz="1400">
                <a:solidFill>
                  <a:schemeClr val="tx1">
                    <a:tint val="75000"/>
                  </a:schemeClr>
                </a:solidFill>
              </a:defRPr>
            </a:lvl5pPr>
            <a:lvl6pPr marL="2285532" indent="0">
              <a:buNone/>
              <a:defRPr sz="1400">
                <a:solidFill>
                  <a:schemeClr val="tx1">
                    <a:tint val="75000"/>
                  </a:schemeClr>
                </a:solidFill>
              </a:defRPr>
            </a:lvl6pPr>
            <a:lvl7pPr marL="2742640" indent="0">
              <a:buNone/>
              <a:defRPr sz="1400">
                <a:solidFill>
                  <a:schemeClr val="tx1">
                    <a:tint val="75000"/>
                  </a:schemeClr>
                </a:solidFill>
              </a:defRPr>
            </a:lvl7pPr>
            <a:lvl8pPr marL="3199744" indent="0">
              <a:buNone/>
              <a:defRPr sz="1400">
                <a:solidFill>
                  <a:schemeClr val="tx1">
                    <a:tint val="75000"/>
                  </a:schemeClr>
                </a:solidFill>
              </a:defRPr>
            </a:lvl8pPr>
            <a:lvl9pPr marL="36568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pic>
        <p:nvPicPr>
          <p:cNvPr id="6" name="Picture 9"/>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9512" y="3540015"/>
            <a:ext cx="8763000" cy="3273425"/>
          </a:xfrm>
          <a:prstGeom prst="rect">
            <a:avLst/>
          </a:prstGeom>
          <a:noFill/>
          <a:ln w="9525">
            <a:noFill/>
            <a:miter lim="800000"/>
            <a:headEnd/>
            <a:tailEnd/>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11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B1A4FEE-E845-4067-BF61-4C2CF5D236EA}" type="slidenum">
              <a:rPr lang="en-GB"/>
              <a:pPr>
                <a:defRPr/>
              </a:pPr>
              <a:t>‹#›</a:t>
            </a:fld>
            <a:endParaRPr lang="en-GB"/>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4"/>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70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171" name="Rectangle 3"/>
          <p:cNvSpPr>
            <a:spLocks noGrp="1" noChangeArrowheads="1"/>
          </p:cNvSpPr>
          <p:nvPr>
            <p:ph type="ctrTitle"/>
          </p:nvPr>
        </p:nvSpPr>
        <p:spPr>
          <a:xfrm>
            <a:off x="685800" y="2130487"/>
            <a:ext cx="7772400" cy="1470025"/>
          </a:xfrm>
        </p:spPr>
        <p:txBody>
          <a:bodyPr anchor="ctr"/>
          <a:lstStyle>
            <a:lvl1pPr algn="ctr">
              <a:defRPr/>
            </a:lvl1pPr>
          </a:lstStyle>
          <a:p>
            <a:r>
              <a:rPr lang="en-GB" smtClean="0"/>
              <a:t>Click to edit Master title style</a:t>
            </a:r>
            <a:endParaRPr lang="en-GB"/>
          </a:p>
        </p:txBody>
      </p:sp>
      <p:sp>
        <p:nvSpPr>
          <p:cNvPr id="7172"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smtClean="0"/>
              <a:t>Click to edit Master subtitle style</a:t>
            </a:r>
            <a:endParaRPr lang="en-GB"/>
          </a:p>
        </p:txBody>
      </p:sp>
      <p:sp>
        <p:nvSpPr>
          <p:cNvPr id="7173" name="Rectangle 5"/>
          <p:cNvSpPr>
            <a:spLocks noGrp="1" noChangeArrowheads="1"/>
          </p:cNvSpPr>
          <p:nvPr>
            <p:ph type="dt" sz="half" idx="2"/>
          </p:nvPr>
        </p:nvSpPr>
        <p:spPr/>
        <p:txBody>
          <a:bodyPr/>
          <a:lstStyle>
            <a:lvl1pPr>
              <a:defRPr/>
            </a:lvl1pPr>
          </a:lstStyle>
          <a:p>
            <a:fld id="{FF19F9D2-841B-E344-9EF1-993F06ADB880}" type="datetime1">
              <a:rPr lang="en-GB" smtClean="0">
                <a:solidFill>
                  <a:srgbClr val="000000"/>
                </a:solidFill>
              </a:rPr>
              <a:pPr/>
              <a:t>13/12/2016</a:t>
            </a:fld>
            <a:endParaRPr lang="en-GB">
              <a:solidFill>
                <a:srgbClr val="000000"/>
              </a:solidFill>
            </a:endParaRPr>
          </a:p>
        </p:txBody>
      </p:sp>
      <p:sp>
        <p:nvSpPr>
          <p:cNvPr id="7174" name="Rectangle 6"/>
          <p:cNvSpPr>
            <a:spLocks noGrp="1" noChangeArrowheads="1"/>
          </p:cNvSpPr>
          <p:nvPr>
            <p:ph type="ftr" sz="quarter" idx="3"/>
          </p:nvPr>
        </p:nvSpPr>
        <p:spPr/>
        <p:txBody>
          <a:bodyPr/>
          <a:lstStyle>
            <a:lvl1pPr>
              <a:defRPr/>
            </a:lvl1pPr>
          </a:lstStyle>
          <a:p>
            <a:r>
              <a:rPr lang="en-GB" smtClean="0">
                <a:solidFill>
                  <a:srgbClr val="000000"/>
                </a:solidFill>
              </a:rPr>
              <a:t>Gwyndaf Evans</a:t>
            </a:r>
            <a:endParaRPr lang="en-GB">
              <a:solidFill>
                <a:srgbClr val="000000"/>
              </a:solidFill>
            </a:endParaRPr>
          </a:p>
        </p:txBody>
      </p:sp>
      <p:sp>
        <p:nvSpPr>
          <p:cNvPr id="7175" name="Rectangle 7"/>
          <p:cNvSpPr>
            <a:spLocks noGrp="1" noChangeArrowheads="1"/>
          </p:cNvSpPr>
          <p:nvPr>
            <p:ph type="sldNum" sz="quarter" idx="4"/>
          </p:nvPr>
        </p:nvSpPr>
        <p:spPr/>
        <p:txBody>
          <a:bodyPr/>
          <a:lstStyle>
            <a:lvl1pPr>
              <a:defRPr/>
            </a:lvl1pPr>
          </a:lstStyle>
          <a:p>
            <a:fld id="{791A3178-C298-4621-B5A3-F25DEE512571}"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5" y="-19050"/>
            <a:ext cx="9396413" cy="6877050"/>
          </a:xfrm>
          <a:prstGeom prst="rect">
            <a:avLst/>
          </a:prstGeom>
          <a:noFill/>
          <a:ln w="9525">
            <a:noFill/>
            <a:miter lim="800000"/>
            <a:headEnd/>
            <a:tailEnd/>
          </a:ln>
        </p:spPr>
      </p:pic>
      <p:sp>
        <p:nvSpPr>
          <p:cNvPr id="486403" name="Rectangle 3"/>
          <p:cNvSpPr>
            <a:spLocks noGrp="1" noChangeArrowheads="1"/>
          </p:cNvSpPr>
          <p:nvPr>
            <p:ph type="ctrTitle"/>
          </p:nvPr>
        </p:nvSpPr>
        <p:spPr>
          <a:xfrm>
            <a:off x="685800" y="2130488"/>
            <a:ext cx="7772400" cy="1470025"/>
          </a:xfrm>
        </p:spPr>
        <p:txBody>
          <a:bodyPr/>
          <a:lstStyle>
            <a:lvl1pPr>
              <a:defRPr/>
            </a:lvl1pPr>
          </a:lstStyle>
          <a:p>
            <a:r>
              <a:rPr lang="en-GB"/>
              <a:t>Click to edit Master title style</a:t>
            </a:r>
          </a:p>
        </p:txBody>
      </p:sp>
      <p:sp>
        <p:nvSpPr>
          <p:cNvPr id="48640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5" name="Rectangle 5"/>
          <p:cNvSpPr>
            <a:spLocks noGrp="1" noChangeArrowheads="1"/>
          </p:cNvSpPr>
          <p:nvPr>
            <p:ph type="dt" sz="half" idx="10"/>
          </p:nvPr>
        </p:nvSpPr>
        <p:spPr/>
        <p:txBody>
          <a:bodyPr/>
          <a:lstStyle>
            <a:lvl1pPr>
              <a:defRPr smtClean="0"/>
            </a:lvl1pPr>
          </a:lstStyle>
          <a:p>
            <a:pPr>
              <a:defRPr/>
            </a:pPr>
            <a:endParaRPr lang="en-GB">
              <a:solidFill>
                <a:srgbClr val="000000"/>
              </a:solidFill>
            </a:endParaRPr>
          </a:p>
        </p:txBody>
      </p:sp>
      <p:sp>
        <p:nvSpPr>
          <p:cNvPr id="6" name="Rectangle 6"/>
          <p:cNvSpPr>
            <a:spLocks noGrp="1" noChangeArrowheads="1"/>
          </p:cNvSpPr>
          <p:nvPr>
            <p:ph type="ftr" sz="quarter" idx="11"/>
          </p:nvPr>
        </p:nvSpPr>
        <p:spPr/>
        <p:txBody>
          <a:bodyPr/>
          <a:lstStyle>
            <a:lvl1pPr>
              <a:defRPr smtClean="0"/>
            </a:lvl1pPr>
          </a:lstStyle>
          <a:p>
            <a:pPr>
              <a:defRPr/>
            </a:pPr>
            <a:endParaRPr lang="en-GB">
              <a:solidFill>
                <a:srgbClr val="000000"/>
              </a:solidFill>
            </a:endParaRPr>
          </a:p>
        </p:txBody>
      </p:sp>
      <p:sp>
        <p:nvSpPr>
          <p:cNvPr id="7" name="Rectangle 7"/>
          <p:cNvSpPr>
            <a:spLocks noGrp="1" noChangeArrowheads="1"/>
          </p:cNvSpPr>
          <p:nvPr>
            <p:ph type="sldNum" sz="quarter" idx="12"/>
          </p:nvPr>
        </p:nvSpPr>
        <p:spPr/>
        <p:txBody>
          <a:bodyPr/>
          <a:lstStyle>
            <a:lvl1pPr>
              <a:defRPr smtClean="0"/>
            </a:lvl1pPr>
          </a:lstStyle>
          <a:p>
            <a:pPr>
              <a:defRPr/>
            </a:pPr>
            <a:fld id="{5731471C-260E-4A5D-B165-207380E86054}" type="slidenum">
              <a:rPr lang="en-GB">
                <a:solidFill>
                  <a:srgbClr val="000000"/>
                </a:solidFill>
              </a:rPr>
              <a:pPr>
                <a:defRPr/>
              </a:pPr>
              <a:t>‹#›</a:t>
            </a:fld>
            <a:endParaRPr lang="en-GB">
              <a:solidFill>
                <a:srgbClr val="000000"/>
              </a:solidFill>
            </a:endParaRPr>
          </a:p>
        </p:txBody>
      </p:sp>
    </p:spTree>
  </p:cSld>
  <p:clrMapOvr>
    <a:masterClrMapping/>
  </p:clrMapOvr>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8" name="Picture 4" descr="05EC1906_Storage_ring_sextupole_magnets"/>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486403" name="Rectangle 3"/>
          <p:cNvSpPr>
            <a:spLocks noGrp="1" noChangeArrowheads="1"/>
          </p:cNvSpPr>
          <p:nvPr>
            <p:ph type="ctrTitle"/>
          </p:nvPr>
        </p:nvSpPr>
        <p:spPr>
          <a:xfrm>
            <a:off x="685800" y="2130488"/>
            <a:ext cx="7772400" cy="1470025"/>
          </a:xfrm>
        </p:spPr>
        <p:txBody>
          <a:bodyPr/>
          <a:lstStyle>
            <a:lvl1pPr>
              <a:defRPr/>
            </a:lvl1pPr>
          </a:lstStyle>
          <a:p>
            <a:r>
              <a:rPr lang="en-GB"/>
              <a:t>Click to edit Master title style</a:t>
            </a:r>
          </a:p>
        </p:txBody>
      </p:sp>
      <p:sp>
        <p:nvSpPr>
          <p:cNvPr id="48640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5" name="Rectangle 5"/>
          <p:cNvSpPr>
            <a:spLocks noGrp="1" noChangeArrowheads="1"/>
          </p:cNvSpPr>
          <p:nvPr>
            <p:ph type="dt" sz="half" idx="10"/>
          </p:nvPr>
        </p:nvSpPr>
        <p:spPr/>
        <p:txBody>
          <a:bodyPr/>
          <a:lstStyle>
            <a:lvl1pPr>
              <a:defRPr smtClean="0"/>
            </a:lvl1pPr>
          </a:lstStyle>
          <a:p>
            <a:pPr>
              <a:defRPr/>
            </a:pPr>
            <a:endParaRPr lang="en-GB">
              <a:solidFill>
                <a:srgbClr val="000000"/>
              </a:solidFill>
            </a:endParaRPr>
          </a:p>
        </p:txBody>
      </p:sp>
      <p:sp>
        <p:nvSpPr>
          <p:cNvPr id="6" name="Rectangle 6"/>
          <p:cNvSpPr>
            <a:spLocks noGrp="1" noChangeArrowheads="1"/>
          </p:cNvSpPr>
          <p:nvPr>
            <p:ph type="ftr" sz="quarter" idx="11"/>
          </p:nvPr>
        </p:nvSpPr>
        <p:spPr/>
        <p:txBody>
          <a:bodyPr/>
          <a:lstStyle>
            <a:lvl1pPr>
              <a:defRPr smtClean="0"/>
            </a:lvl1pPr>
          </a:lstStyle>
          <a:p>
            <a:pPr>
              <a:defRPr/>
            </a:pPr>
            <a:endParaRPr lang="en-GB">
              <a:solidFill>
                <a:srgbClr val="000000"/>
              </a:solidFill>
            </a:endParaRPr>
          </a:p>
        </p:txBody>
      </p:sp>
      <p:sp>
        <p:nvSpPr>
          <p:cNvPr id="7" name="Rectangle 7"/>
          <p:cNvSpPr>
            <a:spLocks noGrp="1" noChangeArrowheads="1"/>
          </p:cNvSpPr>
          <p:nvPr>
            <p:ph type="sldNum" sz="quarter" idx="12"/>
          </p:nvPr>
        </p:nvSpPr>
        <p:spPr/>
        <p:txBody>
          <a:bodyPr/>
          <a:lstStyle>
            <a:lvl1pPr>
              <a:defRPr smtClean="0"/>
            </a:lvl1pPr>
          </a:lstStyle>
          <a:p>
            <a:pPr>
              <a:defRPr/>
            </a:pPr>
            <a:fld id="{5731471C-260E-4A5D-B165-207380E86054}" type="slidenum">
              <a:rPr lang="en-GB">
                <a:solidFill>
                  <a:srgbClr val="000000"/>
                </a:solidFill>
              </a:rPr>
              <a:pPr>
                <a:defRPr/>
              </a:pPr>
              <a:t>‹#›</a:t>
            </a:fld>
            <a:endParaRPr lang="en-GB">
              <a:solidFill>
                <a:srgbClr val="000000"/>
              </a:solidFill>
            </a:endParaRPr>
          </a:p>
        </p:txBody>
      </p:sp>
    </p:spTree>
  </p:cSld>
  <p:clrMapOvr>
    <a:masterClrMapping/>
  </p:clrMapOvr>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E00B1-42C9-478C-98D5-2585990E3EBC}"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6"/>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9EA1D6-8B1A-479A-8237-1C710EE146AB}"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E2D65-229A-4D98-92C2-6A6C48FB420D}"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7D070-8BBD-4BB3-A931-6D552205E83C}"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4512"/>
            <a:ext cx="2057400" cy="60817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44512"/>
            <a:ext cx="6019800" cy="60817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AD87483-89E5-49A9-B477-4A456E7DD753}" type="slidenum">
              <a:rPr lang="en-GB"/>
              <a:pPr>
                <a:defRPr/>
              </a:pPr>
              <a:t>‹#›</a:t>
            </a:fld>
            <a:endParaRPr lang="en-GB"/>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55B7D7-0169-4D6F-A5E5-B3EFB21DEE80}"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11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0DB48C-4BAA-4146-ABBB-57FF57845E98}"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18C88A-C8A9-4DF1-BF7E-F11693EFA91C}"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1A4FEE-E845-4067-BF61-4C2CF5D236EA}"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4516"/>
            <a:ext cx="2057400" cy="60817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44516"/>
            <a:ext cx="6019800" cy="60817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D87483-89E5-49A9-B477-4A456E7DD753}"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4450"/>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52820F-5753-448B-9DCE-FF01AD51570A}"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4516"/>
            <a:ext cx="8229600" cy="6081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2" indent="0" algn="ctr">
              <a:buNone/>
              <a:defRPr>
                <a:solidFill>
                  <a:schemeClr val="tx1">
                    <a:tint val="75000"/>
                  </a:schemeClr>
                </a:solidFill>
              </a:defRPr>
            </a:lvl3pPr>
            <a:lvl4pPr marL="1371320" indent="0" algn="ctr">
              <a:buNone/>
              <a:defRPr>
                <a:solidFill>
                  <a:schemeClr val="tx1">
                    <a:tint val="75000"/>
                  </a:schemeClr>
                </a:solidFill>
              </a:defRPr>
            </a:lvl4pPr>
            <a:lvl5pPr marL="1828426" indent="0" algn="ctr">
              <a:buNone/>
              <a:defRPr>
                <a:solidFill>
                  <a:schemeClr val="tx1">
                    <a:tint val="75000"/>
                  </a:schemeClr>
                </a:solidFill>
              </a:defRPr>
            </a:lvl5pPr>
            <a:lvl6pPr marL="2285532" indent="0" algn="ctr">
              <a:buNone/>
              <a:defRPr>
                <a:solidFill>
                  <a:schemeClr val="tx1">
                    <a:tint val="75000"/>
                  </a:schemeClr>
                </a:solidFill>
              </a:defRPr>
            </a:lvl6pPr>
            <a:lvl7pPr marL="2742640" indent="0" algn="ctr">
              <a:buNone/>
              <a:defRPr>
                <a:solidFill>
                  <a:schemeClr val="tx1">
                    <a:tint val="75000"/>
                  </a:schemeClr>
                </a:solidFill>
              </a:defRPr>
            </a:lvl7pPr>
            <a:lvl8pPr marL="3199744" indent="0" algn="ctr">
              <a:buNone/>
              <a:defRPr>
                <a:solidFill>
                  <a:schemeClr val="tx1">
                    <a:tint val="75000"/>
                  </a:schemeClr>
                </a:solidFill>
              </a:defRPr>
            </a:lvl8pPr>
            <a:lvl9pPr marL="3656852"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6"/>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2" indent="0">
              <a:buNone/>
              <a:defRPr sz="1600">
                <a:solidFill>
                  <a:schemeClr val="tx1">
                    <a:tint val="75000"/>
                  </a:schemeClr>
                </a:solidFill>
              </a:defRPr>
            </a:lvl3pPr>
            <a:lvl4pPr marL="1371320" indent="0">
              <a:buNone/>
              <a:defRPr sz="1400">
                <a:solidFill>
                  <a:schemeClr val="tx1">
                    <a:tint val="75000"/>
                  </a:schemeClr>
                </a:solidFill>
              </a:defRPr>
            </a:lvl4pPr>
            <a:lvl5pPr marL="1828426" indent="0">
              <a:buNone/>
              <a:defRPr sz="1400">
                <a:solidFill>
                  <a:schemeClr val="tx1">
                    <a:tint val="75000"/>
                  </a:schemeClr>
                </a:solidFill>
              </a:defRPr>
            </a:lvl5pPr>
            <a:lvl6pPr marL="2285532" indent="0">
              <a:buNone/>
              <a:defRPr sz="1400">
                <a:solidFill>
                  <a:schemeClr val="tx1">
                    <a:tint val="75000"/>
                  </a:schemeClr>
                </a:solidFill>
              </a:defRPr>
            </a:lvl6pPr>
            <a:lvl7pPr marL="2742640" indent="0">
              <a:buNone/>
              <a:defRPr sz="1400">
                <a:solidFill>
                  <a:schemeClr val="tx1">
                    <a:tint val="75000"/>
                  </a:schemeClr>
                </a:solidFill>
              </a:defRPr>
            </a:lvl7pPr>
            <a:lvl8pPr marL="3199744" indent="0">
              <a:buNone/>
              <a:defRPr sz="1400">
                <a:solidFill>
                  <a:schemeClr val="tx1">
                    <a:tint val="75000"/>
                  </a:schemeClr>
                </a:solidFill>
              </a:defRPr>
            </a:lvl8pPr>
            <a:lvl9pPr marL="36568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4450"/>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052820F-5753-448B-9DCE-FF01AD51570A}" type="slidenum">
              <a:rPr lang="en-GB"/>
              <a:pPr>
                <a:defRPr/>
              </a:pPr>
              <a:t>‹#›</a:t>
            </a:fld>
            <a:endParaRPr lang="en-GB"/>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pic>
        <p:nvPicPr>
          <p:cNvPr id="6" name="Picture 9"/>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9512" y="3540015"/>
            <a:ext cx="8763000" cy="3273425"/>
          </a:xfrm>
          <a:prstGeom prst="rect">
            <a:avLst/>
          </a:prstGeom>
          <a:noFill/>
          <a:ln w="9525">
            <a:noFill/>
            <a:miter lim="800000"/>
            <a:headEnd/>
            <a:tailEnd/>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11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4"/>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70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5" y="-19050"/>
            <a:ext cx="9396413" cy="6877050"/>
          </a:xfrm>
          <a:prstGeom prst="rect">
            <a:avLst/>
          </a:prstGeom>
          <a:noFill/>
          <a:ln w="9525">
            <a:noFill/>
            <a:miter lim="800000"/>
            <a:headEnd/>
            <a:tailEnd/>
          </a:ln>
        </p:spPr>
      </p:pic>
      <p:sp>
        <p:nvSpPr>
          <p:cNvPr id="486403" name="Rectangle 3"/>
          <p:cNvSpPr>
            <a:spLocks noGrp="1" noChangeArrowheads="1"/>
          </p:cNvSpPr>
          <p:nvPr>
            <p:ph type="ctrTitle"/>
          </p:nvPr>
        </p:nvSpPr>
        <p:spPr>
          <a:xfrm>
            <a:off x="685800" y="2130488"/>
            <a:ext cx="7772400" cy="1470025"/>
          </a:xfrm>
        </p:spPr>
        <p:txBody>
          <a:bodyPr/>
          <a:lstStyle>
            <a:lvl1pPr>
              <a:defRPr/>
            </a:lvl1pPr>
          </a:lstStyle>
          <a:p>
            <a:r>
              <a:rPr lang="en-GB"/>
              <a:t>Click to edit Master title style</a:t>
            </a:r>
          </a:p>
        </p:txBody>
      </p:sp>
      <p:sp>
        <p:nvSpPr>
          <p:cNvPr id="48640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5" name="Rectangle 5"/>
          <p:cNvSpPr>
            <a:spLocks noGrp="1" noChangeArrowheads="1"/>
          </p:cNvSpPr>
          <p:nvPr>
            <p:ph type="dt" sz="half" idx="10"/>
          </p:nvPr>
        </p:nvSpPr>
        <p:spPr/>
        <p:txBody>
          <a:bodyPr/>
          <a:lstStyle>
            <a:lvl1pPr>
              <a:defRPr smtClean="0"/>
            </a:lvl1pPr>
          </a:lstStyle>
          <a:p>
            <a:pPr>
              <a:defRPr/>
            </a:pPr>
            <a:endParaRPr lang="en-GB">
              <a:solidFill>
                <a:srgbClr val="000000"/>
              </a:solidFill>
            </a:endParaRPr>
          </a:p>
        </p:txBody>
      </p:sp>
      <p:sp>
        <p:nvSpPr>
          <p:cNvPr id="6" name="Rectangle 6"/>
          <p:cNvSpPr>
            <a:spLocks noGrp="1" noChangeArrowheads="1"/>
          </p:cNvSpPr>
          <p:nvPr>
            <p:ph type="ftr" sz="quarter" idx="11"/>
          </p:nvPr>
        </p:nvSpPr>
        <p:spPr/>
        <p:txBody>
          <a:bodyPr/>
          <a:lstStyle>
            <a:lvl1pPr>
              <a:defRPr smtClean="0"/>
            </a:lvl1pPr>
          </a:lstStyle>
          <a:p>
            <a:pPr>
              <a:defRPr/>
            </a:pPr>
            <a:endParaRPr lang="en-GB">
              <a:solidFill>
                <a:srgbClr val="000000"/>
              </a:solidFill>
            </a:endParaRPr>
          </a:p>
        </p:txBody>
      </p:sp>
      <p:sp>
        <p:nvSpPr>
          <p:cNvPr id="7" name="Rectangle 7"/>
          <p:cNvSpPr>
            <a:spLocks noGrp="1" noChangeArrowheads="1"/>
          </p:cNvSpPr>
          <p:nvPr>
            <p:ph type="sldNum" sz="quarter" idx="12"/>
          </p:nvPr>
        </p:nvSpPr>
        <p:spPr/>
        <p:txBody>
          <a:bodyPr/>
          <a:lstStyle>
            <a:lvl1pPr>
              <a:defRPr smtClean="0"/>
            </a:lvl1pPr>
          </a:lstStyle>
          <a:p>
            <a:pPr>
              <a:defRPr/>
            </a:pPr>
            <a:fld id="{5731471C-260E-4A5D-B165-207380E86054}" type="slidenum">
              <a:rPr lang="en-GB">
                <a:solidFill>
                  <a:srgbClr val="000000"/>
                </a:solidFill>
              </a:rPr>
              <a:pPr>
                <a:defRPr/>
              </a:pPr>
              <a:t>‹#›</a:t>
            </a:fld>
            <a:endParaRPr lang="en-GB">
              <a:solidFill>
                <a:srgbClr val="000000"/>
              </a:solidFill>
            </a:endParaRPr>
          </a:p>
        </p:txBody>
      </p:sp>
    </p:spTree>
  </p:cSld>
  <p:clrMapOvr>
    <a:masterClrMapping/>
  </p:clrMapOvr>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8" name="Picture 4" descr="05EC1906_Storage_ring_sextupole_magnets"/>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486403" name="Rectangle 3"/>
          <p:cNvSpPr>
            <a:spLocks noGrp="1" noChangeArrowheads="1"/>
          </p:cNvSpPr>
          <p:nvPr>
            <p:ph type="ctrTitle"/>
          </p:nvPr>
        </p:nvSpPr>
        <p:spPr>
          <a:xfrm>
            <a:off x="685800" y="2130488"/>
            <a:ext cx="7772400" cy="1470025"/>
          </a:xfrm>
        </p:spPr>
        <p:txBody>
          <a:bodyPr/>
          <a:lstStyle>
            <a:lvl1pPr>
              <a:defRPr/>
            </a:lvl1pPr>
          </a:lstStyle>
          <a:p>
            <a:r>
              <a:rPr lang="en-GB"/>
              <a:t>Click to edit Master title style</a:t>
            </a:r>
          </a:p>
        </p:txBody>
      </p:sp>
      <p:sp>
        <p:nvSpPr>
          <p:cNvPr id="48640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5" name="Rectangle 5"/>
          <p:cNvSpPr>
            <a:spLocks noGrp="1" noChangeArrowheads="1"/>
          </p:cNvSpPr>
          <p:nvPr>
            <p:ph type="dt" sz="half" idx="10"/>
          </p:nvPr>
        </p:nvSpPr>
        <p:spPr/>
        <p:txBody>
          <a:bodyPr/>
          <a:lstStyle>
            <a:lvl1pPr>
              <a:defRPr smtClean="0"/>
            </a:lvl1pPr>
          </a:lstStyle>
          <a:p>
            <a:pPr>
              <a:defRPr/>
            </a:pPr>
            <a:endParaRPr lang="en-GB">
              <a:solidFill>
                <a:srgbClr val="000000"/>
              </a:solidFill>
            </a:endParaRPr>
          </a:p>
        </p:txBody>
      </p:sp>
      <p:sp>
        <p:nvSpPr>
          <p:cNvPr id="6" name="Rectangle 6"/>
          <p:cNvSpPr>
            <a:spLocks noGrp="1" noChangeArrowheads="1"/>
          </p:cNvSpPr>
          <p:nvPr>
            <p:ph type="ftr" sz="quarter" idx="11"/>
          </p:nvPr>
        </p:nvSpPr>
        <p:spPr/>
        <p:txBody>
          <a:bodyPr/>
          <a:lstStyle>
            <a:lvl1pPr>
              <a:defRPr smtClean="0"/>
            </a:lvl1pPr>
          </a:lstStyle>
          <a:p>
            <a:pPr>
              <a:defRPr/>
            </a:pPr>
            <a:endParaRPr lang="en-GB">
              <a:solidFill>
                <a:srgbClr val="000000"/>
              </a:solidFill>
            </a:endParaRPr>
          </a:p>
        </p:txBody>
      </p:sp>
      <p:sp>
        <p:nvSpPr>
          <p:cNvPr id="7" name="Rectangle 7"/>
          <p:cNvSpPr>
            <a:spLocks noGrp="1" noChangeArrowheads="1"/>
          </p:cNvSpPr>
          <p:nvPr>
            <p:ph type="sldNum" sz="quarter" idx="12"/>
          </p:nvPr>
        </p:nvSpPr>
        <p:spPr/>
        <p:txBody>
          <a:bodyPr/>
          <a:lstStyle>
            <a:lvl1pPr>
              <a:defRPr smtClean="0"/>
            </a:lvl1pPr>
          </a:lstStyle>
          <a:p>
            <a:pPr>
              <a:defRPr/>
            </a:pPr>
            <a:fld id="{5731471C-260E-4A5D-B165-207380E86054}" type="slidenum">
              <a:rPr lang="en-GB">
                <a:solidFill>
                  <a:srgbClr val="000000"/>
                </a:solidFill>
              </a:rPr>
              <a:pPr>
                <a:defRPr/>
              </a:pPr>
              <a:t>‹#›</a:t>
            </a:fld>
            <a:endParaRPr lang="en-GB">
              <a:solidFill>
                <a:srgbClr val="000000"/>
              </a:solidFill>
            </a:endParaRPr>
          </a:p>
        </p:txBody>
      </p:sp>
    </p:spTree>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4512"/>
            <a:ext cx="8229600" cy="6081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E00B1-42C9-478C-98D5-2585990E3EBC}"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6"/>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9EA1D6-8B1A-479A-8237-1C710EE146AB}"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E2D65-229A-4D98-92C2-6A6C48FB420D}"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7D070-8BBD-4BB3-A931-6D552205E83C}"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55B7D7-0169-4D6F-A5E5-B3EFB21DEE80}"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11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0DB48C-4BAA-4146-ABBB-57FF57845E98}"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18C88A-C8A9-4DF1-BF7E-F11693EFA91C}"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1A4FEE-E845-4067-BF61-4C2CF5D236EA}"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4516"/>
            <a:ext cx="2057400" cy="60817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44516"/>
            <a:ext cx="6019800" cy="60817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D87483-89E5-49A9-B477-4A456E7DD753}"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pPr/>
              <a:t>13/12/2016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18164-9505-45D5-B6AE-B5C41AD0E62E}" type="slidenum">
              <a:rPr lang="en-GB" smtClean="0"/>
              <a:pPr/>
              <a:t>‹#›</a:t>
            </a:fld>
            <a:endParaRPr lang="en-GB"/>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4450"/>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52820F-5753-448B-9DCE-FF01AD51570A}"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4516"/>
            <a:ext cx="8229600" cy="60817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584637"/>
            <a:ext cx="8763000" cy="3273425"/>
          </a:xfrm>
          <a:prstGeom prst="rect">
            <a:avLst/>
          </a:prstGeom>
          <a:noFill/>
          <a:ln w="9525">
            <a:noFill/>
            <a:miter lim="800000"/>
            <a:headEnd/>
            <a:tailEnd/>
          </a:ln>
        </p:spPr>
      </p:pic>
      <p:sp>
        <p:nvSpPr>
          <p:cNvPr id="50179" name="Rectangle 3"/>
          <p:cNvSpPr>
            <a:spLocks noGrp="1" noChangeArrowheads="1"/>
          </p:cNvSpPr>
          <p:nvPr>
            <p:ph type="ctrTitle"/>
          </p:nvPr>
        </p:nvSpPr>
        <p:spPr>
          <a:xfrm>
            <a:off x="685800" y="2130487"/>
            <a:ext cx="7772400" cy="1470025"/>
          </a:xfrm>
        </p:spPr>
        <p:txBody>
          <a:bodyPr anchor="ctr"/>
          <a:lstStyle>
            <a:lvl1pPr algn="ctr">
              <a:defRPr/>
            </a:lvl1pPr>
          </a:lstStyle>
          <a:p>
            <a:r>
              <a:rPr lang="en-GB"/>
              <a:t>Click to edit Master title style</a:t>
            </a:r>
          </a:p>
        </p:txBody>
      </p:sp>
      <p:sp>
        <p:nvSpPr>
          <p:cNvPr id="50180"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97C713F1-17D8-48B9-9A44-8E17D2C4967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AC4944-8564-4F78-BECF-FD2D6658867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8D6965-FCBC-4575-ADC3-989F6CE3B54B}"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FC2D3D-B324-40E4-984D-BF60636854C2}"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5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855854-8D48-4CCA-A240-6ADD7B16AEE0}"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CBAD6FD-5B9C-4AD0-9159-F97BCC8DFCF3}"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1CF9066-DE51-455F-8D47-7186E5F3FE99}"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40BEC6-5B4A-4E99-8894-C5A5A614AC0A}"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pPr/>
              <a:t>13/12/2016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18164-9505-45D5-B6AE-B5C41AD0E62E}" type="slidenum">
              <a:rPr lang="en-GB" smtClean="0"/>
              <a:pPr/>
              <a:t>‹#›</a:t>
            </a:fld>
            <a:endParaRPr lang="en-GB"/>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30D560-D05C-458A-AE7E-99CE9E9C7805}"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F327F3-3C0E-4C7D-915C-12BF0AEFA308}"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70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D7F36F-BCBD-4801-8F30-BB30E4DD6C53}"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7200" y="3938650"/>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E0B5C3-8D1B-4BCF-9FF5-AF588C22BA64}"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0F6B5A-2890-490F-861C-BD301FA0DFF7}"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457200" y="3938650"/>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D650D2F-77A4-4BCA-8BC2-97D44B8CE78A}"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65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E5A94BF-339E-456D-B8FE-307E1FAC51FA}"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584637"/>
            <a:ext cx="8763000" cy="3273425"/>
          </a:xfrm>
          <a:prstGeom prst="rect">
            <a:avLst/>
          </a:prstGeom>
          <a:noFill/>
          <a:ln w="9525">
            <a:noFill/>
            <a:miter lim="800000"/>
            <a:headEnd/>
            <a:tailEnd/>
          </a:ln>
        </p:spPr>
      </p:pic>
      <p:sp>
        <p:nvSpPr>
          <p:cNvPr id="50179" name="Rectangle 3"/>
          <p:cNvSpPr>
            <a:spLocks noGrp="1" noChangeArrowheads="1"/>
          </p:cNvSpPr>
          <p:nvPr>
            <p:ph type="ctrTitle"/>
          </p:nvPr>
        </p:nvSpPr>
        <p:spPr>
          <a:xfrm>
            <a:off x="685800" y="2130487"/>
            <a:ext cx="7772400" cy="1470025"/>
          </a:xfrm>
        </p:spPr>
        <p:txBody>
          <a:bodyPr anchor="ctr"/>
          <a:lstStyle>
            <a:lvl1pPr algn="ctr">
              <a:defRPr/>
            </a:lvl1pPr>
          </a:lstStyle>
          <a:p>
            <a:r>
              <a:rPr lang="en-GB"/>
              <a:t>Click to edit Master title style</a:t>
            </a:r>
          </a:p>
        </p:txBody>
      </p:sp>
      <p:sp>
        <p:nvSpPr>
          <p:cNvPr id="50180"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97C713F1-17D8-48B9-9A44-8E17D2C4967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AC4944-8564-4F78-BECF-FD2D6658867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8D6965-FCBC-4575-ADC3-989F6CE3B54B}"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1B0BE-D974-42A5-A252-ADE8662E0A53}" type="datetimeFigureOut">
              <a:rPr lang="en-GB" smtClean="0"/>
              <a:pPr/>
              <a:t>13/12/2016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18164-9505-45D5-B6AE-B5C41AD0E62E}" type="slidenum">
              <a:rPr lang="en-GB" smtClean="0"/>
              <a:pPr/>
              <a:t>‹#›</a:t>
            </a:fld>
            <a:endParaRPr lang="en-GB"/>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FC2D3D-B324-40E4-984D-BF60636854C2}"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5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855854-8D48-4CCA-A240-6ADD7B16AEE0}"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CBAD6FD-5B9C-4AD0-9159-F97BCC8DFCF3}"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1CF9066-DE51-455F-8D47-7186E5F3FE99}"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40BEC6-5B4A-4E99-8894-C5A5A614AC0A}"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30D560-D05C-458A-AE7E-99CE9E9C7805}"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F327F3-3C0E-4C7D-915C-12BF0AEFA308}"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70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D7F36F-BCBD-4801-8F30-BB30E4DD6C53}"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7200" y="3938650"/>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E0B5C3-8D1B-4BCF-9FF5-AF588C22BA64}"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0F6B5A-2890-490F-861C-BD301FA0DFF7}"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571B0BE-D974-42A5-A252-ADE8662E0A53}" type="datetimeFigureOut">
              <a:rPr lang="en-GB" smtClean="0"/>
              <a:pPr/>
              <a:t>13/12/2016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F18164-9505-45D5-B6AE-B5C41AD0E62E}" type="slidenum">
              <a:rPr lang="en-GB" smtClean="0"/>
              <a:pPr/>
              <a:t>‹#›</a:t>
            </a:fld>
            <a:endParaRPr lang="en-GB"/>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457200" y="3938650"/>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D650D2F-77A4-4BCA-8BC2-97D44B8CE78A}"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65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E5A94BF-339E-456D-B8FE-307E1FAC51FA}"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87"/>
            <a:ext cx="7772400" cy="1470025"/>
          </a:xfrm>
          <a:prstGeom prst="rect">
            <a:avLst/>
          </a:prstGeom>
        </p:spPr>
        <p:txBody>
          <a:bodyPr/>
          <a:lstStyle>
            <a:lvl1pPr>
              <a:defRPr/>
            </a:lvl1pPr>
          </a:lstStyle>
          <a:p>
            <a:r>
              <a:rPr lang="en-US" dirty="0" smtClean="0"/>
              <a:t>Click </a:t>
            </a:r>
            <a:r>
              <a:rPr lang="en-US" dirty="0" err="1" smtClean="0"/>
              <a:t>tott</a:t>
            </a:r>
            <a:r>
              <a:rPr lang="en-US" dirty="0" smtClean="0"/>
              <a:t>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21A448-188F-4611-9785-233E960DB664}"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532082F-6359-4278-B60E-814B0DB44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04026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21A448-188F-4611-9785-233E960DB664}"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532082F-6359-4278-B60E-814B0DB44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93448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2"/>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1A448-188F-4611-9785-233E960DB664}"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532082F-6359-4278-B60E-814B0DB44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70300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21A448-188F-4611-9785-233E960DB664}"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532082F-6359-4278-B60E-814B0DB44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00993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21A448-188F-4611-9785-233E960DB664}"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532082F-6359-4278-B60E-814B0DB44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84982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21A448-188F-4611-9785-233E960DB664}"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532082F-6359-4278-B60E-814B0DB44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95762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21A448-188F-4611-9785-233E960DB664}"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532082F-6359-4278-B60E-814B0DB44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01974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21A448-188F-4611-9785-233E960DB664}"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532082F-6359-4278-B60E-814B0DB44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1213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5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571B0BE-D974-42A5-A252-ADE8662E0A53}" type="datetimeFigureOut">
              <a:rPr lang="en-GB" smtClean="0"/>
              <a:pPr/>
              <a:t>13/12/2016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F18164-9505-45D5-B6AE-B5C41AD0E62E}" type="slidenum">
              <a:rPr lang="en-GB" smtClean="0"/>
              <a:pPr/>
              <a:t>‹#›</a:t>
            </a:fld>
            <a:endParaRPr lang="en-GB"/>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21A448-188F-4611-9785-233E960DB664}"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532082F-6359-4278-B60E-814B0DB44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65104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21A448-188F-4611-9785-233E960DB664}"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532082F-6359-4278-B60E-814B0DB44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56127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0"/>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0"/>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21A448-188F-4611-9785-233E960DB664}"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532082F-6359-4278-B60E-814B0DB44E1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44555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pic>
        <p:nvPicPr>
          <p:cNvPr id="6" name="Picture 9"/>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9512" y="3539951"/>
            <a:ext cx="8763000" cy="3273425"/>
          </a:xfrm>
          <a:prstGeom prst="rect">
            <a:avLst/>
          </a:prstGeom>
          <a:noFill/>
          <a:ln w="9525">
            <a:noFill/>
            <a:miter lim="800000"/>
            <a:headEnd/>
            <a:tailEnd/>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8" name="Picture 4" descr="05EC1906_Storage_ring_sextupole_magnets"/>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486403" name="Rectangle 3"/>
          <p:cNvSpPr>
            <a:spLocks noGrp="1" noChangeArrowheads="1"/>
          </p:cNvSpPr>
          <p:nvPr>
            <p:ph type="ctrTitle"/>
          </p:nvPr>
        </p:nvSpPr>
        <p:spPr>
          <a:xfrm>
            <a:off x="685800" y="2130487"/>
            <a:ext cx="7772400" cy="1470025"/>
          </a:xfrm>
        </p:spPr>
        <p:txBody>
          <a:bodyPr/>
          <a:lstStyle>
            <a:lvl1pPr>
              <a:defRPr/>
            </a:lvl1pPr>
          </a:lstStyle>
          <a:p>
            <a:r>
              <a:rPr lang="en-GB"/>
              <a:t>Click to edit Master title style</a:t>
            </a:r>
          </a:p>
        </p:txBody>
      </p:sp>
      <p:sp>
        <p:nvSpPr>
          <p:cNvPr id="48640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5" name="Rectangle 5"/>
          <p:cNvSpPr>
            <a:spLocks noGrp="1" noChangeArrowheads="1"/>
          </p:cNvSpPr>
          <p:nvPr>
            <p:ph type="dt" sz="half" idx="10"/>
          </p:nvPr>
        </p:nvSpPr>
        <p:spPr/>
        <p:txBody>
          <a:bodyPr/>
          <a:lstStyle>
            <a:lvl1pPr>
              <a:defRPr smtClean="0"/>
            </a:lvl1pPr>
          </a:lstStyle>
          <a:p>
            <a:pPr>
              <a:defRPr/>
            </a:pPr>
            <a:endParaRPr lang="en-GB"/>
          </a:p>
        </p:txBody>
      </p:sp>
      <p:sp>
        <p:nvSpPr>
          <p:cNvPr id="6" name="Rectangle 6"/>
          <p:cNvSpPr>
            <a:spLocks noGrp="1" noChangeArrowheads="1"/>
          </p:cNvSpPr>
          <p:nvPr>
            <p:ph type="ftr" sz="quarter" idx="11"/>
          </p:nvPr>
        </p:nvSpPr>
        <p:spPr/>
        <p:txBody>
          <a:bodyPr/>
          <a:lstStyle>
            <a:lvl1pPr>
              <a:defRPr smtClean="0"/>
            </a:lvl1pPr>
          </a:lstStyle>
          <a:p>
            <a:pPr>
              <a:defRPr/>
            </a:pPr>
            <a:endParaRPr lang="en-GB"/>
          </a:p>
        </p:txBody>
      </p:sp>
      <p:sp>
        <p:nvSpPr>
          <p:cNvPr id="7" name="Rectangle 7"/>
          <p:cNvSpPr>
            <a:spLocks noGrp="1" noChangeArrowheads="1"/>
          </p:cNvSpPr>
          <p:nvPr>
            <p:ph type="sldNum" sz="quarter" idx="12"/>
          </p:nvPr>
        </p:nvSpPr>
        <p:spPr/>
        <p:txBody>
          <a:bodyPr/>
          <a:lstStyle>
            <a:lvl1pPr>
              <a:defRPr smtClean="0"/>
            </a:lvl1pPr>
          </a:lstStyle>
          <a:p>
            <a:pPr>
              <a:defRPr/>
            </a:pPr>
            <a:fld id="{5731471C-260E-4A5D-B165-207380E86054}" type="slidenum">
              <a:rPr lang="en-GB"/>
              <a:pPr>
                <a:defRPr/>
              </a:pPr>
              <a:t>‹#›</a:t>
            </a:fld>
            <a:endParaRPr lang="en-GB"/>
          </a:p>
        </p:txBody>
      </p:sp>
    </p:spTree>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571B0BE-D974-42A5-A252-ADE8662E0A53}" type="datetimeFigureOut">
              <a:rPr lang="en-GB" smtClean="0"/>
              <a:pPr/>
              <a:t>13/12/2016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F18164-9505-45D5-B6AE-B5C41AD0E62E}" type="slidenum">
              <a:rPr lang="en-GB" smtClean="0"/>
              <a:pPr/>
              <a:t>‹#›</a:t>
            </a:fld>
            <a:endParaRPr lang="en-GB"/>
          </a:p>
        </p:txBody>
      </p:sp>
      <p:pic>
        <p:nvPicPr>
          <p:cNvPr id="6" name="Picture 9"/>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9512" y="3540013"/>
            <a:ext cx="8763000" cy="3273425"/>
          </a:xfrm>
          <a:prstGeom prst="rect">
            <a:avLst/>
          </a:prstGeom>
          <a:noFill/>
          <a:ln w="9525">
            <a:noFill/>
            <a:miter lim="800000"/>
            <a:headEnd/>
            <a:tailEnd/>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1B0BE-D974-42A5-A252-ADE8662E0A53}" type="datetimeFigureOut">
              <a:rPr lang="en-GB" smtClean="0"/>
              <a:pPr/>
              <a:t>13/12/2016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8F18164-9505-45D5-B6AE-B5C41AD0E62E}" type="slidenum">
              <a:rPr lang="en-GB" smtClean="0"/>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1B0BE-D974-42A5-A252-ADE8662E0A53}" type="datetimeFigureOut">
              <a:rPr lang="en-GB" smtClean="0"/>
              <a:pPr/>
              <a:t>13/12/2016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F18164-9505-45D5-B6AE-B5C41AD0E62E}" type="slidenum">
              <a:rPr lang="en-GB" smtClean="0"/>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1B0BE-D974-42A5-A252-ADE8662E0A53}" type="datetimeFigureOut">
              <a:rPr lang="en-GB" smtClean="0"/>
              <a:pPr/>
              <a:t>13/12/2016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F18164-9505-45D5-B6AE-B5C41AD0E62E}" type="slidenum">
              <a:rPr lang="en-GB" smtClean="0"/>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pPr/>
              <a:t>13/12/2016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18164-9505-45D5-B6AE-B5C41AD0E62E}" type="slidenum">
              <a:rPr lang="en-GB" smtClean="0"/>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70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pPr/>
              <a:t>13/12/2016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F18164-9505-45D5-B6AE-B5C41AD0E62E}" type="slidenum">
              <a:rPr lang="en-GB" smtClean="0"/>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731471C-260E-4A5D-B165-207380E86054}" type="slidenum">
              <a:rPr lang="en-GB" smtClean="0"/>
              <a:pPr>
                <a:defRPr/>
              </a:pPr>
              <a:t>‹#›</a:t>
            </a:fld>
            <a:endParaRPr lang="en-GB"/>
          </a:p>
        </p:txBody>
      </p:sp>
      <p:pic>
        <p:nvPicPr>
          <p:cNvPr id="7" name="Picture 1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9050"/>
            <a:ext cx="9396413" cy="6877050"/>
          </a:xfrm>
          <a:prstGeom prst="rect">
            <a:avLst/>
          </a:prstGeom>
          <a:noFill/>
          <a:ln w="9525">
            <a:noFill/>
            <a:miter lim="800000"/>
            <a:headEnd/>
            <a:tailEnd/>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254E00B1-42C9-478C-98D5-2585990E3EBC}" type="slidenum">
              <a:rPr lang="en-GB" smtClean="0"/>
              <a:pPr>
                <a:defRPr/>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BE9EA1D6-8B1A-479A-8237-1C710EE146AB}" type="slidenum">
              <a:rPr lang="en-GB" smtClean="0"/>
              <a:pPr>
                <a:defRPr/>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39BE2D65-229A-4D98-92C2-6A6C48FB420D}" type="slidenum">
              <a:rPr lang="en-GB" smtClean="0"/>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54E00B1-42C9-478C-98D5-2585990E3EBC}" type="slidenum">
              <a:rPr lang="en-GB"/>
              <a:pPr>
                <a:defRPr/>
              </a:pPr>
              <a:t>‹#›</a:t>
            </a:fld>
            <a:endParaRPr lang="en-GB"/>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5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B467D070-8BBD-4BB3-A931-6D552205E83C}" type="slidenum">
              <a:rPr lang="en-GB" smtClean="0"/>
              <a:pPr>
                <a:defRPr/>
              </a:pPr>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fld id="{15D485C1-EFFB-4FA5-9DCF-08D87D6F700D}" type="slidenum">
              <a:rPr lang="en-GB" smtClean="0"/>
              <a:pPr/>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CE55B7D7-0169-4D6F-A5E5-B3EFB21DEE80}" type="slidenum">
              <a:rPr lang="en-GB" smtClean="0"/>
              <a:pPr>
                <a:defRPr/>
              </a:pPr>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5C0DB48C-4BAA-4146-ABBB-57FF57845E98}" type="slidenum">
              <a:rPr lang="en-GB" smtClean="0"/>
              <a:pPr>
                <a:defRPr/>
              </a:pPr>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5718C88A-C8A9-4DF1-BF7E-F11693EFA91C}" type="slidenum">
              <a:rPr lang="en-GB" smtClean="0"/>
              <a:pPr>
                <a:defRPr/>
              </a:pPr>
              <a:t>‹#›</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B1A4FEE-E845-4067-BF61-4C2CF5D236EA}" type="slidenum">
              <a:rPr lang="en-GB" smtClean="0"/>
              <a:pPr>
                <a:defRPr/>
              </a:pPr>
              <a:t>‹#›</a:t>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70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DAD87483-89E5-49A9-B477-4A456E7DD753}" type="slidenum">
              <a:rPr lang="en-GB" smtClean="0"/>
              <a:pPr>
                <a:defRPr/>
              </a:pPr>
              <a:t>‹#›</a:t>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4450"/>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052820F-5753-448B-9DCE-FF01AD51570A}" type="slidenum">
              <a:rPr lang="en-GB"/>
              <a:pPr>
                <a:defRPr/>
              </a:pPr>
              <a:t>‹#›</a:t>
            </a:fld>
            <a:endParaRPr lang="en-GB"/>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GB"/>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smtClean="0"/>
            </a:lvl1pPr>
          </a:lstStyle>
          <a:p>
            <a:pPr>
              <a:defRPr/>
            </a:pPr>
            <a:r>
              <a:rPr lang="en-GB"/>
              <a:t>PSDI 2010 15th November 2010</a:t>
            </a:r>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DA1D8EC-25A9-4AE9-8430-563ED194B580}" type="slidenum">
              <a:rPr lang="en-GB"/>
              <a:pPr>
                <a:defRPr/>
              </a:pPr>
              <a:t>‹#›</a:t>
            </a:fld>
            <a:endParaRPr lang="en-GB"/>
          </a:p>
        </p:txBody>
      </p:sp>
    </p:spTree>
    <p:extLst>
      <p:ext uri="{BB962C8B-B14F-4D97-AF65-F5344CB8AC3E}">
        <p14:creationId xmlns:p14="http://schemas.microsoft.com/office/powerpoint/2010/main" val="1293168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E00B1-42C9-478C-98D5-2585990E3EBC}" type="slidenum">
              <a:rPr lang="en-GB">
                <a:solidFill>
                  <a:srgbClr val="000000"/>
                </a:solidFill>
                <a:latin typeface="Arial"/>
              </a:rPr>
              <a:pPr>
                <a:defRPr/>
              </a:pPr>
              <a:t>‹#›</a:t>
            </a:fld>
            <a:endParaRPr lang="en-GB">
              <a:solidFill>
                <a:srgbClr val="000000"/>
              </a:solidFill>
              <a:latin typeface="Aria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E9EA1D6-8B1A-479A-8237-1C710EE146AB}" type="slidenum">
              <a:rPr lang="en-GB"/>
              <a:pPr>
                <a:defRPr/>
              </a:pPr>
              <a:t>‹#›</a:t>
            </a:fld>
            <a:endParaRPr lang="en-GB"/>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E00B1-42C9-478C-98D5-2585990E3EBC}"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85760903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9BE2D65-229A-4D98-92C2-6A6C48FB420D}" type="slidenum">
              <a:rPr lang="en-GB"/>
              <a:pPr>
                <a:defRPr/>
              </a:pPr>
              <a:t>‹#›</a:t>
            </a:fld>
            <a:endParaRPr lang="en-GB"/>
          </a:p>
        </p:txBody>
      </p:sp>
    </p:spTree>
    <p:extLst>
      <p:ext uri="{BB962C8B-B14F-4D97-AF65-F5344CB8AC3E}">
        <p14:creationId xmlns:p14="http://schemas.microsoft.com/office/powerpoint/2010/main" val="73085639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10"/>
          </p:nvPr>
        </p:nvSpPr>
        <p:spPr/>
        <p:txBody>
          <a:bodyPr/>
          <a:lstStyle/>
          <a:p>
            <a:fld id="{167A92F7-63B3-1147-A50B-0F63B7541446}"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8E14DFE-78CD-F94F-8E94-210A01769A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81418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0F4ECD5-6A56-8449-B26B-85EE05A3345E}"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27BE825-B15F-8247-9473-A2F877BB8A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66110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0F4ECD5-6A56-8449-B26B-85EE05A3345E}"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27BE825-B15F-8247-9473-A2F877BB8A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4019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E00B1-42C9-478C-98D5-2585990E3EBC}"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1B0BE-D974-42A5-A252-ADE8662E0A53}" type="datetimeFigureOut">
              <a:rPr lang="en-GB" smtClean="0"/>
              <a:pPr/>
              <a:t>13/12/2016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F18164-9505-45D5-B6AE-B5C41AD0E62E}" type="slidenum">
              <a:rPr lang="en-GB" smtClean="0"/>
              <a:pPr/>
              <a:t>‹#›</a:t>
            </a:fld>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7"/>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8AD63EB-E2FA-3E4D-B486-44AD8EAC8575}" type="datetimeFigureOut">
              <a:rPr lang="en-US" smtClean="0">
                <a:solidFill>
                  <a:prstClr val="black">
                    <a:tint val="75000"/>
                  </a:prstClr>
                </a:solidFill>
                <a:latin typeface="Calibri"/>
              </a:rPr>
              <a:pPr/>
              <a:t>12/13/16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3BDB3F8-2076-7848-8415-D4570F9FA00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400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9BE2D65-229A-4D98-92C2-6A6C48FB420D}" type="slidenum">
              <a:rPr lang="en-GB"/>
              <a:pPr>
                <a:defRPr/>
              </a:pPr>
              <a:t>‹#›</a:t>
            </a:fld>
            <a:endParaRPr lang="en-GB"/>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5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pic>
        <p:nvPicPr>
          <p:cNvPr id="6" name="Picture 9"/>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9512" y="3540013"/>
            <a:ext cx="8763000" cy="3273425"/>
          </a:xfrm>
          <a:prstGeom prst="rect">
            <a:avLst/>
          </a:prstGeom>
          <a:noFill/>
          <a:ln w="9525">
            <a:noFill/>
            <a:miter lim="800000"/>
            <a:headEnd/>
            <a:tailEnd/>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5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B467D070-8BBD-4BB3-A931-6D552205E83C}" type="slidenum">
              <a:rPr lang="en-GB"/>
              <a:pPr>
                <a:defRPr/>
              </a:pPr>
              <a:t>‹#›</a:t>
            </a:fld>
            <a:endParaRPr lang="en-GB"/>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70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GB">
              <a:solidFill>
                <a:prstClr val="black">
                  <a:tint val="75000"/>
                </a:prstClr>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smtClean="0"/>
            </a:lvl1pPr>
          </a:lstStyle>
          <a:p>
            <a:pPr>
              <a:defRPr/>
            </a:pPr>
            <a:r>
              <a:rPr lang="en-GB">
                <a:solidFill>
                  <a:prstClr val="black">
                    <a:tint val="75000"/>
                  </a:prstClr>
                </a:solidFill>
              </a:rPr>
              <a:t>PSDI 2010 15th November 2010</a:t>
            </a:r>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DA1D8EC-25A9-4AE9-8430-563ED194B58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2931684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5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pic>
        <p:nvPicPr>
          <p:cNvPr id="6" name="Picture 9"/>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9512" y="3540013"/>
            <a:ext cx="8763000" cy="3273425"/>
          </a:xfrm>
          <a:prstGeom prst="rect">
            <a:avLst/>
          </a:prstGeom>
          <a:noFill/>
          <a:ln w="9525">
            <a:noFill/>
            <a:miter lim="800000"/>
            <a:headEnd/>
            <a:tailEnd/>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70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GB">
              <a:solidFill>
                <a:prstClr val="black">
                  <a:tint val="75000"/>
                </a:prstClr>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smtClean="0"/>
            </a:lvl1pPr>
          </a:lstStyle>
          <a:p>
            <a:pPr>
              <a:defRPr/>
            </a:pPr>
            <a:r>
              <a:rPr lang="en-GB">
                <a:solidFill>
                  <a:prstClr val="black">
                    <a:tint val="75000"/>
                  </a:prstClr>
                </a:solidFill>
              </a:rPr>
              <a:t>PSDI 2010 15th November 2010</a:t>
            </a:r>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DA1D8EC-25A9-4AE9-8430-563ED194B58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2931684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7B50B6-3BC2-4A1D-9AC9-7330B6248F89}"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2" indent="0" algn="ctr">
              <a:buNone/>
              <a:defRPr>
                <a:solidFill>
                  <a:schemeClr val="tx1">
                    <a:tint val="75000"/>
                  </a:schemeClr>
                </a:solidFill>
              </a:defRPr>
            </a:lvl3pPr>
            <a:lvl4pPr marL="1371320" indent="0" algn="ctr">
              <a:buNone/>
              <a:defRPr>
                <a:solidFill>
                  <a:schemeClr val="tx1">
                    <a:tint val="75000"/>
                  </a:schemeClr>
                </a:solidFill>
              </a:defRPr>
            </a:lvl4pPr>
            <a:lvl5pPr marL="1828426" indent="0" algn="ctr">
              <a:buNone/>
              <a:defRPr>
                <a:solidFill>
                  <a:schemeClr val="tx1">
                    <a:tint val="75000"/>
                  </a:schemeClr>
                </a:solidFill>
              </a:defRPr>
            </a:lvl5pPr>
            <a:lvl6pPr marL="2285532" indent="0" algn="ctr">
              <a:buNone/>
              <a:defRPr>
                <a:solidFill>
                  <a:schemeClr val="tx1">
                    <a:tint val="75000"/>
                  </a:schemeClr>
                </a:solidFill>
              </a:defRPr>
            </a:lvl6pPr>
            <a:lvl7pPr marL="2742640" indent="0" algn="ctr">
              <a:buNone/>
              <a:defRPr>
                <a:solidFill>
                  <a:schemeClr val="tx1">
                    <a:tint val="75000"/>
                  </a:schemeClr>
                </a:solidFill>
              </a:defRPr>
            </a:lvl7pPr>
            <a:lvl8pPr marL="3199744" indent="0" algn="ctr">
              <a:buNone/>
              <a:defRPr>
                <a:solidFill>
                  <a:schemeClr val="tx1">
                    <a:tint val="75000"/>
                  </a:schemeClr>
                </a:solidFill>
              </a:defRPr>
            </a:lvl8pPr>
            <a:lvl9pPr marL="3656852"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6"/>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2" indent="0">
              <a:buNone/>
              <a:defRPr sz="1600">
                <a:solidFill>
                  <a:schemeClr val="tx1">
                    <a:tint val="75000"/>
                  </a:schemeClr>
                </a:solidFill>
              </a:defRPr>
            </a:lvl3pPr>
            <a:lvl4pPr marL="1371320" indent="0">
              <a:buNone/>
              <a:defRPr sz="1400">
                <a:solidFill>
                  <a:schemeClr val="tx1">
                    <a:tint val="75000"/>
                  </a:schemeClr>
                </a:solidFill>
              </a:defRPr>
            </a:lvl4pPr>
            <a:lvl5pPr marL="1828426" indent="0">
              <a:buNone/>
              <a:defRPr sz="1400">
                <a:solidFill>
                  <a:schemeClr val="tx1">
                    <a:tint val="75000"/>
                  </a:schemeClr>
                </a:solidFill>
              </a:defRPr>
            </a:lvl5pPr>
            <a:lvl6pPr marL="2285532" indent="0">
              <a:buNone/>
              <a:defRPr sz="1400">
                <a:solidFill>
                  <a:schemeClr val="tx1">
                    <a:tint val="75000"/>
                  </a:schemeClr>
                </a:solidFill>
              </a:defRPr>
            </a:lvl6pPr>
            <a:lvl7pPr marL="2742640" indent="0">
              <a:buNone/>
              <a:defRPr sz="1400">
                <a:solidFill>
                  <a:schemeClr val="tx1">
                    <a:tint val="75000"/>
                  </a:schemeClr>
                </a:solidFill>
              </a:defRPr>
            </a:lvl7pPr>
            <a:lvl8pPr marL="3199744" indent="0">
              <a:buNone/>
              <a:defRPr sz="1400">
                <a:solidFill>
                  <a:schemeClr val="tx1">
                    <a:tint val="75000"/>
                  </a:schemeClr>
                </a:solidFill>
              </a:defRPr>
            </a:lvl8pPr>
            <a:lvl9pPr marL="36568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E55B7D7-0169-4D6F-A5E5-B3EFB21DEE80}" type="slidenum">
              <a:rPr lang="en-GB"/>
              <a:pPr>
                <a:defRPr/>
              </a:pPr>
              <a:t>‹#›</a:t>
            </a:fld>
            <a:endParaRPr lang="en-GB"/>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pic>
        <p:nvPicPr>
          <p:cNvPr id="6" name="Picture 9"/>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9512" y="3540015"/>
            <a:ext cx="8763000" cy="3273425"/>
          </a:xfrm>
          <a:prstGeom prst="rect">
            <a:avLst/>
          </a:prstGeom>
          <a:noFill/>
          <a:ln w="9525">
            <a:noFill/>
            <a:miter lim="800000"/>
            <a:headEnd/>
            <a:tailEnd/>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11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4"/>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70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E00B1-42C9-478C-98D5-2585990E3EBC}"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5" y="-19050"/>
            <a:ext cx="9396413" cy="6877050"/>
          </a:xfrm>
          <a:prstGeom prst="rect">
            <a:avLst/>
          </a:prstGeom>
          <a:noFill/>
          <a:ln w="9525">
            <a:noFill/>
            <a:miter lim="800000"/>
            <a:headEnd/>
            <a:tailEnd/>
          </a:ln>
        </p:spPr>
      </p:pic>
      <p:sp>
        <p:nvSpPr>
          <p:cNvPr id="486403" name="Rectangle 3"/>
          <p:cNvSpPr>
            <a:spLocks noGrp="1" noChangeArrowheads="1"/>
          </p:cNvSpPr>
          <p:nvPr>
            <p:ph type="ctrTitle"/>
          </p:nvPr>
        </p:nvSpPr>
        <p:spPr>
          <a:xfrm>
            <a:off x="685800" y="2130488"/>
            <a:ext cx="7772400" cy="1470025"/>
          </a:xfrm>
        </p:spPr>
        <p:txBody>
          <a:bodyPr/>
          <a:lstStyle>
            <a:lvl1pPr>
              <a:defRPr/>
            </a:lvl1pPr>
          </a:lstStyle>
          <a:p>
            <a:r>
              <a:rPr lang="en-GB"/>
              <a:t>Click to edit Master title style</a:t>
            </a:r>
          </a:p>
        </p:txBody>
      </p:sp>
      <p:sp>
        <p:nvSpPr>
          <p:cNvPr id="48640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5" name="Rectangle 5"/>
          <p:cNvSpPr>
            <a:spLocks noGrp="1" noChangeArrowheads="1"/>
          </p:cNvSpPr>
          <p:nvPr>
            <p:ph type="dt" sz="half" idx="10"/>
          </p:nvPr>
        </p:nvSpPr>
        <p:spPr/>
        <p:txBody>
          <a:bodyPr/>
          <a:lstStyle>
            <a:lvl1pPr>
              <a:defRPr smtClean="0"/>
            </a:lvl1pPr>
          </a:lstStyle>
          <a:p>
            <a:pPr>
              <a:defRPr/>
            </a:pPr>
            <a:endParaRPr lang="en-GB">
              <a:solidFill>
                <a:srgbClr val="000000"/>
              </a:solidFill>
            </a:endParaRPr>
          </a:p>
        </p:txBody>
      </p:sp>
      <p:sp>
        <p:nvSpPr>
          <p:cNvPr id="6" name="Rectangle 6"/>
          <p:cNvSpPr>
            <a:spLocks noGrp="1" noChangeArrowheads="1"/>
          </p:cNvSpPr>
          <p:nvPr>
            <p:ph type="ftr" sz="quarter" idx="11"/>
          </p:nvPr>
        </p:nvSpPr>
        <p:spPr/>
        <p:txBody>
          <a:bodyPr/>
          <a:lstStyle>
            <a:lvl1pPr>
              <a:defRPr smtClean="0"/>
            </a:lvl1pPr>
          </a:lstStyle>
          <a:p>
            <a:pPr>
              <a:defRPr/>
            </a:pPr>
            <a:endParaRPr lang="en-GB">
              <a:solidFill>
                <a:srgbClr val="000000"/>
              </a:solidFill>
            </a:endParaRPr>
          </a:p>
        </p:txBody>
      </p:sp>
      <p:sp>
        <p:nvSpPr>
          <p:cNvPr id="7" name="Rectangle 7"/>
          <p:cNvSpPr>
            <a:spLocks noGrp="1" noChangeArrowheads="1"/>
          </p:cNvSpPr>
          <p:nvPr>
            <p:ph type="sldNum" sz="quarter" idx="12"/>
          </p:nvPr>
        </p:nvSpPr>
        <p:spPr/>
        <p:txBody>
          <a:bodyPr/>
          <a:lstStyle>
            <a:lvl1pPr>
              <a:defRPr smtClean="0"/>
            </a:lvl1pPr>
          </a:lstStyle>
          <a:p>
            <a:pPr>
              <a:defRPr/>
            </a:pPr>
            <a:fld id="{5731471C-260E-4A5D-B165-207380E86054}" type="slidenum">
              <a:rPr lang="en-GB">
                <a:solidFill>
                  <a:srgbClr val="000000"/>
                </a:solidFill>
              </a:rPr>
              <a:pPr>
                <a:defRPr/>
              </a:pPr>
              <a:t>‹#›</a:t>
            </a:fld>
            <a:endParaRPr lang="en-GB">
              <a:solidFill>
                <a:srgbClr val="000000"/>
              </a:solidFill>
            </a:endParaRPr>
          </a:p>
        </p:txBody>
      </p:sp>
    </p:spTree>
  </p:cSld>
  <p:clrMapOvr>
    <a:masterClrMapping/>
  </p:clrMapOvr>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8" name="Picture 4" descr="05EC1906_Storage_ring_sextupole_magnets"/>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486403" name="Rectangle 3"/>
          <p:cNvSpPr>
            <a:spLocks noGrp="1" noChangeArrowheads="1"/>
          </p:cNvSpPr>
          <p:nvPr>
            <p:ph type="ctrTitle"/>
          </p:nvPr>
        </p:nvSpPr>
        <p:spPr>
          <a:xfrm>
            <a:off x="685800" y="2130488"/>
            <a:ext cx="7772400" cy="1470025"/>
          </a:xfrm>
        </p:spPr>
        <p:txBody>
          <a:bodyPr/>
          <a:lstStyle>
            <a:lvl1pPr>
              <a:defRPr/>
            </a:lvl1pPr>
          </a:lstStyle>
          <a:p>
            <a:r>
              <a:rPr lang="en-GB"/>
              <a:t>Click to edit Master title style</a:t>
            </a:r>
          </a:p>
        </p:txBody>
      </p:sp>
      <p:sp>
        <p:nvSpPr>
          <p:cNvPr id="48640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5" name="Rectangle 5"/>
          <p:cNvSpPr>
            <a:spLocks noGrp="1" noChangeArrowheads="1"/>
          </p:cNvSpPr>
          <p:nvPr>
            <p:ph type="dt" sz="half" idx="10"/>
          </p:nvPr>
        </p:nvSpPr>
        <p:spPr/>
        <p:txBody>
          <a:bodyPr/>
          <a:lstStyle>
            <a:lvl1pPr>
              <a:defRPr smtClean="0"/>
            </a:lvl1pPr>
          </a:lstStyle>
          <a:p>
            <a:pPr>
              <a:defRPr/>
            </a:pPr>
            <a:endParaRPr lang="en-GB">
              <a:solidFill>
                <a:srgbClr val="000000"/>
              </a:solidFill>
            </a:endParaRPr>
          </a:p>
        </p:txBody>
      </p:sp>
      <p:sp>
        <p:nvSpPr>
          <p:cNvPr id="6" name="Rectangle 6"/>
          <p:cNvSpPr>
            <a:spLocks noGrp="1" noChangeArrowheads="1"/>
          </p:cNvSpPr>
          <p:nvPr>
            <p:ph type="ftr" sz="quarter" idx="11"/>
          </p:nvPr>
        </p:nvSpPr>
        <p:spPr/>
        <p:txBody>
          <a:bodyPr/>
          <a:lstStyle>
            <a:lvl1pPr>
              <a:defRPr smtClean="0"/>
            </a:lvl1pPr>
          </a:lstStyle>
          <a:p>
            <a:pPr>
              <a:defRPr/>
            </a:pPr>
            <a:endParaRPr lang="en-GB">
              <a:solidFill>
                <a:srgbClr val="000000"/>
              </a:solidFill>
            </a:endParaRPr>
          </a:p>
        </p:txBody>
      </p:sp>
      <p:sp>
        <p:nvSpPr>
          <p:cNvPr id="7" name="Rectangle 7"/>
          <p:cNvSpPr>
            <a:spLocks noGrp="1" noChangeArrowheads="1"/>
          </p:cNvSpPr>
          <p:nvPr>
            <p:ph type="sldNum" sz="quarter" idx="12"/>
          </p:nvPr>
        </p:nvSpPr>
        <p:spPr/>
        <p:txBody>
          <a:bodyPr/>
          <a:lstStyle>
            <a:lvl1pPr>
              <a:defRPr smtClean="0"/>
            </a:lvl1pPr>
          </a:lstStyle>
          <a:p>
            <a:pPr>
              <a:defRPr/>
            </a:pPr>
            <a:fld id="{5731471C-260E-4A5D-B165-207380E86054}" type="slidenum">
              <a:rPr lang="en-GB">
                <a:solidFill>
                  <a:srgbClr val="000000"/>
                </a:solidFill>
              </a:rPr>
              <a:pPr>
                <a:defRPr/>
              </a:pPr>
              <a:t>‹#›</a:t>
            </a:fld>
            <a:endParaRPr lang="en-GB">
              <a:solidFill>
                <a:srgbClr val="000000"/>
              </a:solidFill>
            </a:endParaRPr>
          </a:p>
        </p:txBody>
      </p:sp>
    </p:spTree>
  </p:cSld>
  <p:clrMapOvr>
    <a:masterClrMapping/>
  </p:clrMapOvr>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E00B1-42C9-478C-98D5-2585990E3EBC}"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C0DB48C-4BAA-4146-ABBB-57FF57845E98}" type="slidenum">
              <a:rPr lang="en-GB"/>
              <a:pPr>
                <a:defRPr/>
              </a:pPr>
              <a:t>‹#›</a:t>
            </a:fld>
            <a:endParaRPr lang="en-GB"/>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6"/>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9EA1D6-8B1A-479A-8237-1C710EE146AB}"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E2D65-229A-4D98-92C2-6A6C48FB420D}"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57"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7D070-8BBD-4BB3-A931-6D552205E83C}"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55B7D7-0169-4D6F-A5E5-B3EFB21DEE80}"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11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0DB48C-4BAA-4146-ABBB-57FF57845E98}"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18C88A-C8A9-4DF1-BF7E-F11693EFA91C}"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1A4FEE-E845-4067-BF61-4C2CF5D236EA}"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4516"/>
            <a:ext cx="2057400" cy="60817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44516"/>
            <a:ext cx="6019800" cy="60817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D87483-89E5-49A9-B477-4A456E7DD753}"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4450"/>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52820F-5753-448B-9DCE-FF01AD51570A}" type="slidenum">
              <a:rPr lang="en-GB">
                <a:solidFill>
                  <a:srgbClr val="000000"/>
                </a:solidFill>
              </a:rPr>
              <a:pPr>
                <a:defRPr/>
              </a:pPr>
              <a:t>‹#›</a:t>
            </a:fld>
            <a:endParaRPr lang="en-GB">
              <a:solidFill>
                <a:srgbClr val="000000"/>
              </a:solidFill>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7"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png"/><Relationship Id="rId3"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2.xml"/><Relationship Id="rId4" Type="http://schemas.openxmlformats.org/officeDocument/2006/relationships/theme" Target="../theme/theme16.xml"/><Relationship Id="rId1" Type="http://schemas.openxmlformats.org/officeDocument/2006/relationships/slideLayout" Target="../slideLayouts/slideLayout40.xml"/><Relationship Id="rId2" Type="http://schemas.openxmlformats.org/officeDocument/2006/relationships/slideLayout" Target="../slideLayouts/slideLayout41.xml"/></Relationships>
</file>

<file path=ppt/slideMasters/_rels/slideMaster17.xml.rels><?xml version="1.0" encoding="UTF-8" standalone="yes"?>
<Relationships xmlns="http://schemas.openxmlformats.org/package/2006/relationships"><Relationship Id="rId1" Type="http://schemas.openxmlformats.org/officeDocument/2006/relationships/theme" Target="../theme/theme17.xml"/><Relationship Id="rId2" Type="http://schemas.openxmlformats.org/officeDocument/2006/relationships/image" Target="../media/image1.png"/><Relationship Id="rId3" Type="http://schemas.openxmlformats.org/officeDocument/2006/relationships/image" Target="../media/image2.jpeg"/></Relationships>
</file>

<file path=ppt/slideMasters/_rels/slideMaster18.xml.rels><?xml version="1.0" encoding="UTF-8" standalone="yes"?>
<Relationships xmlns="http://schemas.openxmlformats.org/package/2006/relationships"><Relationship Id="rId1" Type="http://schemas.openxmlformats.org/officeDocument/2006/relationships/theme" Target="../theme/theme18.xml"/><Relationship Id="rId2" Type="http://schemas.openxmlformats.org/officeDocument/2006/relationships/image" Target="../media/image1.png"/><Relationship Id="rId3" Type="http://schemas.openxmlformats.org/officeDocument/2006/relationships/image" Target="../media/image2.jpeg"/></Relationships>
</file>

<file path=ppt/slideMasters/_rels/slideMaster19.xml.rels><?xml version="1.0" encoding="UTF-8" standalone="yes"?>
<Relationships xmlns="http://schemas.openxmlformats.org/package/2006/relationships"><Relationship Id="rId1" Type="http://schemas.openxmlformats.org/officeDocument/2006/relationships/theme" Target="../theme/theme19.xml"/><Relationship Id="rId2" Type="http://schemas.openxmlformats.org/officeDocument/2006/relationships/image" Target="../media/image1.png"/><Relationship Id="rId3" Type="http://schemas.openxmlformats.org/officeDocument/2006/relationships/image" Target="../media/image5.jpeg"/></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1" Type="http://schemas.openxmlformats.org/officeDocument/2006/relationships/theme" Target="../theme/theme20.xml"/><Relationship Id="rId2" Type="http://schemas.openxmlformats.org/officeDocument/2006/relationships/image" Target="../media/image1.png"/><Relationship Id="rId3" Type="http://schemas.openxmlformats.org/officeDocument/2006/relationships/image" Target="../media/image5.jpeg"/></Relationships>
</file>

<file path=ppt/slideMasters/_rels/slideMaster21.xml.rels><?xml version="1.0" encoding="UTF-8" standalone="yes"?>
<Relationships xmlns="http://schemas.openxmlformats.org/package/2006/relationships"><Relationship Id="rId1" Type="http://schemas.openxmlformats.org/officeDocument/2006/relationships/theme" Target="../theme/theme21.xml"/><Relationship Id="rId2" Type="http://schemas.openxmlformats.org/officeDocument/2006/relationships/image" Target="../media/image1.png"/><Relationship Id="rId3" Type="http://schemas.openxmlformats.org/officeDocument/2006/relationships/image" Target="../media/image5.jpeg"/></Relationships>
</file>

<file path=ppt/slideMasters/_rels/slideMaster22.xml.rels><?xml version="1.0" encoding="UTF-8" standalone="yes"?>
<Relationships xmlns="http://schemas.openxmlformats.org/package/2006/relationships"><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 Type="http://schemas.openxmlformats.org/officeDocument/2006/relationships/theme" Target="../theme/theme23.xml"/><Relationship Id="rId2" Type="http://schemas.openxmlformats.org/officeDocument/2006/relationships/image" Target="../media/image1.png"/><Relationship Id="rId3" Type="http://schemas.openxmlformats.org/officeDocument/2006/relationships/image" Target="../media/image5.jpeg"/></Relationships>
</file>

<file path=ppt/slideMasters/_rels/slideMaster24.xml.rels><?xml version="1.0" encoding="UTF-8" standalone="yes"?>
<Relationships xmlns="http://schemas.openxmlformats.org/package/2006/relationships"><Relationship Id="rId1" Type="http://schemas.openxmlformats.org/officeDocument/2006/relationships/theme" Target="../theme/theme24.xml"/><Relationship Id="rId2"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1" Type="http://schemas.openxmlformats.org/officeDocument/2006/relationships/theme" Target="../theme/theme27.xml"/><Relationship Id="rId2" Type="http://schemas.openxmlformats.org/officeDocument/2006/relationships/image" Target="../media/image1.png"/><Relationship Id="rId3" Type="http://schemas.openxmlformats.org/officeDocument/2006/relationships/image" Target="../media/image5.jpeg"/></Relationships>
</file>

<file path=ppt/slideMasters/_rels/slideMaster28.xml.rels><?xml version="1.0" encoding="UTF-8" standalone="yes"?>
<Relationships xmlns="http://schemas.openxmlformats.org/package/2006/relationships"><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1" Type="http://schemas.openxmlformats.org/officeDocument/2006/relationships/theme" Target="../theme/theme29.xml"/><Relationship Id="rId2" Type="http://schemas.openxmlformats.org/officeDocument/2006/relationships/image" Target="../media/image1.png"/><Relationship Id="rId3"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theme" Target="../theme/theme3.xml"/><Relationship Id="rId15" Type="http://schemas.openxmlformats.org/officeDocument/2006/relationships/image" Target="../media/image1.png"/><Relationship Id="rId16" Type="http://schemas.openxmlformats.org/officeDocument/2006/relationships/image" Target="../media/image2.jpe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46.xml"/><Relationship Id="rId4" Type="http://schemas.openxmlformats.org/officeDocument/2006/relationships/theme" Target="../theme/theme31.xml"/><Relationship Id="rId1" Type="http://schemas.openxmlformats.org/officeDocument/2006/relationships/slideLayout" Target="../slideLayouts/slideLayout44.xml"/><Relationship Id="rId2" Type="http://schemas.openxmlformats.org/officeDocument/2006/relationships/slideLayout" Target="../slideLayouts/slideLayout45.xml"/></Relationships>
</file>

<file path=ppt/slideMasters/_rels/slideMaster32.xml.rels><?xml version="1.0" encoding="UTF-8" standalone="yes"?>
<Relationships xmlns="http://schemas.openxmlformats.org/package/2006/relationships"><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1" Type="http://schemas.openxmlformats.org/officeDocument/2006/relationships/theme" Target="../theme/theme33.xml"/><Relationship Id="rId2" Type="http://schemas.openxmlformats.org/officeDocument/2006/relationships/image" Target="../media/image1.png"/><Relationship Id="rId3" Type="http://schemas.openxmlformats.org/officeDocument/2006/relationships/image" Target="../media/image5.jpeg"/></Relationships>
</file>

<file path=ppt/slideMasters/_rels/slideMaster34.xml.rels><?xml version="1.0" encoding="UTF-8" standalone="yes"?>
<Relationships xmlns="http://schemas.openxmlformats.org/package/2006/relationships"><Relationship Id="rId1" Type="http://schemas.openxmlformats.org/officeDocument/2006/relationships/theme" Target="../theme/theme34.xml"/><Relationship Id="rId2" Type="http://schemas.openxmlformats.org/officeDocument/2006/relationships/image" Target="../media/image1.png"/><Relationship Id="rId3" Type="http://schemas.openxmlformats.org/officeDocument/2006/relationships/image" Target="../media/image5.jpeg"/></Relationships>
</file>

<file path=ppt/slideMasters/_rels/slideMaster35.xml.rels><?xml version="1.0" encoding="UTF-8" standalone="yes"?>
<Relationships xmlns="http://schemas.openxmlformats.org/package/2006/relationships"><Relationship Id="rId1" Type="http://schemas.openxmlformats.org/officeDocument/2006/relationships/theme" Target="../theme/theme35.xml"/><Relationship Id="rId2" Type="http://schemas.openxmlformats.org/officeDocument/2006/relationships/image" Target="../media/image1.png"/><Relationship Id="rId3" Type="http://schemas.openxmlformats.org/officeDocument/2006/relationships/image" Target="../media/image5.jpeg"/></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jpeg"/><Relationship Id="rId1" Type="http://schemas.openxmlformats.org/officeDocument/2006/relationships/slideLayout" Target="../slideLayouts/slideLayout47.xml"/><Relationship Id="rId2"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1"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png"/><Relationship Id="rId3" Type="http://schemas.openxmlformats.org/officeDocument/2006/relationships/image" Target="../media/image2.jpeg"/></Relationships>
</file>

<file path=ppt/slideMasters/_rels/slideMaster40.xml.rels><?xml version="1.0" encoding="UTF-8" standalone="yes"?>
<Relationships xmlns="http://schemas.openxmlformats.org/package/2006/relationships"><Relationship Id="rId1"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1"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1" Type="http://schemas.openxmlformats.org/officeDocument/2006/relationships/theme" Target="../theme/theme42.xml"/><Relationship Id="rId2" Type="http://schemas.openxmlformats.org/officeDocument/2006/relationships/image" Target="../media/image2.jpeg"/></Relationships>
</file>

<file path=ppt/slideMasters/_rels/slideMaster43.xml.rels><?xml version="1.0" encoding="UTF-8" standalone="yes"?>
<Relationships xmlns="http://schemas.openxmlformats.org/package/2006/relationships"><Relationship Id="rId1" Type="http://schemas.openxmlformats.org/officeDocument/2006/relationships/theme" Target="../theme/theme43.xml"/><Relationship Id="rId2" Type="http://schemas.openxmlformats.org/officeDocument/2006/relationships/image" Target="../media/image2.jpeg"/></Relationships>
</file>

<file path=ppt/slideMasters/_rels/slideMaster44.xml.rels><?xml version="1.0" encoding="UTF-8" standalone="yes"?>
<Relationships xmlns="http://schemas.openxmlformats.org/package/2006/relationships"><Relationship Id="rId1" Type="http://schemas.openxmlformats.org/officeDocument/2006/relationships/theme" Target="../theme/theme44.xml"/><Relationship Id="rId2" Type="http://schemas.openxmlformats.org/officeDocument/2006/relationships/image" Target="../media/image2.jpeg"/></Relationships>
</file>

<file path=ppt/slideMasters/_rels/slideMaster45.xml.rels><?xml version="1.0" encoding="UTF-8" standalone="yes"?>
<Relationships xmlns="http://schemas.openxmlformats.org/package/2006/relationships"><Relationship Id="rId1" Type="http://schemas.openxmlformats.org/officeDocument/2006/relationships/theme" Target="../theme/theme45.xml"/><Relationship Id="rId2" Type="http://schemas.openxmlformats.org/officeDocument/2006/relationships/image" Target="../media/image2.jpeg"/></Relationships>
</file>

<file path=ppt/slideMasters/_rels/slideMaster46.xml.rels><?xml version="1.0" encoding="UTF-8" standalone="yes"?>
<Relationships xmlns="http://schemas.openxmlformats.org/package/2006/relationships"><Relationship Id="rId1" Type="http://schemas.openxmlformats.org/officeDocument/2006/relationships/theme" Target="../theme/theme46.xml"/><Relationship Id="rId2" Type="http://schemas.openxmlformats.org/officeDocument/2006/relationships/image" Target="../media/image2.jpeg"/></Relationships>
</file>

<file path=ppt/slideMasters/_rels/slideMaster47.xml.rels><?xml version="1.0" encoding="UTF-8" standalone="yes"?>
<Relationships xmlns="http://schemas.openxmlformats.org/package/2006/relationships"><Relationship Id="rId1" Type="http://schemas.openxmlformats.org/officeDocument/2006/relationships/theme" Target="../theme/theme47.xml"/><Relationship Id="rId2" Type="http://schemas.openxmlformats.org/officeDocument/2006/relationships/image" Target="../media/image2.jpeg"/></Relationships>
</file>

<file path=ppt/slideMasters/_rels/slideMaster48.xml.rels><?xml version="1.0" encoding="UTF-8" standalone="yes"?>
<Relationships xmlns="http://schemas.openxmlformats.org/package/2006/relationships"><Relationship Id="rId1" Type="http://schemas.openxmlformats.org/officeDocument/2006/relationships/theme" Target="../theme/theme48.xml"/><Relationship Id="rId2" Type="http://schemas.openxmlformats.org/officeDocument/2006/relationships/image" Target="../media/image2.jpeg"/></Relationships>
</file>

<file path=ppt/slideMasters/_rels/slideMaster49.xml.rels><?xml version="1.0" encoding="UTF-8" standalone="yes"?>
<Relationships xmlns="http://schemas.openxmlformats.org/package/2006/relationships"><Relationship Id="rId1"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png"/><Relationship Id="rId3" Type="http://schemas.openxmlformats.org/officeDocument/2006/relationships/image" Target="../media/image2.jpeg"/></Relationships>
</file>

<file path=ppt/slideMasters/_rels/slideMaster50.xml.rels><?xml version="1.0" encoding="UTF-8" standalone="yes"?>
<Relationships xmlns="http://schemas.openxmlformats.org/package/2006/relationships"><Relationship Id="rId1"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1"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1"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1"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1" Type="http://schemas.openxmlformats.org/officeDocument/2006/relationships/theme" Target="../theme/theme54.xml"/><Relationship Id="rId2" Type="http://schemas.openxmlformats.org/officeDocument/2006/relationships/image" Target="../media/image1.png"/><Relationship Id="rId3" Type="http://schemas.openxmlformats.org/officeDocument/2006/relationships/image" Target="../media/image5.jpeg"/></Relationships>
</file>

<file path=ppt/slideMasters/_rels/slideMaster55.xml.rels><?xml version="1.0" encoding="UTF-8" standalone="yes"?>
<Relationships xmlns="http://schemas.openxmlformats.org/package/2006/relationships"><Relationship Id="rId3" Type="http://schemas.openxmlformats.org/officeDocument/2006/relationships/theme" Target="../theme/theme55.xml"/><Relationship Id="rId4" Type="http://schemas.openxmlformats.org/officeDocument/2006/relationships/image" Target="../media/image1.png"/><Relationship Id="rId5" Type="http://schemas.openxmlformats.org/officeDocument/2006/relationships/image" Target="../media/image5.jpeg"/><Relationship Id="rId1" Type="http://schemas.openxmlformats.org/officeDocument/2006/relationships/slideLayout" Target="../slideLayouts/slideLayout48.xml"/><Relationship Id="rId2" Type="http://schemas.openxmlformats.org/officeDocument/2006/relationships/slideLayout" Target="../slideLayouts/slideLayout49.xml"/></Relationships>
</file>

<file path=ppt/slideMasters/_rels/slideMaster56.xml.rels><?xml version="1.0" encoding="UTF-8" standalone="yes"?>
<Relationships xmlns="http://schemas.openxmlformats.org/package/2006/relationships"><Relationship Id="rId1"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1" Type="http://schemas.openxmlformats.org/officeDocument/2006/relationships/theme" Target="../theme/theme57.xml"/><Relationship Id="rId2" Type="http://schemas.openxmlformats.org/officeDocument/2006/relationships/image" Target="../media/image1.png"/><Relationship Id="rId3" Type="http://schemas.openxmlformats.org/officeDocument/2006/relationships/image" Target="../media/image2.jpeg"/></Relationships>
</file>

<file path=ppt/slideMasters/_rels/slideMaster58.xml.rels><?xml version="1.0" encoding="UTF-8" standalone="yes"?>
<Relationships xmlns="http://schemas.openxmlformats.org/package/2006/relationships"><Relationship Id="rId1" Type="http://schemas.openxmlformats.org/officeDocument/2006/relationships/theme" Target="../theme/theme58.xml"/><Relationship Id="rId2" Type="http://schemas.openxmlformats.org/officeDocument/2006/relationships/image" Target="../media/image1.png"/><Relationship Id="rId3" Type="http://schemas.openxmlformats.org/officeDocument/2006/relationships/image" Target="../media/image2.jpeg"/></Relationships>
</file>

<file path=ppt/slideMasters/_rels/slideMaster59.xml.rels><?xml version="1.0" encoding="UTF-8" standalone="yes"?>
<Relationships xmlns="http://schemas.openxmlformats.org/package/2006/relationships"><Relationship Id="rId1" Type="http://schemas.openxmlformats.org/officeDocument/2006/relationships/theme" Target="../theme/theme59.xml"/><Relationship Id="rId2" Type="http://schemas.openxmlformats.org/officeDocument/2006/relationships/image" Target="../media/image1.png"/><Relationship Id="rId3"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png"/><Relationship Id="rId3" Type="http://schemas.openxmlformats.org/officeDocument/2006/relationships/image" Target="../media/image2.jpeg"/></Relationships>
</file>

<file path=ppt/slideMasters/_rels/slideMaster60.xml.rels><?xml version="1.0" encoding="UTF-8" standalone="yes"?>
<Relationships xmlns="http://schemas.openxmlformats.org/package/2006/relationships"><Relationship Id="rId1" Type="http://schemas.openxmlformats.org/officeDocument/2006/relationships/theme" Target="../theme/theme60.xml"/><Relationship Id="rId2" Type="http://schemas.openxmlformats.org/officeDocument/2006/relationships/image" Target="../media/image1.png"/><Relationship Id="rId3" Type="http://schemas.openxmlformats.org/officeDocument/2006/relationships/image" Target="../media/image2.jpeg"/></Relationships>
</file>

<file path=ppt/slideMasters/_rels/slideMaster61.xml.rels><?xml version="1.0" encoding="UTF-8" standalone="yes"?>
<Relationships xmlns="http://schemas.openxmlformats.org/package/2006/relationships"><Relationship Id="rId1" Type="http://schemas.openxmlformats.org/officeDocument/2006/relationships/theme" Target="../theme/theme61.xml"/><Relationship Id="rId2" Type="http://schemas.openxmlformats.org/officeDocument/2006/relationships/image" Target="../media/image1.png"/><Relationship Id="rId3" Type="http://schemas.openxmlformats.org/officeDocument/2006/relationships/image" Target="../media/image2.jpeg"/></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theme" Target="../theme/theme62.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theme" Target="../theme/theme63.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6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theme" Target="../theme/theme65.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_rels/slideMaster66.xml.rels><?xml version="1.0" encoding="UTF-8" standalone="yes"?>
<Relationships xmlns="http://schemas.openxmlformats.org/package/2006/relationships"><Relationship Id="rId1" Type="http://schemas.openxmlformats.org/officeDocument/2006/relationships/theme" Target="../theme/theme66.xml"/><Relationship Id="rId2" Type="http://schemas.openxmlformats.org/officeDocument/2006/relationships/image" Target="../media/image1.png"/><Relationship Id="rId3" Type="http://schemas.openxmlformats.org/officeDocument/2006/relationships/image" Target="../media/image5.jpeg"/></Relationships>
</file>

<file path=ppt/slideMasters/_rels/slideMaster67.xml.rels><?xml version="1.0" encoding="UTF-8" standalone="yes"?>
<Relationships xmlns="http://schemas.openxmlformats.org/package/2006/relationships"><Relationship Id="rId1" Type="http://schemas.openxmlformats.org/officeDocument/2006/relationships/theme" Target="../theme/theme67.xml"/><Relationship Id="rId2" Type="http://schemas.openxmlformats.org/officeDocument/2006/relationships/image" Target="../media/image1.png"/><Relationship Id="rId3" Type="http://schemas.openxmlformats.org/officeDocument/2006/relationships/image" Target="../media/image2.jpeg"/></Relationships>
</file>

<file path=ppt/slideMasters/_rels/slideMaster6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86.xml"/><Relationship Id="rId2"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slideLayout" Target="../slideLayouts/slideLayout98.xml"/><Relationship Id="rId13" Type="http://schemas.openxmlformats.org/officeDocument/2006/relationships/slideLayout" Target="../slideLayouts/slideLayout99.xml"/><Relationship Id="rId14" Type="http://schemas.openxmlformats.org/officeDocument/2006/relationships/slideLayout" Target="../slideLayouts/slideLayout100.xml"/><Relationship Id="rId15" Type="http://schemas.openxmlformats.org/officeDocument/2006/relationships/theme" Target="../theme/theme69.xml"/><Relationship Id="rId16" Type="http://schemas.openxmlformats.org/officeDocument/2006/relationships/image" Target="../media/image1.png"/><Relationship Id="rId17" Type="http://schemas.openxmlformats.org/officeDocument/2006/relationships/image" Target="../media/image2.jpeg"/><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png"/><Relationship Id="rId3" Type="http://schemas.openxmlformats.org/officeDocument/2006/relationships/image" Target="../media/image2.jpeg"/></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70.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71.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theme" Target="../theme/theme71.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slideLayout" Target="../slideLayouts/slideLayout124.xml"/><Relationship Id="rId13" Type="http://schemas.openxmlformats.org/officeDocument/2006/relationships/slideLayout" Target="../slideLayouts/slideLayout125.xml"/><Relationship Id="rId14" Type="http://schemas.openxmlformats.org/officeDocument/2006/relationships/slideLayout" Target="../slideLayouts/slideLayout126.xml"/><Relationship Id="rId15" Type="http://schemas.openxmlformats.org/officeDocument/2006/relationships/theme" Target="../theme/theme72.xml"/><Relationship Id="rId16" Type="http://schemas.openxmlformats.org/officeDocument/2006/relationships/image" Target="../media/image1.png"/><Relationship Id="rId17" Type="http://schemas.openxmlformats.org/officeDocument/2006/relationships/image" Target="../media/image2.jpeg"/><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theme" Target="../theme/theme73.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slideLayout" Target="../slideLayouts/slideLayout149.xml"/><Relationship Id="rId13" Type="http://schemas.openxmlformats.org/officeDocument/2006/relationships/slideLayout" Target="../slideLayouts/slideLayout150.xml"/><Relationship Id="rId14" Type="http://schemas.openxmlformats.org/officeDocument/2006/relationships/slideLayout" Target="../slideLayouts/slideLayout151.xml"/><Relationship Id="rId15" Type="http://schemas.openxmlformats.org/officeDocument/2006/relationships/theme" Target="../theme/theme74.xml"/><Relationship Id="rId16" Type="http://schemas.openxmlformats.org/officeDocument/2006/relationships/image" Target="../media/image1.png"/><Relationship Id="rId17" Type="http://schemas.openxmlformats.org/officeDocument/2006/relationships/image" Target="../media/image2.jpeg"/><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162.xml"/><Relationship Id="rId12" Type="http://schemas.openxmlformats.org/officeDocument/2006/relationships/slideLayout" Target="../slideLayouts/slideLayout163.xml"/><Relationship Id="rId13" Type="http://schemas.openxmlformats.org/officeDocument/2006/relationships/slideLayout" Target="../slideLayouts/slideLayout164.xml"/><Relationship Id="rId14" Type="http://schemas.openxmlformats.org/officeDocument/2006/relationships/slideLayout" Target="../slideLayouts/slideLayout165.xml"/><Relationship Id="rId15" Type="http://schemas.openxmlformats.org/officeDocument/2006/relationships/slideLayout" Target="../slideLayouts/slideLayout166.xml"/><Relationship Id="rId16" Type="http://schemas.openxmlformats.org/officeDocument/2006/relationships/theme" Target="../theme/theme75.xml"/><Relationship Id="rId17" Type="http://schemas.openxmlformats.org/officeDocument/2006/relationships/image" Target="../media/image2.jpeg"/><Relationship Id="rId1" Type="http://schemas.openxmlformats.org/officeDocument/2006/relationships/slideLayout" Target="../slideLayouts/slideLayout152.xml"/><Relationship Id="rId2" Type="http://schemas.openxmlformats.org/officeDocument/2006/relationships/slideLayout" Target="../slideLayouts/slideLayout153.xml"/><Relationship Id="rId3" Type="http://schemas.openxmlformats.org/officeDocument/2006/relationships/slideLayout" Target="../slideLayouts/slideLayout154.xml"/><Relationship Id="rId4" Type="http://schemas.openxmlformats.org/officeDocument/2006/relationships/slideLayout" Target="../slideLayouts/slideLayout155.xml"/><Relationship Id="rId5" Type="http://schemas.openxmlformats.org/officeDocument/2006/relationships/slideLayout" Target="../slideLayouts/slideLayout156.xml"/><Relationship Id="rId6" Type="http://schemas.openxmlformats.org/officeDocument/2006/relationships/slideLayout" Target="../slideLayouts/slideLayout157.xml"/><Relationship Id="rId7" Type="http://schemas.openxmlformats.org/officeDocument/2006/relationships/slideLayout" Target="../slideLayouts/slideLayout158.xml"/><Relationship Id="rId8" Type="http://schemas.openxmlformats.org/officeDocument/2006/relationships/slideLayout" Target="../slideLayouts/slideLayout159.xml"/><Relationship Id="rId9" Type="http://schemas.openxmlformats.org/officeDocument/2006/relationships/slideLayout" Target="../slideLayouts/slideLayout160.xml"/><Relationship Id="rId10" Type="http://schemas.openxmlformats.org/officeDocument/2006/relationships/slideLayout" Target="../slideLayouts/slideLayout161.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slideLayout" Target="../slideLayouts/slideLayout178.xml"/><Relationship Id="rId13" Type="http://schemas.openxmlformats.org/officeDocument/2006/relationships/slideLayout" Target="../slideLayouts/slideLayout179.xml"/><Relationship Id="rId14" Type="http://schemas.openxmlformats.org/officeDocument/2006/relationships/slideLayout" Target="../slideLayouts/slideLayout180.xml"/><Relationship Id="rId15" Type="http://schemas.openxmlformats.org/officeDocument/2006/relationships/slideLayout" Target="../slideLayouts/slideLayout181.xml"/><Relationship Id="rId16" Type="http://schemas.openxmlformats.org/officeDocument/2006/relationships/theme" Target="../theme/theme76.xml"/><Relationship Id="rId17" Type="http://schemas.openxmlformats.org/officeDocument/2006/relationships/image" Target="../media/image2.jpeg"/><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77.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theme" Target="../theme/theme78.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png"/><Relationship Id="rId3"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png"/><Relationship Id="rId3"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16" cstate="print">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pPr>
                <a:defRPr/>
              </a:pPr>
              <a:t>‹#›</a:t>
            </a:fld>
            <a:endParaRPr lang="en-GB"/>
          </a:p>
        </p:txBody>
      </p:sp>
      <p:pic>
        <p:nvPicPr>
          <p:cNvPr id="8200" name="Picture 9"/>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66" r:id="rId1"/>
    <p:sldLayoutId id="2147483867"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print">
            <a:lum bright="50000" contrast="-52000"/>
          </a:blip>
          <a:srcRect/>
          <a:stretch>
            <a:fillRect/>
          </a:stretch>
        </p:blipFill>
        <p:spPr bwMode="auto">
          <a:xfrm>
            <a:off x="-1" y="0"/>
            <a:ext cx="9144001" cy="1196752"/>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4206" r:id="rId1"/>
  </p:sldLayoutIdLst>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919" r:id="rId1"/>
    <p:sldLayoutId id="2147484367" r:id="rId2"/>
    <p:sldLayoutId id="2147484368" r:id="rId3"/>
  </p:sldLayoutIdLst>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print">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print">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email">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email"/>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1B0BE-D974-42A5-A252-ADE8662E0A53}" type="datetimeFigureOut">
              <a:rPr lang="en-GB" smtClean="0"/>
              <a:pPr/>
              <a:t>13/12/2016</a:t>
            </a:fld>
            <a:endParaRPr lang="en-GB"/>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8164-9505-45D5-B6AE-B5C41AD0E62E}"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email">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email"/>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email">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email"/>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email">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email"/>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email">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88393396"/>
      </p:ext>
    </p:extLst>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email">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email"/>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email">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email"/>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D86302D-5FE7-4E1E-AADD-486CB8849B86}" type="slidenum">
              <a:rPr lang="en-GB" smtClean="0"/>
              <a:pPr>
                <a:defRPr/>
              </a:pPr>
              <a:t>‹#›</a:t>
            </a:fld>
            <a:endParaRPr lang="en-GB"/>
          </a:p>
        </p:txBody>
      </p:sp>
      <p:pic>
        <p:nvPicPr>
          <p:cNvPr id="7" name="Picture 10"/>
          <p:cNvPicPr>
            <a:picLocks noChangeAspect="1" noChangeArrowheads="1"/>
          </p:cNvPicPr>
          <p:nvPr userDrawn="1"/>
        </p:nvPicPr>
        <p:blipFill>
          <a:blip r:embed="rId15" cstate="print">
            <a:lum bright="50000" contrast="-52000"/>
          </a:blip>
          <a:srcRect/>
          <a:stretch>
            <a:fillRect/>
          </a:stretch>
        </p:blipFill>
        <p:spPr bwMode="auto">
          <a:xfrm>
            <a:off x="-1" y="0"/>
            <a:ext cx="9144001" cy="900066"/>
          </a:xfrm>
          <a:prstGeom prst="rect">
            <a:avLst/>
          </a:prstGeom>
          <a:noFill/>
          <a:ln w="9525">
            <a:noFill/>
            <a:miter lim="800000"/>
            <a:headEnd/>
            <a:tailEnd/>
          </a:ln>
        </p:spPr>
      </p:pic>
      <p:pic>
        <p:nvPicPr>
          <p:cNvPr id="8" name="Picture 9"/>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6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C930943-2684-2542-92A0-25804DA249D2}" type="datetimeFigureOut">
              <a:rPr lang="en-US" b="0" smtClean="0">
                <a:solidFill>
                  <a:prstClr val="black">
                    <a:tint val="75000"/>
                  </a:prstClr>
                </a:solidFill>
                <a:latin typeface="Calibri"/>
              </a:rPr>
              <a:pPr defTabSz="457200" fontAlgn="auto">
                <a:spcBef>
                  <a:spcPts val="0"/>
                </a:spcBef>
                <a:spcAft>
                  <a:spcPts val="0"/>
                </a:spcAft>
              </a:pPr>
              <a:t>12/13/16</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2F1DC18E-3EDC-F147-B7AD-91A823E1657E}"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690106009"/>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email">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email"/>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email">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email"/>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email">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email"/>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3" cstate="email">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4" cstate="email"/>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74" r:id="rId1"/>
  </p:sldLayoutIdLst>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print">
            <a:lum bright="50000" contrast="-52000"/>
          </a:blip>
          <a:srcRect/>
          <a:stretch>
            <a:fillRect/>
          </a:stretch>
        </p:blipFill>
        <p:spPr bwMode="auto">
          <a:xfrm>
            <a:off x="-1" y="0"/>
            <a:ext cx="9144001" cy="1196752"/>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584637"/>
            <a:ext cx="8763000" cy="32734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1028"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6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80" charset="0"/>
              </a:defRPr>
            </a:lvl1pPr>
          </a:lstStyle>
          <a:p>
            <a:pPr eaLnBrk="0" hangingPunct="0">
              <a:defRPr/>
            </a:pPr>
            <a:endParaRPr lang="en-GB" b="0">
              <a:solidFill>
                <a:srgbClr val="000000"/>
              </a:solidFill>
            </a:endParaRPr>
          </a:p>
        </p:txBody>
      </p:sp>
      <p:sp>
        <p:nvSpPr>
          <p:cNvPr id="46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80" charset="0"/>
              </a:defRPr>
            </a:lvl1pPr>
          </a:lstStyle>
          <a:p>
            <a:pPr eaLnBrk="0" hangingPunct="0">
              <a:defRPr/>
            </a:pPr>
            <a:endParaRPr lang="en-GB" b="0">
              <a:solidFill>
                <a:srgbClr val="000000"/>
              </a:solidFill>
            </a:endParaRPr>
          </a:p>
        </p:txBody>
      </p:sp>
      <p:sp>
        <p:nvSpPr>
          <p:cNvPr id="46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80" charset="0"/>
              </a:defRPr>
            </a:lvl1pPr>
          </a:lstStyle>
          <a:p>
            <a:pPr eaLnBrk="0" hangingPunct="0">
              <a:defRPr/>
            </a:pPr>
            <a:fld id="{E76BBC97-4773-4DB5-81DA-06E4FB830BBD}" type="slidenum">
              <a:rPr lang="en-GB" b="0">
                <a:solidFill>
                  <a:srgbClr val="000000"/>
                </a:solidFill>
              </a:rPr>
              <a:pPr eaLnBrk="0" hangingPunct="0">
                <a:defRPr/>
              </a:pPr>
              <a:t>‹#›</a:t>
            </a:fld>
            <a:endParaRPr lang="en-GB" b="0">
              <a:solidFill>
                <a:srgbClr val="000000"/>
              </a:solidFill>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Arial" charset="0"/>
        </a:defRPr>
      </a:lvl2pPr>
      <a:lvl3pPr algn="l" rtl="0" eaLnBrk="0" fontAlgn="base" hangingPunct="0">
        <a:spcBef>
          <a:spcPct val="0"/>
        </a:spcBef>
        <a:spcAft>
          <a:spcPct val="0"/>
        </a:spcAft>
        <a:defRPr sz="4400">
          <a:solidFill>
            <a:schemeClr val="accent2"/>
          </a:solidFill>
          <a:latin typeface="Arial" charset="0"/>
        </a:defRPr>
      </a:lvl3pPr>
      <a:lvl4pPr algn="l" rtl="0" eaLnBrk="0" fontAlgn="base" hangingPunct="0">
        <a:spcBef>
          <a:spcPct val="0"/>
        </a:spcBef>
        <a:spcAft>
          <a:spcPct val="0"/>
        </a:spcAft>
        <a:defRPr sz="4400">
          <a:solidFill>
            <a:schemeClr val="accent2"/>
          </a:solidFill>
          <a:latin typeface="Arial" charset="0"/>
        </a:defRPr>
      </a:lvl4pPr>
      <a:lvl5pPr algn="l" rtl="0" eaLnBrk="0" fontAlgn="base" hangingPunct="0">
        <a:spcBef>
          <a:spcPct val="0"/>
        </a:spcBef>
        <a:spcAft>
          <a:spcPct val="0"/>
        </a:spcAft>
        <a:defRPr sz="4400">
          <a:solidFill>
            <a:schemeClr val="accent2"/>
          </a:solidFill>
          <a:latin typeface="Arial" charset="0"/>
        </a:defRPr>
      </a:lvl5pPr>
      <a:lvl6pPr marL="457200" algn="l" rtl="0" fontAlgn="base">
        <a:spcBef>
          <a:spcPct val="0"/>
        </a:spcBef>
        <a:spcAft>
          <a:spcPct val="0"/>
        </a:spcAft>
        <a:defRPr sz="4400">
          <a:solidFill>
            <a:schemeClr val="accent2"/>
          </a:solidFill>
          <a:latin typeface="Arial" charset="0"/>
        </a:defRPr>
      </a:lvl6pPr>
      <a:lvl7pPr marL="914400" algn="l" rtl="0" fontAlgn="base">
        <a:spcBef>
          <a:spcPct val="0"/>
        </a:spcBef>
        <a:spcAft>
          <a:spcPct val="0"/>
        </a:spcAft>
        <a:defRPr sz="4400">
          <a:solidFill>
            <a:schemeClr val="accent2"/>
          </a:solidFill>
          <a:latin typeface="Arial" charset="0"/>
        </a:defRPr>
      </a:lvl7pPr>
      <a:lvl8pPr marL="1371600" algn="l" rtl="0" fontAlgn="base">
        <a:spcBef>
          <a:spcPct val="0"/>
        </a:spcBef>
        <a:spcAft>
          <a:spcPct val="0"/>
        </a:spcAft>
        <a:defRPr sz="4400">
          <a:solidFill>
            <a:schemeClr val="accent2"/>
          </a:solidFill>
          <a:latin typeface="Arial" charset="0"/>
        </a:defRPr>
      </a:lvl8pPr>
      <a:lvl9pPr marL="1828800" algn="l" rtl="0" fontAlgn="base">
        <a:spcBef>
          <a:spcPct val="0"/>
        </a:spcBef>
        <a:spcAft>
          <a:spcPct val="0"/>
        </a:spcAft>
        <a:defRPr sz="44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mn-lt"/>
        </a:defRPr>
      </a:lvl2pPr>
      <a:lvl3pPr marL="1143000" indent="-228600" algn="l" rtl="0" eaLnBrk="0" fontAlgn="base" hangingPunct="0">
        <a:spcBef>
          <a:spcPct val="20000"/>
        </a:spcBef>
        <a:spcAft>
          <a:spcPct val="0"/>
        </a:spcAft>
        <a:buChar char="•"/>
        <a:defRPr sz="2400">
          <a:solidFill>
            <a:schemeClr val="accent2"/>
          </a:solidFill>
          <a:latin typeface="+mn-lt"/>
        </a:defRPr>
      </a:lvl3pPr>
      <a:lvl4pPr marL="1600200" indent="-228600" algn="l" rtl="0" eaLnBrk="0" fontAlgn="base" hangingPunct="0">
        <a:spcBef>
          <a:spcPct val="20000"/>
        </a:spcBef>
        <a:spcAft>
          <a:spcPct val="0"/>
        </a:spcAft>
        <a:buChar char="–"/>
        <a:defRPr sz="2000">
          <a:solidFill>
            <a:schemeClr val="accent2"/>
          </a:solidFill>
          <a:latin typeface="+mn-lt"/>
        </a:defRPr>
      </a:lvl4pPr>
      <a:lvl5pPr marL="2057400" indent="-228600" algn="l" rtl="0" eaLnBrk="0" fontAlgn="base" hangingPunct="0">
        <a:spcBef>
          <a:spcPct val="20000"/>
        </a:spcBef>
        <a:spcAft>
          <a:spcPct val="0"/>
        </a:spcAft>
        <a:buChar char="»"/>
        <a:defRPr sz="2000">
          <a:solidFill>
            <a:schemeClr val="accent2"/>
          </a:solidFill>
          <a:latin typeface="+mn-lt"/>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584637"/>
            <a:ext cx="8763000" cy="32734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1028"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6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80" charset="0"/>
              </a:defRPr>
            </a:lvl1pPr>
          </a:lstStyle>
          <a:p>
            <a:pPr eaLnBrk="0" hangingPunct="0">
              <a:defRPr/>
            </a:pPr>
            <a:endParaRPr lang="en-GB" b="0">
              <a:solidFill>
                <a:srgbClr val="000000"/>
              </a:solidFill>
            </a:endParaRPr>
          </a:p>
        </p:txBody>
      </p:sp>
      <p:sp>
        <p:nvSpPr>
          <p:cNvPr id="46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80" charset="0"/>
              </a:defRPr>
            </a:lvl1pPr>
          </a:lstStyle>
          <a:p>
            <a:pPr eaLnBrk="0" hangingPunct="0">
              <a:defRPr/>
            </a:pPr>
            <a:endParaRPr lang="en-GB" b="0">
              <a:solidFill>
                <a:srgbClr val="000000"/>
              </a:solidFill>
            </a:endParaRPr>
          </a:p>
        </p:txBody>
      </p:sp>
      <p:sp>
        <p:nvSpPr>
          <p:cNvPr id="46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80" charset="0"/>
              </a:defRPr>
            </a:lvl1pPr>
          </a:lstStyle>
          <a:p>
            <a:pPr eaLnBrk="0" hangingPunct="0">
              <a:defRPr/>
            </a:pPr>
            <a:fld id="{E76BBC97-4773-4DB5-81DA-06E4FB830BBD}" type="slidenum">
              <a:rPr lang="en-GB" b="0">
                <a:solidFill>
                  <a:srgbClr val="000000"/>
                </a:solidFill>
              </a:rPr>
              <a:pPr eaLnBrk="0" hangingPunct="0">
                <a:defRPr/>
              </a:pPr>
              <a:t>‹#›</a:t>
            </a:fld>
            <a:endParaRPr lang="en-GB" b="0">
              <a:solidFill>
                <a:srgbClr val="000000"/>
              </a:solidFill>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Arial" charset="0"/>
        </a:defRPr>
      </a:lvl2pPr>
      <a:lvl3pPr algn="l" rtl="0" eaLnBrk="0" fontAlgn="base" hangingPunct="0">
        <a:spcBef>
          <a:spcPct val="0"/>
        </a:spcBef>
        <a:spcAft>
          <a:spcPct val="0"/>
        </a:spcAft>
        <a:defRPr sz="4400">
          <a:solidFill>
            <a:schemeClr val="accent2"/>
          </a:solidFill>
          <a:latin typeface="Arial" charset="0"/>
        </a:defRPr>
      </a:lvl3pPr>
      <a:lvl4pPr algn="l" rtl="0" eaLnBrk="0" fontAlgn="base" hangingPunct="0">
        <a:spcBef>
          <a:spcPct val="0"/>
        </a:spcBef>
        <a:spcAft>
          <a:spcPct val="0"/>
        </a:spcAft>
        <a:defRPr sz="4400">
          <a:solidFill>
            <a:schemeClr val="accent2"/>
          </a:solidFill>
          <a:latin typeface="Arial" charset="0"/>
        </a:defRPr>
      </a:lvl4pPr>
      <a:lvl5pPr algn="l" rtl="0" eaLnBrk="0" fontAlgn="base" hangingPunct="0">
        <a:spcBef>
          <a:spcPct val="0"/>
        </a:spcBef>
        <a:spcAft>
          <a:spcPct val="0"/>
        </a:spcAft>
        <a:defRPr sz="4400">
          <a:solidFill>
            <a:schemeClr val="accent2"/>
          </a:solidFill>
          <a:latin typeface="Arial" charset="0"/>
        </a:defRPr>
      </a:lvl5pPr>
      <a:lvl6pPr marL="457200" algn="l" rtl="0" fontAlgn="base">
        <a:spcBef>
          <a:spcPct val="0"/>
        </a:spcBef>
        <a:spcAft>
          <a:spcPct val="0"/>
        </a:spcAft>
        <a:defRPr sz="4400">
          <a:solidFill>
            <a:schemeClr val="accent2"/>
          </a:solidFill>
          <a:latin typeface="Arial" charset="0"/>
        </a:defRPr>
      </a:lvl6pPr>
      <a:lvl7pPr marL="914400" algn="l" rtl="0" fontAlgn="base">
        <a:spcBef>
          <a:spcPct val="0"/>
        </a:spcBef>
        <a:spcAft>
          <a:spcPct val="0"/>
        </a:spcAft>
        <a:defRPr sz="4400">
          <a:solidFill>
            <a:schemeClr val="accent2"/>
          </a:solidFill>
          <a:latin typeface="Arial" charset="0"/>
        </a:defRPr>
      </a:lvl7pPr>
      <a:lvl8pPr marL="1371600" algn="l" rtl="0" fontAlgn="base">
        <a:spcBef>
          <a:spcPct val="0"/>
        </a:spcBef>
        <a:spcAft>
          <a:spcPct val="0"/>
        </a:spcAft>
        <a:defRPr sz="4400">
          <a:solidFill>
            <a:schemeClr val="accent2"/>
          </a:solidFill>
          <a:latin typeface="Arial" charset="0"/>
        </a:defRPr>
      </a:lvl8pPr>
      <a:lvl9pPr marL="1828800" algn="l" rtl="0" fontAlgn="base">
        <a:spcBef>
          <a:spcPct val="0"/>
        </a:spcBef>
        <a:spcAft>
          <a:spcPct val="0"/>
        </a:spcAft>
        <a:defRPr sz="44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mn-lt"/>
        </a:defRPr>
      </a:lvl2pPr>
      <a:lvl3pPr marL="1143000" indent="-228600" algn="l" rtl="0" eaLnBrk="0" fontAlgn="base" hangingPunct="0">
        <a:spcBef>
          <a:spcPct val="20000"/>
        </a:spcBef>
        <a:spcAft>
          <a:spcPct val="0"/>
        </a:spcAft>
        <a:buChar char="•"/>
        <a:defRPr sz="2400">
          <a:solidFill>
            <a:schemeClr val="accent2"/>
          </a:solidFill>
          <a:latin typeface="+mn-lt"/>
        </a:defRPr>
      </a:lvl3pPr>
      <a:lvl4pPr marL="1600200" indent="-228600" algn="l" rtl="0" eaLnBrk="0" fontAlgn="base" hangingPunct="0">
        <a:spcBef>
          <a:spcPct val="20000"/>
        </a:spcBef>
        <a:spcAft>
          <a:spcPct val="0"/>
        </a:spcAft>
        <a:buChar char="–"/>
        <a:defRPr sz="2000">
          <a:solidFill>
            <a:schemeClr val="accent2"/>
          </a:solidFill>
          <a:latin typeface="+mn-lt"/>
        </a:defRPr>
      </a:lvl4pPr>
      <a:lvl5pPr marL="2057400" indent="-228600" algn="l" rtl="0" eaLnBrk="0" fontAlgn="base" hangingPunct="0">
        <a:spcBef>
          <a:spcPct val="20000"/>
        </a:spcBef>
        <a:spcAft>
          <a:spcPct val="0"/>
        </a:spcAft>
        <a:buChar char="»"/>
        <a:defRPr sz="2000">
          <a:solidFill>
            <a:schemeClr val="accent2"/>
          </a:solidFill>
          <a:latin typeface="+mn-lt"/>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584637"/>
            <a:ext cx="8763000" cy="32734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1028"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6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80" charset="0"/>
              </a:defRPr>
            </a:lvl1pPr>
          </a:lstStyle>
          <a:p>
            <a:pPr eaLnBrk="0" hangingPunct="0">
              <a:defRPr/>
            </a:pPr>
            <a:endParaRPr lang="en-GB" b="0">
              <a:solidFill>
                <a:srgbClr val="000000"/>
              </a:solidFill>
            </a:endParaRPr>
          </a:p>
        </p:txBody>
      </p:sp>
      <p:sp>
        <p:nvSpPr>
          <p:cNvPr id="46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80" charset="0"/>
              </a:defRPr>
            </a:lvl1pPr>
          </a:lstStyle>
          <a:p>
            <a:pPr eaLnBrk="0" hangingPunct="0">
              <a:defRPr/>
            </a:pPr>
            <a:endParaRPr lang="en-GB" b="0">
              <a:solidFill>
                <a:srgbClr val="000000"/>
              </a:solidFill>
            </a:endParaRPr>
          </a:p>
        </p:txBody>
      </p:sp>
      <p:sp>
        <p:nvSpPr>
          <p:cNvPr id="46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80" charset="0"/>
              </a:defRPr>
            </a:lvl1pPr>
          </a:lstStyle>
          <a:p>
            <a:pPr eaLnBrk="0" hangingPunct="0">
              <a:defRPr/>
            </a:pPr>
            <a:fld id="{E76BBC97-4773-4DB5-81DA-06E4FB830BBD}" type="slidenum">
              <a:rPr lang="en-GB" b="0">
                <a:solidFill>
                  <a:srgbClr val="000000"/>
                </a:solidFill>
              </a:rPr>
              <a:pPr eaLnBrk="0" hangingPunct="0">
                <a:defRPr/>
              </a:pPr>
              <a:t>‹#›</a:t>
            </a:fld>
            <a:endParaRPr lang="en-GB" b="0">
              <a:solidFill>
                <a:srgbClr val="000000"/>
              </a:solidFill>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Arial" charset="0"/>
        </a:defRPr>
      </a:lvl2pPr>
      <a:lvl3pPr algn="l" rtl="0" eaLnBrk="0" fontAlgn="base" hangingPunct="0">
        <a:spcBef>
          <a:spcPct val="0"/>
        </a:spcBef>
        <a:spcAft>
          <a:spcPct val="0"/>
        </a:spcAft>
        <a:defRPr sz="4400">
          <a:solidFill>
            <a:schemeClr val="accent2"/>
          </a:solidFill>
          <a:latin typeface="Arial" charset="0"/>
        </a:defRPr>
      </a:lvl3pPr>
      <a:lvl4pPr algn="l" rtl="0" eaLnBrk="0" fontAlgn="base" hangingPunct="0">
        <a:spcBef>
          <a:spcPct val="0"/>
        </a:spcBef>
        <a:spcAft>
          <a:spcPct val="0"/>
        </a:spcAft>
        <a:defRPr sz="4400">
          <a:solidFill>
            <a:schemeClr val="accent2"/>
          </a:solidFill>
          <a:latin typeface="Arial" charset="0"/>
        </a:defRPr>
      </a:lvl4pPr>
      <a:lvl5pPr algn="l" rtl="0" eaLnBrk="0" fontAlgn="base" hangingPunct="0">
        <a:spcBef>
          <a:spcPct val="0"/>
        </a:spcBef>
        <a:spcAft>
          <a:spcPct val="0"/>
        </a:spcAft>
        <a:defRPr sz="4400">
          <a:solidFill>
            <a:schemeClr val="accent2"/>
          </a:solidFill>
          <a:latin typeface="Arial" charset="0"/>
        </a:defRPr>
      </a:lvl5pPr>
      <a:lvl6pPr marL="457200" algn="l" rtl="0" fontAlgn="base">
        <a:spcBef>
          <a:spcPct val="0"/>
        </a:spcBef>
        <a:spcAft>
          <a:spcPct val="0"/>
        </a:spcAft>
        <a:defRPr sz="4400">
          <a:solidFill>
            <a:schemeClr val="accent2"/>
          </a:solidFill>
          <a:latin typeface="Arial" charset="0"/>
        </a:defRPr>
      </a:lvl6pPr>
      <a:lvl7pPr marL="914400" algn="l" rtl="0" fontAlgn="base">
        <a:spcBef>
          <a:spcPct val="0"/>
        </a:spcBef>
        <a:spcAft>
          <a:spcPct val="0"/>
        </a:spcAft>
        <a:defRPr sz="4400">
          <a:solidFill>
            <a:schemeClr val="accent2"/>
          </a:solidFill>
          <a:latin typeface="Arial" charset="0"/>
        </a:defRPr>
      </a:lvl7pPr>
      <a:lvl8pPr marL="1371600" algn="l" rtl="0" fontAlgn="base">
        <a:spcBef>
          <a:spcPct val="0"/>
        </a:spcBef>
        <a:spcAft>
          <a:spcPct val="0"/>
        </a:spcAft>
        <a:defRPr sz="4400">
          <a:solidFill>
            <a:schemeClr val="accent2"/>
          </a:solidFill>
          <a:latin typeface="Arial" charset="0"/>
        </a:defRPr>
      </a:lvl8pPr>
      <a:lvl9pPr marL="1828800" algn="l" rtl="0" fontAlgn="base">
        <a:spcBef>
          <a:spcPct val="0"/>
        </a:spcBef>
        <a:spcAft>
          <a:spcPct val="0"/>
        </a:spcAft>
        <a:defRPr sz="44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mn-lt"/>
        </a:defRPr>
      </a:lvl2pPr>
      <a:lvl3pPr marL="1143000" indent="-228600" algn="l" rtl="0" eaLnBrk="0" fontAlgn="base" hangingPunct="0">
        <a:spcBef>
          <a:spcPct val="20000"/>
        </a:spcBef>
        <a:spcAft>
          <a:spcPct val="0"/>
        </a:spcAft>
        <a:buChar char="•"/>
        <a:defRPr sz="2400">
          <a:solidFill>
            <a:schemeClr val="accent2"/>
          </a:solidFill>
          <a:latin typeface="+mn-lt"/>
        </a:defRPr>
      </a:lvl3pPr>
      <a:lvl4pPr marL="1600200" indent="-228600" algn="l" rtl="0" eaLnBrk="0" fontAlgn="base" hangingPunct="0">
        <a:spcBef>
          <a:spcPct val="20000"/>
        </a:spcBef>
        <a:spcAft>
          <a:spcPct val="0"/>
        </a:spcAft>
        <a:buChar char="–"/>
        <a:defRPr sz="2000">
          <a:solidFill>
            <a:schemeClr val="accent2"/>
          </a:solidFill>
          <a:latin typeface="+mn-lt"/>
        </a:defRPr>
      </a:lvl4pPr>
      <a:lvl5pPr marL="2057400" indent="-228600" algn="l" rtl="0" eaLnBrk="0" fontAlgn="base" hangingPunct="0">
        <a:spcBef>
          <a:spcPct val="20000"/>
        </a:spcBef>
        <a:spcAft>
          <a:spcPct val="0"/>
        </a:spcAft>
        <a:buChar char="»"/>
        <a:defRPr sz="2000">
          <a:solidFill>
            <a:schemeClr val="accent2"/>
          </a:solidFill>
          <a:latin typeface="+mn-lt"/>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584637"/>
            <a:ext cx="8763000" cy="32734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1028"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6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80" charset="0"/>
              </a:defRPr>
            </a:lvl1pPr>
          </a:lstStyle>
          <a:p>
            <a:pPr eaLnBrk="0" hangingPunct="0">
              <a:defRPr/>
            </a:pPr>
            <a:endParaRPr lang="en-GB" b="0">
              <a:solidFill>
                <a:srgbClr val="000000"/>
              </a:solidFill>
            </a:endParaRPr>
          </a:p>
        </p:txBody>
      </p:sp>
      <p:sp>
        <p:nvSpPr>
          <p:cNvPr id="46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80" charset="0"/>
              </a:defRPr>
            </a:lvl1pPr>
          </a:lstStyle>
          <a:p>
            <a:pPr eaLnBrk="0" hangingPunct="0">
              <a:defRPr/>
            </a:pPr>
            <a:endParaRPr lang="en-GB" b="0">
              <a:solidFill>
                <a:srgbClr val="000000"/>
              </a:solidFill>
            </a:endParaRPr>
          </a:p>
        </p:txBody>
      </p:sp>
      <p:sp>
        <p:nvSpPr>
          <p:cNvPr id="46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80" charset="0"/>
              </a:defRPr>
            </a:lvl1pPr>
          </a:lstStyle>
          <a:p>
            <a:pPr eaLnBrk="0" hangingPunct="0">
              <a:defRPr/>
            </a:pPr>
            <a:fld id="{E76BBC97-4773-4DB5-81DA-06E4FB830BBD}" type="slidenum">
              <a:rPr lang="en-GB" b="0">
                <a:solidFill>
                  <a:srgbClr val="000000"/>
                </a:solidFill>
              </a:rPr>
              <a:pPr eaLnBrk="0" hangingPunct="0">
                <a:defRPr/>
              </a:pPr>
              <a:t>‹#›</a:t>
            </a:fld>
            <a:endParaRPr lang="en-GB" b="0">
              <a:solidFill>
                <a:srgbClr val="000000"/>
              </a:solidFill>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Arial" charset="0"/>
        </a:defRPr>
      </a:lvl2pPr>
      <a:lvl3pPr algn="l" rtl="0" eaLnBrk="0" fontAlgn="base" hangingPunct="0">
        <a:spcBef>
          <a:spcPct val="0"/>
        </a:spcBef>
        <a:spcAft>
          <a:spcPct val="0"/>
        </a:spcAft>
        <a:defRPr sz="4400">
          <a:solidFill>
            <a:schemeClr val="accent2"/>
          </a:solidFill>
          <a:latin typeface="Arial" charset="0"/>
        </a:defRPr>
      </a:lvl3pPr>
      <a:lvl4pPr algn="l" rtl="0" eaLnBrk="0" fontAlgn="base" hangingPunct="0">
        <a:spcBef>
          <a:spcPct val="0"/>
        </a:spcBef>
        <a:spcAft>
          <a:spcPct val="0"/>
        </a:spcAft>
        <a:defRPr sz="4400">
          <a:solidFill>
            <a:schemeClr val="accent2"/>
          </a:solidFill>
          <a:latin typeface="Arial" charset="0"/>
        </a:defRPr>
      </a:lvl4pPr>
      <a:lvl5pPr algn="l" rtl="0" eaLnBrk="0" fontAlgn="base" hangingPunct="0">
        <a:spcBef>
          <a:spcPct val="0"/>
        </a:spcBef>
        <a:spcAft>
          <a:spcPct val="0"/>
        </a:spcAft>
        <a:defRPr sz="4400">
          <a:solidFill>
            <a:schemeClr val="accent2"/>
          </a:solidFill>
          <a:latin typeface="Arial" charset="0"/>
        </a:defRPr>
      </a:lvl5pPr>
      <a:lvl6pPr marL="457200" algn="l" rtl="0" fontAlgn="base">
        <a:spcBef>
          <a:spcPct val="0"/>
        </a:spcBef>
        <a:spcAft>
          <a:spcPct val="0"/>
        </a:spcAft>
        <a:defRPr sz="4400">
          <a:solidFill>
            <a:schemeClr val="accent2"/>
          </a:solidFill>
          <a:latin typeface="Arial" charset="0"/>
        </a:defRPr>
      </a:lvl6pPr>
      <a:lvl7pPr marL="914400" algn="l" rtl="0" fontAlgn="base">
        <a:spcBef>
          <a:spcPct val="0"/>
        </a:spcBef>
        <a:spcAft>
          <a:spcPct val="0"/>
        </a:spcAft>
        <a:defRPr sz="4400">
          <a:solidFill>
            <a:schemeClr val="accent2"/>
          </a:solidFill>
          <a:latin typeface="Arial" charset="0"/>
        </a:defRPr>
      </a:lvl7pPr>
      <a:lvl8pPr marL="1371600" algn="l" rtl="0" fontAlgn="base">
        <a:spcBef>
          <a:spcPct val="0"/>
        </a:spcBef>
        <a:spcAft>
          <a:spcPct val="0"/>
        </a:spcAft>
        <a:defRPr sz="4400">
          <a:solidFill>
            <a:schemeClr val="accent2"/>
          </a:solidFill>
          <a:latin typeface="Arial" charset="0"/>
        </a:defRPr>
      </a:lvl8pPr>
      <a:lvl9pPr marL="1828800" algn="l" rtl="0" fontAlgn="base">
        <a:spcBef>
          <a:spcPct val="0"/>
        </a:spcBef>
        <a:spcAft>
          <a:spcPct val="0"/>
        </a:spcAft>
        <a:defRPr sz="44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mn-lt"/>
        </a:defRPr>
      </a:lvl2pPr>
      <a:lvl3pPr marL="1143000" indent="-228600" algn="l" rtl="0" eaLnBrk="0" fontAlgn="base" hangingPunct="0">
        <a:spcBef>
          <a:spcPct val="20000"/>
        </a:spcBef>
        <a:spcAft>
          <a:spcPct val="0"/>
        </a:spcAft>
        <a:buChar char="•"/>
        <a:defRPr sz="2400">
          <a:solidFill>
            <a:schemeClr val="accent2"/>
          </a:solidFill>
          <a:latin typeface="+mn-lt"/>
        </a:defRPr>
      </a:lvl3pPr>
      <a:lvl4pPr marL="1600200" indent="-228600" algn="l" rtl="0" eaLnBrk="0" fontAlgn="base" hangingPunct="0">
        <a:spcBef>
          <a:spcPct val="20000"/>
        </a:spcBef>
        <a:spcAft>
          <a:spcPct val="0"/>
        </a:spcAft>
        <a:buChar char="–"/>
        <a:defRPr sz="2000">
          <a:solidFill>
            <a:schemeClr val="accent2"/>
          </a:solidFill>
          <a:latin typeface="+mn-lt"/>
        </a:defRPr>
      </a:lvl4pPr>
      <a:lvl5pPr marL="2057400" indent="-228600" algn="l" rtl="0" eaLnBrk="0" fontAlgn="base" hangingPunct="0">
        <a:spcBef>
          <a:spcPct val="20000"/>
        </a:spcBef>
        <a:spcAft>
          <a:spcPct val="0"/>
        </a:spcAft>
        <a:buChar char="»"/>
        <a:defRPr sz="2000">
          <a:solidFill>
            <a:schemeClr val="accent2"/>
          </a:solidFill>
          <a:latin typeface="+mn-lt"/>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584637"/>
            <a:ext cx="8763000" cy="32734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1028"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6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80" charset="0"/>
              </a:defRPr>
            </a:lvl1pPr>
          </a:lstStyle>
          <a:p>
            <a:pPr eaLnBrk="0" hangingPunct="0">
              <a:defRPr/>
            </a:pPr>
            <a:endParaRPr lang="en-GB" b="0">
              <a:solidFill>
                <a:srgbClr val="000000"/>
              </a:solidFill>
            </a:endParaRPr>
          </a:p>
        </p:txBody>
      </p:sp>
      <p:sp>
        <p:nvSpPr>
          <p:cNvPr id="46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80" charset="0"/>
              </a:defRPr>
            </a:lvl1pPr>
          </a:lstStyle>
          <a:p>
            <a:pPr eaLnBrk="0" hangingPunct="0">
              <a:defRPr/>
            </a:pPr>
            <a:endParaRPr lang="en-GB" b="0">
              <a:solidFill>
                <a:srgbClr val="000000"/>
              </a:solidFill>
            </a:endParaRPr>
          </a:p>
        </p:txBody>
      </p:sp>
      <p:sp>
        <p:nvSpPr>
          <p:cNvPr id="46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80" charset="0"/>
              </a:defRPr>
            </a:lvl1pPr>
          </a:lstStyle>
          <a:p>
            <a:pPr eaLnBrk="0" hangingPunct="0">
              <a:defRPr/>
            </a:pPr>
            <a:fld id="{E76BBC97-4773-4DB5-81DA-06E4FB830BBD}" type="slidenum">
              <a:rPr lang="en-GB" b="0">
                <a:solidFill>
                  <a:srgbClr val="000000"/>
                </a:solidFill>
              </a:rPr>
              <a:pPr eaLnBrk="0" hangingPunct="0">
                <a:defRPr/>
              </a:pPr>
              <a:t>‹#›</a:t>
            </a:fld>
            <a:endParaRPr lang="en-GB" b="0">
              <a:solidFill>
                <a:srgbClr val="000000"/>
              </a:solidFill>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Arial" charset="0"/>
        </a:defRPr>
      </a:lvl2pPr>
      <a:lvl3pPr algn="l" rtl="0" eaLnBrk="0" fontAlgn="base" hangingPunct="0">
        <a:spcBef>
          <a:spcPct val="0"/>
        </a:spcBef>
        <a:spcAft>
          <a:spcPct val="0"/>
        </a:spcAft>
        <a:defRPr sz="4400">
          <a:solidFill>
            <a:schemeClr val="accent2"/>
          </a:solidFill>
          <a:latin typeface="Arial" charset="0"/>
        </a:defRPr>
      </a:lvl3pPr>
      <a:lvl4pPr algn="l" rtl="0" eaLnBrk="0" fontAlgn="base" hangingPunct="0">
        <a:spcBef>
          <a:spcPct val="0"/>
        </a:spcBef>
        <a:spcAft>
          <a:spcPct val="0"/>
        </a:spcAft>
        <a:defRPr sz="4400">
          <a:solidFill>
            <a:schemeClr val="accent2"/>
          </a:solidFill>
          <a:latin typeface="Arial" charset="0"/>
        </a:defRPr>
      </a:lvl4pPr>
      <a:lvl5pPr algn="l" rtl="0" eaLnBrk="0" fontAlgn="base" hangingPunct="0">
        <a:spcBef>
          <a:spcPct val="0"/>
        </a:spcBef>
        <a:spcAft>
          <a:spcPct val="0"/>
        </a:spcAft>
        <a:defRPr sz="4400">
          <a:solidFill>
            <a:schemeClr val="accent2"/>
          </a:solidFill>
          <a:latin typeface="Arial" charset="0"/>
        </a:defRPr>
      </a:lvl5pPr>
      <a:lvl6pPr marL="457200" algn="l" rtl="0" fontAlgn="base">
        <a:spcBef>
          <a:spcPct val="0"/>
        </a:spcBef>
        <a:spcAft>
          <a:spcPct val="0"/>
        </a:spcAft>
        <a:defRPr sz="4400">
          <a:solidFill>
            <a:schemeClr val="accent2"/>
          </a:solidFill>
          <a:latin typeface="Arial" charset="0"/>
        </a:defRPr>
      </a:lvl6pPr>
      <a:lvl7pPr marL="914400" algn="l" rtl="0" fontAlgn="base">
        <a:spcBef>
          <a:spcPct val="0"/>
        </a:spcBef>
        <a:spcAft>
          <a:spcPct val="0"/>
        </a:spcAft>
        <a:defRPr sz="4400">
          <a:solidFill>
            <a:schemeClr val="accent2"/>
          </a:solidFill>
          <a:latin typeface="Arial" charset="0"/>
        </a:defRPr>
      </a:lvl7pPr>
      <a:lvl8pPr marL="1371600" algn="l" rtl="0" fontAlgn="base">
        <a:spcBef>
          <a:spcPct val="0"/>
        </a:spcBef>
        <a:spcAft>
          <a:spcPct val="0"/>
        </a:spcAft>
        <a:defRPr sz="4400">
          <a:solidFill>
            <a:schemeClr val="accent2"/>
          </a:solidFill>
          <a:latin typeface="Arial" charset="0"/>
        </a:defRPr>
      </a:lvl8pPr>
      <a:lvl9pPr marL="1828800" algn="l" rtl="0" fontAlgn="base">
        <a:spcBef>
          <a:spcPct val="0"/>
        </a:spcBef>
        <a:spcAft>
          <a:spcPct val="0"/>
        </a:spcAft>
        <a:defRPr sz="44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mn-lt"/>
        </a:defRPr>
      </a:lvl2pPr>
      <a:lvl3pPr marL="1143000" indent="-228600" algn="l" rtl="0" eaLnBrk="0" fontAlgn="base" hangingPunct="0">
        <a:spcBef>
          <a:spcPct val="20000"/>
        </a:spcBef>
        <a:spcAft>
          <a:spcPct val="0"/>
        </a:spcAft>
        <a:buChar char="•"/>
        <a:defRPr sz="2400">
          <a:solidFill>
            <a:schemeClr val="accent2"/>
          </a:solidFill>
          <a:latin typeface="+mn-lt"/>
        </a:defRPr>
      </a:lvl3pPr>
      <a:lvl4pPr marL="1600200" indent="-228600" algn="l" rtl="0" eaLnBrk="0" fontAlgn="base" hangingPunct="0">
        <a:spcBef>
          <a:spcPct val="20000"/>
        </a:spcBef>
        <a:spcAft>
          <a:spcPct val="0"/>
        </a:spcAft>
        <a:buChar char="–"/>
        <a:defRPr sz="2000">
          <a:solidFill>
            <a:schemeClr val="accent2"/>
          </a:solidFill>
          <a:latin typeface="+mn-lt"/>
        </a:defRPr>
      </a:lvl4pPr>
      <a:lvl5pPr marL="2057400" indent="-228600" algn="l" rtl="0" eaLnBrk="0" fontAlgn="base" hangingPunct="0">
        <a:spcBef>
          <a:spcPct val="20000"/>
        </a:spcBef>
        <a:spcAft>
          <a:spcPct val="0"/>
        </a:spcAft>
        <a:buChar char="»"/>
        <a:defRPr sz="2000">
          <a:solidFill>
            <a:schemeClr val="accent2"/>
          </a:solidFill>
          <a:latin typeface="+mn-lt"/>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584637"/>
            <a:ext cx="8763000" cy="32734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1028"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6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80" charset="0"/>
              </a:defRPr>
            </a:lvl1pPr>
          </a:lstStyle>
          <a:p>
            <a:pPr eaLnBrk="0" hangingPunct="0">
              <a:defRPr/>
            </a:pPr>
            <a:endParaRPr lang="en-GB" b="0">
              <a:solidFill>
                <a:srgbClr val="000000"/>
              </a:solidFill>
            </a:endParaRPr>
          </a:p>
        </p:txBody>
      </p:sp>
      <p:sp>
        <p:nvSpPr>
          <p:cNvPr id="46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80" charset="0"/>
              </a:defRPr>
            </a:lvl1pPr>
          </a:lstStyle>
          <a:p>
            <a:pPr eaLnBrk="0" hangingPunct="0">
              <a:defRPr/>
            </a:pPr>
            <a:endParaRPr lang="en-GB" b="0">
              <a:solidFill>
                <a:srgbClr val="000000"/>
              </a:solidFill>
            </a:endParaRPr>
          </a:p>
        </p:txBody>
      </p:sp>
      <p:sp>
        <p:nvSpPr>
          <p:cNvPr id="46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80" charset="0"/>
              </a:defRPr>
            </a:lvl1pPr>
          </a:lstStyle>
          <a:p>
            <a:pPr eaLnBrk="0" hangingPunct="0">
              <a:defRPr/>
            </a:pPr>
            <a:fld id="{E76BBC97-4773-4DB5-81DA-06E4FB830BBD}" type="slidenum">
              <a:rPr lang="en-GB" b="0">
                <a:solidFill>
                  <a:srgbClr val="000000"/>
                </a:solidFill>
              </a:rPr>
              <a:pPr eaLnBrk="0" hangingPunct="0">
                <a:defRPr/>
              </a:pPr>
              <a:t>‹#›</a:t>
            </a:fld>
            <a:endParaRPr lang="en-GB" b="0">
              <a:solidFill>
                <a:srgbClr val="000000"/>
              </a:solidFill>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Arial" charset="0"/>
        </a:defRPr>
      </a:lvl2pPr>
      <a:lvl3pPr algn="l" rtl="0" eaLnBrk="0" fontAlgn="base" hangingPunct="0">
        <a:spcBef>
          <a:spcPct val="0"/>
        </a:spcBef>
        <a:spcAft>
          <a:spcPct val="0"/>
        </a:spcAft>
        <a:defRPr sz="4400">
          <a:solidFill>
            <a:schemeClr val="accent2"/>
          </a:solidFill>
          <a:latin typeface="Arial" charset="0"/>
        </a:defRPr>
      </a:lvl3pPr>
      <a:lvl4pPr algn="l" rtl="0" eaLnBrk="0" fontAlgn="base" hangingPunct="0">
        <a:spcBef>
          <a:spcPct val="0"/>
        </a:spcBef>
        <a:spcAft>
          <a:spcPct val="0"/>
        </a:spcAft>
        <a:defRPr sz="4400">
          <a:solidFill>
            <a:schemeClr val="accent2"/>
          </a:solidFill>
          <a:latin typeface="Arial" charset="0"/>
        </a:defRPr>
      </a:lvl4pPr>
      <a:lvl5pPr algn="l" rtl="0" eaLnBrk="0" fontAlgn="base" hangingPunct="0">
        <a:spcBef>
          <a:spcPct val="0"/>
        </a:spcBef>
        <a:spcAft>
          <a:spcPct val="0"/>
        </a:spcAft>
        <a:defRPr sz="4400">
          <a:solidFill>
            <a:schemeClr val="accent2"/>
          </a:solidFill>
          <a:latin typeface="Arial" charset="0"/>
        </a:defRPr>
      </a:lvl5pPr>
      <a:lvl6pPr marL="457200" algn="l" rtl="0" fontAlgn="base">
        <a:spcBef>
          <a:spcPct val="0"/>
        </a:spcBef>
        <a:spcAft>
          <a:spcPct val="0"/>
        </a:spcAft>
        <a:defRPr sz="4400">
          <a:solidFill>
            <a:schemeClr val="accent2"/>
          </a:solidFill>
          <a:latin typeface="Arial" charset="0"/>
        </a:defRPr>
      </a:lvl6pPr>
      <a:lvl7pPr marL="914400" algn="l" rtl="0" fontAlgn="base">
        <a:spcBef>
          <a:spcPct val="0"/>
        </a:spcBef>
        <a:spcAft>
          <a:spcPct val="0"/>
        </a:spcAft>
        <a:defRPr sz="4400">
          <a:solidFill>
            <a:schemeClr val="accent2"/>
          </a:solidFill>
          <a:latin typeface="Arial" charset="0"/>
        </a:defRPr>
      </a:lvl7pPr>
      <a:lvl8pPr marL="1371600" algn="l" rtl="0" fontAlgn="base">
        <a:spcBef>
          <a:spcPct val="0"/>
        </a:spcBef>
        <a:spcAft>
          <a:spcPct val="0"/>
        </a:spcAft>
        <a:defRPr sz="4400">
          <a:solidFill>
            <a:schemeClr val="accent2"/>
          </a:solidFill>
          <a:latin typeface="Arial" charset="0"/>
        </a:defRPr>
      </a:lvl8pPr>
      <a:lvl9pPr marL="1828800" algn="l" rtl="0" fontAlgn="base">
        <a:spcBef>
          <a:spcPct val="0"/>
        </a:spcBef>
        <a:spcAft>
          <a:spcPct val="0"/>
        </a:spcAft>
        <a:defRPr sz="44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mn-lt"/>
        </a:defRPr>
      </a:lvl2pPr>
      <a:lvl3pPr marL="1143000" indent="-228600" algn="l" rtl="0" eaLnBrk="0" fontAlgn="base" hangingPunct="0">
        <a:spcBef>
          <a:spcPct val="20000"/>
        </a:spcBef>
        <a:spcAft>
          <a:spcPct val="0"/>
        </a:spcAft>
        <a:buChar char="•"/>
        <a:defRPr sz="2400">
          <a:solidFill>
            <a:schemeClr val="accent2"/>
          </a:solidFill>
          <a:latin typeface="+mn-lt"/>
        </a:defRPr>
      </a:lvl3pPr>
      <a:lvl4pPr marL="1600200" indent="-228600" algn="l" rtl="0" eaLnBrk="0" fontAlgn="base" hangingPunct="0">
        <a:spcBef>
          <a:spcPct val="20000"/>
        </a:spcBef>
        <a:spcAft>
          <a:spcPct val="0"/>
        </a:spcAft>
        <a:buChar char="–"/>
        <a:defRPr sz="2000">
          <a:solidFill>
            <a:schemeClr val="accent2"/>
          </a:solidFill>
          <a:latin typeface="+mn-lt"/>
        </a:defRPr>
      </a:lvl4pPr>
      <a:lvl5pPr marL="2057400" indent="-228600" algn="l" rtl="0" eaLnBrk="0" fontAlgn="base" hangingPunct="0">
        <a:spcBef>
          <a:spcPct val="20000"/>
        </a:spcBef>
        <a:spcAft>
          <a:spcPct val="0"/>
        </a:spcAft>
        <a:buChar char="»"/>
        <a:defRPr sz="2000">
          <a:solidFill>
            <a:schemeClr val="accent2"/>
          </a:solidFill>
          <a:latin typeface="+mn-lt"/>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584637"/>
            <a:ext cx="8763000" cy="32734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1028"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6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80" charset="0"/>
              </a:defRPr>
            </a:lvl1pPr>
          </a:lstStyle>
          <a:p>
            <a:pPr eaLnBrk="0" hangingPunct="0">
              <a:defRPr/>
            </a:pPr>
            <a:endParaRPr lang="en-GB" b="0">
              <a:solidFill>
                <a:srgbClr val="000000"/>
              </a:solidFill>
            </a:endParaRPr>
          </a:p>
        </p:txBody>
      </p:sp>
      <p:sp>
        <p:nvSpPr>
          <p:cNvPr id="46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80" charset="0"/>
              </a:defRPr>
            </a:lvl1pPr>
          </a:lstStyle>
          <a:p>
            <a:pPr eaLnBrk="0" hangingPunct="0">
              <a:defRPr/>
            </a:pPr>
            <a:endParaRPr lang="en-GB" b="0">
              <a:solidFill>
                <a:srgbClr val="000000"/>
              </a:solidFill>
            </a:endParaRPr>
          </a:p>
        </p:txBody>
      </p:sp>
      <p:sp>
        <p:nvSpPr>
          <p:cNvPr id="46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80" charset="0"/>
              </a:defRPr>
            </a:lvl1pPr>
          </a:lstStyle>
          <a:p>
            <a:pPr eaLnBrk="0" hangingPunct="0">
              <a:defRPr/>
            </a:pPr>
            <a:fld id="{E76BBC97-4773-4DB5-81DA-06E4FB830BBD}" type="slidenum">
              <a:rPr lang="en-GB" b="0">
                <a:solidFill>
                  <a:srgbClr val="000000"/>
                </a:solidFill>
              </a:rPr>
              <a:pPr eaLnBrk="0" hangingPunct="0">
                <a:defRPr/>
              </a:pPr>
              <a:t>‹#›</a:t>
            </a:fld>
            <a:endParaRPr lang="en-GB" b="0">
              <a:solidFill>
                <a:srgbClr val="000000"/>
              </a:solidFill>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Arial" charset="0"/>
        </a:defRPr>
      </a:lvl2pPr>
      <a:lvl3pPr algn="l" rtl="0" eaLnBrk="0" fontAlgn="base" hangingPunct="0">
        <a:spcBef>
          <a:spcPct val="0"/>
        </a:spcBef>
        <a:spcAft>
          <a:spcPct val="0"/>
        </a:spcAft>
        <a:defRPr sz="4400">
          <a:solidFill>
            <a:schemeClr val="accent2"/>
          </a:solidFill>
          <a:latin typeface="Arial" charset="0"/>
        </a:defRPr>
      </a:lvl3pPr>
      <a:lvl4pPr algn="l" rtl="0" eaLnBrk="0" fontAlgn="base" hangingPunct="0">
        <a:spcBef>
          <a:spcPct val="0"/>
        </a:spcBef>
        <a:spcAft>
          <a:spcPct val="0"/>
        </a:spcAft>
        <a:defRPr sz="4400">
          <a:solidFill>
            <a:schemeClr val="accent2"/>
          </a:solidFill>
          <a:latin typeface="Arial" charset="0"/>
        </a:defRPr>
      </a:lvl4pPr>
      <a:lvl5pPr algn="l" rtl="0" eaLnBrk="0" fontAlgn="base" hangingPunct="0">
        <a:spcBef>
          <a:spcPct val="0"/>
        </a:spcBef>
        <a:spcAft>
          <a:spcPct val="0"/>
        </a:spcAft>
        <a:defRPr sz="4400">
          <a:solidFill>
            <a:schemeClr val="accent2"/>
          </a:solidFill>
          <a:latin typeface="Arial" charset="0"/>
        </a:defRPr>
      </a:lvl5pPr>
      <a:lvl6pPr marL="457200" algn="l" rtl="0" fontAlgn="base">
        <a:spcBef>
          <a:spcPct val="0"/>
        </a:spcBef>
        <a:spcAft>
          <a:spcPct val="0"/>
        </a:spcAft>
        <a:defRPr sz="4400">
          <a:solidFill>
            <a:schemeClr val="accent2"/>
          </a:solidFill>
          <a:latin typeface="Arial" charset="0"/>
        </a:defRPr>
      </a:lvl6pPr>
      <a:lvl7pPr marL="914400" algn="l" rtl="0" fontAlgn="base">
        <a:spcBef>
          <a:spcPct val="0"/>
        </a:spcBef>
        <a:spcAft>
          <a:spcPct val="0"/>
        </a:spcAft>
        <a:defRPr sz="4400">
          <a:solidFill>
            <a:schemeClr val="accent2"/>
          </a:solidFill>
          <a:latin typeface="Arial" charset="0"/>
        </a:defRPr>
      </a:lvl7pPr>
      <a:lvl8pPr marL="1371600" algn="l" rtl="0" fontAlgn="base">
        <a:spcBef>
          <a:spcPct val="0"/>
        </a:spcBef>
        <a:spcAft>
          <a:spcPct val="0"/>
        </a:spcAft>
        <a:defRPr sz="4400">
          <a:solidFill>
            <a:schemeClr val="accent2"/>
          </a:solidFill>
          <a:latin typeface="Arial" charset="0"/>
        </a:defRPr>
      </a:lvl8pPr>
      <a:lvl9pPr marL="1828800" algn="l" rtl="0" fontAlgn="base">
        <a:spcBef>
          <a:spcPct val="0"/>
        </a:spcBef>
        <a:spcAft>
          <a:spcPct val="0"/>
        </a:spcAft>
        <a:defRPr sz="44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mn-lt"/>
        </a:defRPr>
      </a:lvl2pPr>
      <a:lvl3pPr marL="1143000" indent="-228600" algn="l" rtl="0" eaLnBrk="0" fontAlgn="base" hangingPunct="0">
        <a:spcBef>
          <a:spcPct val="20000"/>
        </a:spcBef>
        <a:spcAft>
          <a:spcPct val="0"/>
        </a:spcAft>
        <a:buChar char="•"/>
        <a:defRPr sz="2400">
          <a:solidFill>
            <a:schemeClr val="accent2"/>
          </a:solidFill>
          <a:latin typeface="+mn-lt"/>
        </a:defRPr>
      </a:lvl3pPr>
      <a:lvl4pPr marL="1600200" indent="-228600" algn="l" rtl="0" eaLnBrk="0" fontAlgn="base" hangingPunct="0">
        <a:spcBef>
          <a:spcPct val="20000"/>
        </a:spcBef>
        <a:spcAft>
          <a:spcPct val="0"/>
        </a:spcAft>
        <a:buChar char="–"/>
        <a:defRPr sz="2000">
          <a:solidFill>
            <a:schemeClr val="accent2"/>
          </a:solidFill>
          <a:latin typeface="+mn-lt"/>
        </a:defRPr>
      </a:lvl4pPr>
      <a:lvl5pPr marL="2057400" indent="-228600" algn="l" rtl="0" eaLnBrk="0" fontAlgn="base" hangingPunct="0">
        <a:spcBef>
          <a:spcPct val="20000"/>
        </a:spcBef>
        <a:spcAft>
          <a:spcPct val="0"/>
        </a:spcAft>
        <a:buChar char="»"/>
        <a:defRPr sz="2000">
          <a:solidFill>
            <a:schemeClr val="accent2"/>
          </a:solidFill>
          <a:latin typeface="+mn-lt"/>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print">
            <a:lum bright="50000" contrast="-52000"/>
          </a:blip>
          <a:srcRect/>
          <a:stretch>
            <a:fillRect/>
          </a:stretch>
        </p:blipFill>
        <p:spPr bwMode="auto">
          <a:xfrm>
            <a:off x="-1" y="0"/>
            <a:ext cx="9144001" cy="1196752"/>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email">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email"/>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4" cstate="email">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5" cstate="email"/>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14" r:id="rId1"/>
    <p:sldLayoutId id="2147484062" r:id="rId2"/>
  </p:sldLayoutIdLst>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print">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print">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print">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print">
            <a:lum bright="50000" contrast="-52000"/>
          </a:blip>
          <a:srcRect/>
          <a:stretch>
            <a:fillRect/>
          </a:stretch>
        </p:blipFill>
        <p:spPr bwMode="auto">
          <a:xfrm>
            <a:off x="-1" y="0"/>
            <a:ext cx="9144001" cy="1196752"/>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print">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print">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1" tIns="45711" rIns="91421" bIns="45711"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21" tIns="45711" rIns="91421"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6"/>
            <a:ext cx="2133600" cy="365125"/>
          </a:xfrm>
          <a:prstGeom prst="rect">
            <a:avLst/>
          </a:prstGeom>
        </p:spPr>
        <p:txBody>
          <a:bodyPr vert="horz" lIns="91421" tIns="45711" rIns="91421" bIns="45711"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1" y="6356416"/>
            <a:ext cx="2895600" cy="365125"/>
          </a:xfrm>
          <a:prstGeom prst="rect">
            <a:avLst/>
          </a:prstGeom>
        </p:spPr>
        <p:txBody>
          <a:bodyPr vert="horz" lIns="91421" tIns="45711" rIns="91421" bIns="45711"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16"/>
            <a:ext cx="2133600" cy="365125"/>
          </a:xfrm>
          <a:prstGeom prst="rect">
            <a:avLst/>
          </a:prstGeom>
        </p:spPr>
        <p:txBody>
          <a:bodyPr vert="horz" lIns="91421" tIns="45711" rIns="91421" bIns="45711"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89" r:id="rId1"/>
  </p:sldLayoutIdLst>
  <p:txStyles>
    <p:titleStyle>
      <a:lvl1pPr algn="ctr" defTabSz="914212"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1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8" indent="-285692" algn="l" defTabSz="91421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5" indent="-228552" algn="l" defTabSz="91421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72"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80"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87"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92"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99"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04"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1" tIns="45711" rIns="91421" bIns="45711"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21" tIns="45711" rIns="91421"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6"/>
            <a:ext cx="2133600" cy="365125"/>
          </a:xfrm>
          <a:prstGeom prst="rect">
            <a:avLst/>
          </a:prstGeom>
        </p:spPr>
        <p:txBody>
          <a:bodyPr vert="horz" lIns="91421" tIns="45711" rIns="91421" bIns="45711"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1" y="6356416"/>
            <a:ext cx="2895600" cy="365125"/>
          </a:xfrm>
          <a:prstGeom prst="rect">
            <a:avLst/>
          </a:prstGeom>
        </p:spPr>
        <p:txBody>
          <a:bodyPr vert="horz" lIns="91421" tIns="45711" rIns="91421" bIns="45711"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16"/>
            <a:ext cx="2133600" cy="365125"/>
          </a:xfrm>
          <a:prstGeom prst="rect">
            <a:avLst/>
          </a:prstGeom>
        </p:spPr>
        <p:txBody>
          <a:bodyPr vert="horz" lIns="91421" tIns="45711" rIns="91421" bIns="45711"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xStyles>
    <p:titleStyle>
      <a:lvl1pPr algn="ctr" defTabSz="914212"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1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8" indent="-285692" algn="l" defTabSz="91421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5" indent="-228552" algn="l" defTabSz="91421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72"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80"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87"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92"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99"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04"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email">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21" tIns="45711" rIns="91421" bIns="45711"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email"/>
          <a:srcRect/>
          <a:stretch>
            <a:fillRect/>
          </a:stretch>
        </p:blipFill>
        <p:spPr bwMode="auto">
          <a:xfrm>
            <a:off x="323850" y="3584638"/>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106" algn="ctr" rtl="0" fontAlgn="base">
        <a:spcBef>
          <a:spcPct val="0"/>
        </a:spcBef>
        <a:spcAft>
          <a:spcPct val="0"/>
        </a:spcAft>
        <a:defRPr sz="3200">
          <a:solidFill>
            <a:schemeClr val="accent2"/>
          </a:solidFill>
          <a:latin typeface="Arial" charset="0"/>
        </a:defRPr>
      </a:lvl6pPr>
      <a:lvl7pPr marL="914212" algn="ctr" rtl="0" fontAlgn="base">
        <a:spcBef>
          <a:spcPct val="0"/>
        </a:spcBef>
        <a:spcAft>
          <a:spcPct val="0"/>
        </a:spcAft>
        <a:defRPr sz="3200">
          <a:solidFill>
            <a:schemeClr val="accent2"/>
          </a:solidFill>
          <a:latin typeface="Arial" charset="0"/>
        </a:defRPr>
      </a:lvl7pPr>
      <a:lvl8pPr marL="1371320" algn="ctr" rtl="0" fontAlgn="base">
        <a:spcBef>
          <a:spcPct val="0"/>
        </a:spcBef>
        <a:spcAft>
          <a:spcPct val="0"/>
        </a:spcAft>
        <a:defRPr sz="3200">
          <a:solidFill>
            <a:schemeClr val="accent2"/>
          </a:solidFill>
          <a:latin typeface="Arial" charset="0"/>
        </a:defRPr>
      </a:lvl8pPr>
      <a:lvl9pPr marL="1828426" algn="ctr" rtl="0" fontAlgn="base">
        <a:spcBef>
          <a:spcPct val="0"/>
        </a:spcBef>
        <a:spcAft>
          <a:spcPct val="0"/>
        </a:spcAft>
        <a:defRPr sz="3200">
          <a:solidFill>
            <a:schemeClr val="accent2"/>
          </a:solidFill>
          <a:latin typeface="Arial" charset="0"/>
        </a:defRPr>
      </a:lvl9pPr>
    </p:titleStyle>
    <p:bodyStyle>
      <a:lvl1pPr marL="342830" indent="-342830" algn="l" rtl="0" eaLnBrk="0" fontAlgn="base" hangingPunct="0">
        <a:spcBef>
          <a:spcPct val="20000"/>
        </a:spcBef>
        <a:spcAft>
          <a:spcPct val="0"/>
        </a:spcAft>
        <a:buChar char="•"/>
        <a:defRPr sz="3200">
          <a:solidFill>
            <a:schemeClr val="tx1"/>
          </a:solidFill>
          <a:latin typeface="+mn-lt"/>
          <a:ea typeface="+mn-ea"/>
          <a:cs typeface="+mn-cs"/>
        </a:defRPr>
      </a:lvl1pPr>
      <a:lvl2pPr marL="742798" indent="-285692" algn="l" rtl="0" eaLnBrk="0" fontAlgn="base" hangingPunct="0">
        <a:spcBef>
          <a:spcPct val="20000"/>
        </a:spcBef>
        <a:spcAft>
          <a:spcPct val="0"/>
        </a:spcAft>
        <a:buChar char="–"/>
        <a:defRPr sz="2800">
          <a:solidFill>
            <a:schemeClr val="tx1"/>
          </a:solidFill>
          <a:latin typeface="+mn-lt"/>
        </a:defRPr>
      </a:lvl2pPr>
      <a:lvl3pPr marL="1142765" indent="-228552" algn="l" rtl="0" eaLnBrk="0" fontAlgn="base" hangingPunct="0">
        <a:spcBef>
          <a:spcPct val="20000"/>
        </a:spcBef>
        <a:spcAft>
          <a:spcPct val="0"/>
        </a:spcAft>
        <a:buChar char="•"/>
        <a:defRPr sz="2400">
          <a:solidFill>
            <a:schemeClr val="tx1"/>
          </a:solidFill>
          <a:latin typeface="+mn-lt"/>
        </a:defRPr>
      </a:lvl3pPr>
      <a:lvl4pPr marL="1599872" indent="-228552" algn="l" rtl="0" eaLnBrk="0" fontAlgn="base" hangingPunct="0">
        <a:spcBef>
          <a:spcPct val="20000"/>
        </a:spcBef>
        <a:spcAft>
          <a:spcPct val="0"/>
        </a:spcAft>
        <a:buChar char="–"/>
        <a:defRPr sz="2000">
          <a:solidFill>
            <a:schemeClr val="tx1"/>
          </a:solidFill>
          <a:latin typeface="+mn-lt"/>
        </a:defRPr>
      </a:lvl4pPr>
      <a:lvl5pPr marL="2056980" indent="-228552" algn="l" rtl="0" eaLnBrk="0" fontAlgn="base" hangingPunct="0">
        <a:spcBef>
          <a:spcPct val="20000"/>
        </a:spcBef>
        <a:spcAft>
          <a:spcPct val="0"/>
        </a:spcAft>
        <a:buChar char="»"/>
        <a:defRPr sz="2000">
          <a:solidFill>
            <a:schemeClr val="tx1"/>
          </a:solidFill>
          <a:latin typeface="+mn-lt"/>
        </a:defRPr>
      </a:lvl5pPr>
      <a:lvl6pPr marL="2514087" indent="-228552" algn="l" rtl="0" fontAlgn="base">
        <a:spcBef>
          <a:spcPct val="20000"/>
        </a:spcBef>
        <a:spcAft>
          <a:spcPct val="0"/>
        </a:spcAft>
        <a:buChar char="»"/>
        <a:defRPr sz="2000">
          <a:solidFill>
            <a:schemeClr val="tx1"/>
          </a:solidFill>
          <a:latin typeface="+mn-lt"/>
        </a:defRPr>
      </a:lvl6pPr>
      <a:lvl7pPr marL="2971192" indent="-228552" algn="l" rtl="0" fontAlgn="base">
        <a:spcBef>
          <a:spcPct val="20000"/>
        </a:spcBef>
        <a:spcAft>
          <a:spcPct val="0"/>
        </a:spcAft>
        <a:buChar char="»"/>
        <a:defRPr sz="2000">
          <a:solidFill>
            <a:schemeClr val="tx1"/>
          </a:solidFill>
          <a:latin typeface="+mn-lt"/>
        </a:defRPr>
      </a:lvl7pPr>
      <a:lvl8pPr marL="3428299" indent="-228552" algn="l" rtl="0" fontAlgn="base">
        <a:spcBef>
          <a:spcPct val="20000"/>
        </a:spcBef>
        <a:spcAft>
          <a:spcPct val="0"/>
        </a:spcAft>
        <a:buChar char="»"/>
        <a:defRPr sz="2000">
          <a:solidFill>
            <a:schemeClr val="tx1"/>
          </a:solidFill>
          <a:latin typeface="+mn-lt"/>
        </a:defRPr>
      </a:lvl8pPr>
      <a:lvl9pPr marL="3885404" indent="-22855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print">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21" tIns="45711" rIns="91421" bIns="45711"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3850" y="3584638"/>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106" algn="ctr" rtl="0" fontAlgn="base">
        <a:spcBef>
          <a:spcPct val="0"/>
        </a:spcBef>
        <a:spcAft>
          <a:spcPct val="0"/>
        </a:spcAft>
        <a:defRPr sz="3200">
          <a:solidFill>
            <a:schemeClr val="accent2"/>
          </a:solidFill>
          <a:latin typeface="Arial" charset="0"/>
        </a:defRPr>
      </a:lvl6pPr>
      <a:lvl7pPr marL="914212" algn="ctr" rtl="0" fontAlgn="base">
        <a:spcBef>
          <a:spcPct val="0"/>
        </a:spcBef>
        <a:spcAft>
          <a:spcPct val="0"/>
        </a:spcAft>
        <a:defRPr sz="3200">
          <a:solidFill>
            <a:schemeClr val="accent2"/>
          </a:solidFill>
          <a:latin typeface="Arial" charset="0"/>
        </a:defRPr>
      </a:lvl7pPr>
      <a:lvl8pPr marL="1371320" algn="ctr" rtl="0" fontAlgn="base">
        <a:spcBef>
          <a:spcPct val="0"/>
        </a:spcBef>
        <a:spcAft>
          <a:spcPct val="0"/>
        </a:spcAft>
        <a:defRPr sz="3200">
          <a:solidFill>
            <a:schemeClr val="accent2"/>
          </a:solidFill>
          <a:latin typeface="Arial" charset="0"/>
        </a:defRPr>
      </a:lvl8pPr>
      <a:lvl9pPr marL="1828426" algn="ctr" rtl="0" fontAlgn="base">
        <a:spcBef>
          <a:spcPct val="0"/>
        </a:spcBef>
        <a:spcAft>
          <a:spcPct val="0"/>
        </a:spcAft>
        <a:defRPr sz="3200">
          <a:solidFill>
            <a:schemeClr val="accent2"/>
          </a:solidFill>
          <a:latin typeface="Arial" charset="0"/>
        </a:defRPr>
      </a:lvl9pPr>
    </p:titleStyle>
    <p:bodyStyle>
      <a:lvl1pPr marL="342830" indent="-342830" algn="l" rtl="0" eaLnBrk="0" fontAlgn="base" hangingPunct="0">
        <a:spcBef>
          <a:spcPct val="20000"/>
        </a:spcBef>
        <a:spcAft>
          <a:spcPct val="0"/>
        </a:spcAft>
        <a:buChar char="•"/>
        <a:defRPr sz="3200">
          <a:solidFill>
            <a:schemeClr val="tx1"/>
          </a:solidFill>
          <a:latin typeface="+mn-lt"/>
          <a:ea typeface="+mn-ea"/>
          <a:cs typeface="+mn-cs"/>
        </a:defRPr>
      </a:lvl1pPr>
      <a:lvl2pPr marL="742798" indent="-285692" algn="l" rtl="0" eaLnBrk="0" fontAlgn="base" hangingPunct="0">
        <a:spcBef>
          <a:spcPct val="20000"/>
        </a:spcBef>
        <a:spcAft>
          <a:spcPct val="0"/>
        </a:spcAft>
        <a:buChar char="–"/>
        <a:defRPr sz="2800">
          <a:solidFill>
            <a:schemeClr val="tx1"/>
          </a:solidFill>
          <a:latin typeface="+mn-lt"/>
        </a:defRPr>
      </a:lvl2pPr>
      <a:lvl3pPr marL="1142765" indent="-228552" algn="l" rtl="0" eaLnBrk="0" fontAlgn="base" hangingPunct="0">
        <a:spcBef>
          <a:spcPct val="20000"/>
        </a:spcBef>
        <a:spcAft>
          <a:spcPct val="0"/>
        </a:spcAft>
        <a:buChar char="•"/>
        <a:defRPr sz="2400">
          <a:solidFill>
            <a:schemeClr val="tx1"/>
          </a:solidFill>
          <a:latin typeface="+mn-lt"/>
        </a:defRPr>
      </a:lvl3pPr>
      <a:lvl4pPr marL="1599872" indent="-228552" algn="l" rtl="0" eaLnBrk="0" fontAlgn="base" hangingPunct="0">
        <a:spcBef>
          <a:spcPct val="20000"/>
        </a:spcBef>
        <a:spcAft>
          <a:spcPct val="0"/>
        </a:spcAft>
        <a:buChar char="–"/>
        <a:defRPr sz="2000">
          <a:solidFill>
            <a:schemeClr val="tx1"/>
          </a:solidFill>
          <a:latin typeface="+mn-lt"/>
        </a:defRPr>
      </a:lvl4pPr>
      <a:lvl5pPr marL="2056980" indent="-228552" algn="l" rtl="0" eaLnBrk="0" fontAlgn="base" hangingPunct="0">
        <a:spcBef>
          <a:spcPct val="20000"/>
        </a:spcBef>
        <a:spcAft>
          <a:spcPct val="0"/>
        </a:spcAft>
        <a:buChar char="»"/>
        <a:defRPr sz="2000">
          <a:solidFill>
            <a:schemeClr val="tx1"/>
          </a:solidFill>
          <a:latin typeface="+mn-lt"/>
        </a:defRPr>
      </a:lvl5pPr>
      <a:lvl6pPr marL="2514087" indent="-228552" algn="l" rtl="0" fontAlgn="base">
        <a:spcBef>
          <a:spcPct val="20000"/>
        </a:spcBef>
        <a:spcAft>
          <a:spcPct val="0"/>
        </a:spcAft>
        <a:buChar char="»"/>
        <a:defRPr sz="2000">
          <a:solidFill>
            <a:schemeClr val="tx1"/>
          </a:solidFill>
          <a:latin typeface="+mn-lt"/>
        </a:defRPr>
      </a:lvl6pPr>
      <a:lvl7pPr marL="2971192" indent="-228552" algn="l" rtl="0" fontAlgn="base">
        <a:spcBef>
          <a:spcPct val="20000"/>
        </a:spcBef>
        <a:spcAft>
          <a:spcPct val="0"/>
        </a:spcAft>
        <a:buChar char="»"/>
        <a:defRPr sz="2000">
          <a:solidFill>
            <a:schemeClr val="tx1"/>
          </a:solidFill>
          <a:latin typeface="+mn-lt"/>
        </a:defRPr>
      </a:lvl7pPr>
      <a:lvl8pPr marL="3428299" indent="-228552" algn="l" rtl="0" fontAlgn="base">
        <a:spcBef>
          <a:spcPct val="20000"/>
        </a:spcBef>
        <a:spcAft>
          <a:spcPct val="0"/>
        </a:spcAft>
        <a:buChar char="»"/>
        <a:defRPr sz="2000">
          <a:solidFill>
            <a:schemeClr val="tx1"/>
          </a:solidFill>
          <a:latin typeface="+mn-lt"/>
        </a:defRPr>
      </a:lvl8pPr>
      <a:lvl9pPr marL="3885404" indent="-22855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3" cstate="print">
            <a:lum bright="50000" contrast="-52000"/>
          </a:blip>
          <a:srcRect/>
          <a:stretch>
            <a:fillRect/>
          </a:stretch>
        </p:blipFill>
        <p:spPr bwMode="auto">
          <a:xfrm>
            <a:off x="-1" y="0"/>
            <a:ext cx="9144001" cy="1196752"/>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21" tIns="45711" rIns="91421" bIns="45711"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23850" y="3584638"/>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53" r:id="rId1"/>
  </p:sldLayoutIdLst>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106" algn="ctr" rtl="0" fontAlgn="base">
        <a:spcBef>
          <a:spcPct val="0"/>
        </a:spcBef>
        <a:spcAft>
          <a:spcPct val="0"/>
        </a:spcAft>
        <a:defRPr sz="3200">
          <a:solidFill>
            <a:schemeClr val="accent2"/>
          </a:solidFill>
          <a:latin typeface="Arial" charset="0"/>
        </a:defRPr>
      </a:lvl6pPr>
      <a:lvl7pPr marL="914212" algn="ctr" rtl="0" fontAlgn="base">
        <a:spcBef>
          <a:spcPct val="0"/>
        </a:spcBef>
        <a:spcAft>
          <a:spcPct val="0"/>
        </a:spcAft>
        <a:defRPr sz="3200">
          <a:solidFill>
            <a:schemeClr val="accent2"/>
          </a:solidFill>
          <a:latin typeface="Arial" charset="0"/>
        </a:defRPr>
      </a:lvl7pPr>
      <a:lvl8pPr marL="1371320" algn="ctr" rtl="0" fontAlgn="base">
        <a:spcBef>
          <a:spcPct val="0"/>
        </a:spcBef>
        <a:spcAft>
          <a:spcPct val="0"/>
        </a:spcAft>
        <a:defRPr sz="3200">
          <a:solidFill>
            <a:schemeClr val="accent2"/>
          </a:solidFill>
          <a:latin typeface="Arial" charset="0"/>
        </a:defRPr>
      </a:lvl8pPr>
      <a:lvl9pPr marL="1828426" algn="ctr" rtl="0" fontAlgn="base">
        <a:spcBef>
          <a:spcPct val="0"/>
        </a:spcBef>
        <a:spcAft>
          <a:spcPct val="0"/>
        </a:spcAft>
        <a:defRPr sz="3200">
          <a:solidFill>
            <a:schemeClr val="accent2"/>
          </a:solidFill>
          <a:latin typeface="Arial" charset="0"/>
        </a:defRPr>
      </a:lvl9pPr>
    </p:titleStyle>
    <p:bodyStyle>
      <a:lvl1pPr marL="342830" indent="-342830" algn="l" rtl="0" eaLnBrk="0" fontAlgn="base" hangingPunct="0">
        <a:spcBef>
          <a:spcPct val="20000"/>
        </a:spcBef>
        <a:spcAft>
          <a:spcPct val="0"/>
        </a:spcAft>
        <a:buChar char="•"/>
        <a:defRPr sz="3200">
          <a:solidFill>
            <a:schemeClr val="tx1"/>
          </a:solidFill>
          <a:latin typeface="+mn-lt"/>
          <a:ea typeface="+mn-ea"/>
          <a:cs typeface="+mn-cs"/>
        </a:defRPr>
      </a:lvl1pPr>
      <a:lvl2pPr marL="742798" indent="-285692" algn="l" rtl="0" eaLnBrk="0" fontAlgn="base" hangingPunct="0">
        <a:spcBef>
          <a:spcPct val="20000"/>
        </a:spcBef>
        <a:spcAft>
          <a:spcPct val="0"/>
        </a:spcAft>
        <a:buChar char="–"/>
        <a:defRPr sz="2800">
          <a:solidFill>
            <a:schemeClr val="tx1"/>
          </a:solidFill>
          <a:latin typeface="+mn-lt"/>
        </a:defRPr>
      </a:lvl2pPr>
      <a:lvl3pPr marL="1142765" indent="-228552" algn="l" rtl="0" eaLnBrk="0" fontAlgn="base" hangingPunct="0">
        <a:spcBef>
          <a:spcPct val="20000"/>
        </a:spcBef>
        <a:spcAft>
          <a:spcPct val="0"/>
        </a:spcAft>
        <a:buChar char="•"/>
        <a:defRPr sz="2400">
          <a:solidFill>
            <a:schemeClr val="tx1"/>
          </a:solidFill>
          <a:latin typeface="+mn-lt"/>
        </a:defRPr>
      </a:lvl3pPr>
      <a:lvl4pPr marL="1599872" indent="-228552" algn="l" rtl="0" eaLnBrk="0" fontAlgn="base" hangingPunct="0">
        <a:spcBef>
          <a:spcPct val="20000"/>
        </a:spcBef>
        <a:spcAft>
          <a:spcPct val="0"/>
        </a:spcAft>
        <a:buChar char="–"/>
        <a:defRPr sz="2000">
          <a:solidFill>
            <a:schemeClr val="tx1"/>
          </a:solidFill>
          <a:latin typeface="+mn-lt"/>
        </a:defRPr>
      </a:lvl4pPr>
      <a:lvl5pPr marL="2056980" indent="-228552" algn="l" rtl="0" eaLnBrk="0" fontAlgn="base" hangingPunct="0">
        <a:spcBef>
          <a:spcPct val="20000"/>
        </a:spcBef>
        <a:spcAft>
          <a:spcPct val="0"/>
        </a:spcAft>
        <a:buChar char="»"/>
        <a:defRPr sz="2000">
          <a:solidFill>
            <a:schemeClr val="tx1"/>
          </a:solidFill>
          <a:latin typeface="+mn-lt"/>
        </a:defRPr>
      </a:lvl5pPr>
      <a:lvl6pPr marL="2514087" indent="-228552" algn="l" rtl="0" fontAlgn="base">
        <a:spcBef>
          <a:spcPct val="20000"/>
        </a:spcBef>
        <a:spcAft>
          <a:spcPct val="0"/>
        </a:spcAft>
        <a:buChar char="»"/>
        <a:defRPr sz="2000">
          <a:solidFill>
            <a:schemeClr val="tx1"/>
          </a:solidFill>
          <a:latin typeface="+mn-lt"/>
        </a:defRPr>
      </a:lvl6pPr>
      <a:lvl7pPr marL="2971192" indent="-228552" algn="l" rtl="0" fontAlgn="base">
        <a:spcBef>
          <a:spcPct val="20000"/>
        </a:spcBef>
        <a:spcAft>
          <a:spcPct val="0"/>
        </a:spcAft>
        <a:buChar char="»"/>
        <a:defRPr sz="2000">
          <a:solidFill>
            <a:schemeClr val="tx1"/>
          </a:solidFill>
          <a:latin typeface="+mn-lt"/>
        </a:defRPr>
      </a:lvl7pPr>
      <a:lvl8pPr marL="3428299" indent="-228552" algn="l" rtl="0" fontAlgn="base">
        <a:spcBef>
          <a:spcPct val="20000"/>
        </a:spcBef>
        <a:spcAft>
          <a:spcPct val="0"/>
        </a:spcAft>
        <a:buChar char="»"/>
        <a:defRPr sz="2000">
          <a:solidFill>
            <a:schemeClr val="tx1"/>
          </a:solidFill>
          <a:latin typeface="+mn-lt"/>
        </a:defRPr>
      </a:lvl8pPr>
      <a:lvl9pPr marL="3885404" indent="-22855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16" cstate="print">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21" tIns="45711" rIns="91421" bIns="45711"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323850" y="3584638"/>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 id="2147484135" r:id="rId13"/>
    <p:sldLayoutId id="2147484136" r:id="rId14"/>
  </p:sldLayoutIdLst>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106" algn="ctr" rtl="0" fontAlgn="base">
        <a:spcBef>
          <a:spcPct val="0"/>
        </a:spcBef>
        <a:spcAft>
          <a:spcPct val="0"/>
        </a:spcAft>
        <a:defRPr sz="3200">
          <a:solidFill>
            <a:schemeClr val="accent2"/>
          </a:solidFill>
          <a:latin typeface="Arial" charset="0"/>
        </a:defRPr>
      </a:lvl6pPr>
      <a:lvl7pPr marL="914212" algn="ctr" rtl="0" fontAlgn="base">
        <a:spcBef>
          <a:spcPct val="0"/>
        </a:spcBef>
        <a:spcAft>
          <a:spcPct val="0"/>
        </a:spcAft>
        <a:defRPr sz="3200">
          <a:solidFill>
            <a:schemeClr val="accent2"/>
          </a:solidFill>
          <a:latin typeface="Arial" charset="0"/>
        </a:defRPr>
      </a:lvl7pPr>
      <a:lvl8pPr marL="1371320" algn="ctr" rtl="0" fontAlgn="base">
        <a:spcBef>
          <a:spcPct val="0"/>
        </a:spcBef>
        <a:spcAft>
          <a:spcPct val="0"/>
        </a:spcAft>
        <a:defRPr sz="3200">
          <a:solidFill>
            <a:schemeClr val="accent2"/>
          </a:solidFill>
          <a:latin typeface="Arial" charset="0"/>
        </a:defRPr>
      </a:lvl8pPr>
      <a:lvl9pPr marL="1828426" algn="ctr" rtl="0" fontAlgn="base">
        <a:spcBef>
          <a:spcPct val="0"/>
        </a:spcBef>
        <a:spcAft>
          <a:spcPct val="0"/>
        </a:spcAft>
        <a:defRPr sz="3200">
          <a:solidFill>
            <a:schemeClr val="accent2"/>
          </a:solidFill>
          <a:latin typeface="Arial" charset="0"/>
        </a:defRPr>
      </a:lvl9pPr>
    </p:titleStyle>
    <p:bodyStyle>
      <a:lvl1pPr marL="342830" indent="-342830" algn="l" rtl="0" eaLnBrk="0" fontAlgn="base" hangingPunct="0">
        <a:spcBef>
          <a:spcPct val="20000"/>
        </a:spcBef>
        <a:spcAft>
          <a:spcPct val="0"/>
        </a:spcAft>
        <a:buChar char="•"/>
        <a:defRPr sz="3200">
          <a:solidFill>
            <a:schemeClr val="tx1"/>
          </a:solidFill>
          <a:latin typeface="+mn-lt"/>
          <a:ea typeface="+mn-ea"/>
          <a:cs typeface="+mn-cs"/>
        </a:defRPr>
      </a:lvl1pPr>
      <a:lvl2pPr marL="742798" indent="-285692" algn="l" rtl="0" eaLnBrk="0" fontAlgn="base" hangingPunct="0">
        <a:spcBef>
          <a:spcPct val="20000"/>
        </a:spcBef>
        <a:spcAft>
          <a:spcPct val="0"/>
        </a:spcAft>
        <a:buChar char="–"/>
        <a:defRPr sz="2800">
          <a:solidFill>
            <a:schemeClr val="tx1"/>
          </a:solidFill>
          <a:latin typeface="+mn-lt"/>
        </a:defRPr>
      </a:lvl2pPr>
      <a:lvl3pPr marL="1142765" indent="-228552" algn="l" rtl="0" eaLnBrk="0" fontAlgn="base" hangingPunct="0">
        <a:spcBef>
          <a:spcPct val="20000"/>
        </a:spcBef>
        <a:spcAft>
          <a:spcPct val="0"/>
        </a:spcAft>
        <a:buChar char="•"/>
        <a:defRPr sz="2400">
          <a:solidFill>
            <a:schemeClr val="tx1"/>
          </a:solidFill>
          <a:latin typeface="+mn-lt"/>
        </a:defRPr>
      </a:lvl3pPr>
      <a:lvl4pPr marL="1599872" indent="-228552" algn="l" rtl="0" eaLnBrk="0" fontAlgn="base" hangingPunct="0">
        <a:spcBef>
          <a:spcPct val="20000"/>
        </a:spcBef>
        <a:spcAft>
          <a:spcPct val="0"/>
        </a:spcAft>
        <a:buChar char="–"/>
        <a:defRPr sz="2000">
          <a:solidFill>
            <a:schemeClr val="tx1"/>
          </a:solidFill>
          <a:latin typeface="+mn-lt"/>
        </a:defRPr>
      </a:lvl4pPr>
      <a:lvl5pPr marL="2056980" indent="-228552" algn="l" rtl="0" eaLnBrk="0" fontAlgn="base" hangingPunct="0">
        <a:spcBef>
          <a:spcPct val="20000"/>
        </a:spcBef>
        <a:spcAft>
          <a:spcPct val="0"/>
        </a:spcAft>
        <a:buChar char="»"/>
        <a:defRPr sz="2000">
          <a:solidFill>
            <a:schemeClr val="tx1"/>
          </a:solidFill>
          <a:latin typeface="+mn-lt"/>
        </a:defRPr>
      </a:lvl5pPr>
      <a:lvl6pPr marL="2514087" indent="-228552" algn="l" rtl="0" fontAlgn="base">
        <a:spcBef>
          <a:spcPct val="20000"/>
        </a:spcBef>
        <a:spcAft>
          <a:spcPct val="0"/>
        </a:spcAft>
        <a:buChar char="»"/>
        <a:defRPr sz="2000">
          <a:solidFill>
            <a:schemeClr val="tx1"/>
          </a:solidFill>
          <a:latin typeface="+mn-lt"/>
        </a:defRPr>
      </a:lvl6pPr>
      <a:lvl7pPr marL="2971192" indent="-228552" algn="l" rtl="0" fontAlgn="base">
        <a:spcBef>
          <a:spcPct val="20000"/>
        </a:spcBef>
        <a:spcAft>
          <a:spcPct val="0"/>
        </a:spcAft>
        <a:buChar char="»"/>
        <a:defRPr sz="2000">
          <a:solidFill>
            <a:schemeClr val="tx1"/>
          </a:solidFill>
          <a:latin typeface="+mn-lt"/>
        </a:defRPr>
      </a:lvl7pPr>
      <a:lvl8pPr marL="3428299" indent="-228552" algn="l" rtl="0" fontAlgn="base">
        <a:spcBef>
          <a:spcPct val="20000"/>
        </a:spcBef>
        <a:spcAft>
          <a:spcPct val="0"/>
        </a:spcAft>
        <a:buChar char="»"/>
        <a:defRPr sz="2000">
          <a:solidFill>
            <a:schemeClr val="tx1"/>
          </a:solidFill>
          <a:latin typeface="+mn-lt"/>
        </a:defRPr>
      </a:lvl8pPr>
      <a:lvl9pPr marL="3885404" indent="-22855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print">
            <a:lum bright="50000" contrast="-52000"/>
          </a:blip>
          <a:srcRect/>
          <a:stretch>
            <a:fillRect/>
          </a:stretch>
        </p:blipFill>
        <p:spPr bwMode="auto">
          <a:xfrm>
            <a:off x="-1" y="0"/>
            <a:ext cx="9144001" cy="1196752"/>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1" tIns="45711" rIns="91421" bIns="45711"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21" tIns="45711" rIns="91421"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6"/>
            <a:ext cx="2133600" cy="365125"/>
          </a:xfrm>
          <a:prstGeom prst="rect">
            <a:avLst/>
          </a:prstGeom>
        </p:spPr>
        <p:txBody>
          <a:bodyPr vert="horz" lIns="91421" tIns="45711" rIns="91421" bIns="45711"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1" y="6356416"/>
            <a:ext cx="2895600" cy="365125"/>
          </a:xfrm>
          <a:prstGeom prst="rect">
            <a:avLst/>
          </a:prstGeom>
        </p:spPr>
        <p:txBody>
          <a:bodyPr vert="horz" lIns="91421" tIns="45711" rIns="91421" bIns="45711"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16"/>
            <a:ext cx="2133600" cy="365125"/>
          </a:xfrm>
          <a:prstGeom prst="rect">
            <a:avLst/>
          </a:prstGeom>
        </p:spPr>
        <p:txBody>
          <a:bodyPr vert="horz" lIns="91421" tIns="45711" rIns="91421" bIns="45711"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ctr" defTabSz="914212"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1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8" indent="-285692" algn="l" defTabSz="91421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5" indent="-228552" algn="l" defTabSz="91421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72"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80"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87"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92"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99"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04"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21" tIns="45711" rIns="91421" bIns="45711" numCol="1" anchor="ctr" anchorCtr="0" compatLnSpc="1">
            <a:prstTxWarp prst="textNoShape">
              <a:avLst/>
            </a:prstTxWarp>
          </a:bodyPr>
          <a:lstStyle/>
          <a:p>
            <a:pPr lvl="0"/>
            <a:r>
              <a:rPr lang="en-GB"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4277" r:id="rId1"/>
  </p:sldLayoutIdLst>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106" algn="ctr" rtl="0" fontAlgn="base">
        <a:spcBef>
          <a:spcPct val="0"/>
        </a:spcBef>
        <a:spcAft>
          <a:spcPct val="0"/>
        </a:spcAft>
        <a:defRPr sz="3200">
          <a:solidFill>
            <a:schemeClr val="accent2"/>
          </a:solidFill>
          <a:latin typeface="Arial" charset="0"/>
        </a:defRPr>
      </a:lvl6pPr>
      <a:lvl7pPr marL="914212" algn="ctr" rtl="0" fontAlgn="base">
        <a:spcBef>
          <a:spcPct val="0"/>
        </a:spcBef>
        <a:spcAft>
          <a:spcPct val="0"/>
        </a:spcAft>
        <a:defRPr sz="3200">
          <a:solidFill>
            <a:schemeClr val="accent2"/>
          </a:solidFill>
          <a:latin typeface="Arial" charset="0"/>
        </a:defRPr>
      </a:lvl7pPr>
      <a:lvl8pPr marL="1371320" algn="ctr" rtl="0" fontAlgn="base">
        <a:spcBef>
          <a:spcPct val="0"/>
        </a:spcBef>
        <a:spcAft>
          <a:spcPct val="0"/>
        </a:spcAft>
        <a:defRPr sz="3200">
          <a:solidFill>
            <a:schemeClr val="accent2"/>
          </a:solidFill>
          <a:latin typeface="Arial" charset="0"/>
        </a:defRPr>
      </a:lvl8pPr>
      <a:lvl9pPr marL="1828426" algn="ctr" rtl="0" fontAlgn="base">
        <a:spcBef>
          <a:spcPct val="0"/>
        </a:spcBef>
        <a:spcAft>
          <a:spcPct val="0"/>
        </a:spcAft>
        <a:defRPr sz="3200">
          <a:solidFill>
            <a:schemeClr val="accent2"/>
          </a:solidFill>
          <a:latin typeface="Arial" charset="0"/>
        </a:defRPr>
      </a:lvl9pPr>
    </p:titleStyle>
    <p:bodyStyle>
      <a:lvl1pPr marL="342830" indent="-342830" algn="l" rtl="0" eaLnBrk="0" fontAlgn="base" hangingPunct="0">
        <a:spcBef>
          <a:spcPct val="20000"/>
        </a:spcBef>
        <a:spcAft>
          <a:spcPct val="0"/>
        </a:spcAft>
        <a:buChar char="•"/>
        <a:defRPr sz="3200">
          <a:solidFill>
            <a:schemeClr val="tx1"/>
          </a:solidFill>
          <a:latin typeface="+mn-lt"/>
          <a:ea typeface="+mn-ea"/>
          <a:cs typeface="+mn-cs"/>
        </a:defRPr>
      </a:lvl1pPr>
      <a:lvl2pPr marL="742798" indent="-285692" algn="l" rtl="0" eaLnBrk="0" fontAlgn="base" hangingPunct="0">
        <a:spcBef>
          <a:spcPct val="20000"/>
        </a:spcBef>
        <a:spcAft>
          <a:spcPct val="0"/>
        </a:spcAft>
        <a:buChar char="–"/>
        <a:defRPr sz="2800">
          <a:solidFill>
            <a:schemeClr val="tx1"/>
          </a:solidFill>
          <a:latin typeface="+mn-lt"/>
        </a:defRPr>
      </a:lvl2pPr>
      <a:lvl3pPr marL="1142765" indent="-228552" algn="l" rtl="0" eaLnBrk="0" fontAlgn="base" hangingPunct="0">
        <a:spcBef>
          <a:spcPct val="20000"/>
        </a:spcBef>
        <a:spcAft>
          <a:spcPct val="0"/>
        </a:spcAft>
        <a:buChar char="•"/>
        <a:defRPr sz="2400">
          <a:solidFill>
            <a:schemeClr val="tx1"/>
          </a:solidFill>
          <a:latin typeface="+mn-lt"/>
        </a:defRPr>
      </a:lvl3pPr>
      <a:lvl4pPr marL="1599872" indent="-228552" algn="l" rtl="0" eaLnBrk="0" fontAlgn="base" hangingPunct="0">
        <a:spcBef>
          <a:spcPct val="20000"/>
        </a:spcBef>
        <a:spcAft>
          <a:spcPct val="0"/>
        </a:spcAft>
        <a:buChar char="–"/>
        <a:defRPr sz="2000">
          <a:solidFill>
            <a:schemeClr val="tx1"/>
          </a:solidFill>
          <a:latin typeface="+mn-lt"/>
        </a:defRPr>
      </a:lvl4pPr>
      <a:lvl5pPr marL="2056980" indent="-228552" algn="l" rtl="0" eaLnBrk="0" fontAlgn="base" hangingPunct="0">
        <a:spcBef>
          <a:spcPct val="20000"/>
        </a:spcBef>
        <a:spcAft>
          <a:spcPct val="0"/>
        </a:spcAft>
        <a:buChar char="»"/>
        <a:defRPr sz="2000">
          <a:solidFill>
            <a:schemeClr val="tx1"/>
          </a:solidFill>
          <a:latin typeface="+mn-lt"/>
        </a:defRPr>
      </a:lvl5pPr>
      <a:lvl6pPr marL="2514087" indent="-228552" algn="l" rtl="0" fontAlgn="base">
        <a:spcBef>
          <a:spcPct val="20000"/>
        </a:spcBef>
        <a:spcAft>
          <a:spcPct val="0"/>
        </a:spcAft>
        <a:buChar char="»"/>
        <a:defRPr sz="2000">
          <a:solidFill>
            <a:schemeClr val="tx1"/>
          </a:solidFill>
          <a:latin typeface="+mn-lt"/>
        </a:defRPr>
      </a:lvl6pPr>
      <a:lvl7pPr marL="2971192" indent="-228552" algn="l" rtl="0" fontAlgn="base">
        <a:spcBef>
          <a:spcPct val="20000"/>
        </a:spcBef>
        <a:spcAft>
          <a:spcPct val="0"/>
        </a:spcAft>
        <a:buChar char="»"/>
        <a:defRPr sz="2000">
          <a:solidFill>
            <a:schemeClr val="tx1"/>
          </a:solidFill>
          <a:latin typeface="+mn-lt"/>
        </a:defRPr>
      </a:lvl7pPr>
      <a:lvl8pPr marL="3428299" indent="-228552" algn="l" rtl="0" fontAlgn="base">
        <a:spcBef>
          <a:spcPct val="20000"/>
        </a:spcBef>
        <a:spcAft>
          <a:spcPct val="0"/>
        </a:spcAft>
        <a:buChar char="»"/>
        <a:defRPr sz="2000">
          <a:solidFill>
            <a:schemeClr val="tx1"/>
          </a:solidFill>
          <a:latin typeface="+mn-lt"/>
        </a:defRPr>
      </a:lvl8pPr>
      <a:lvl9pPr marL="3885404" indent="-22855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16" cstate="print">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21" tIns="45711" rIns="91421" bIns="45711"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323850" y="3584638"/>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Lst>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106" algn="ctr" rtl="0" fontAlgn="base">
        <a:spcBef>
          <a:spcPct val="0"/>
        </a:spcBef>
        <a:spcAft>
          <a:spcPct val="0"/>
        </a:spcAft>
        <a:defRPr sz="3200">
          <a:solidFill>
            <a:schemeClr val="accent2"/>
          </a:solidFill>
          <a:latin typeface="Arial" charset="0"/>
        </a:defRPr>
      </a:lvl6pPr>
      <a:lvl7pPr marL="914212" algn="ctr" rtl="0" fontAlgn="base">
        <a:spcBef>
          <a:spcPct val="0"/>
        </a:spcBef>
        <a:spcAft>
          <a:spcPct val="0"/>
        </a:spcAft>
        <a:defRPr sz="3200">
          <a:solidFill>
            <a:schemeClr val="accent2"/>
          </a:solidFill>
          <a:latin typeface="Arial" charset="0"/>
        </a:defRPr>
      </a:lvl7pPr>
      <a:lvl8pPr marL="1371320" algn="ctr" rtl="0" fontAlgn="base">
        <a:spcBef>
          <a:spcPct val="0"/>
        </a:spcBef>
        <a:spcAft>
          <a:spcPct val="0"/>
        </a:spcAft>
        <a:defRPr sz="3200">
          <a:solidFill>
            <a:schemeClr val="accent2"/>
          </a:solidFill>
          <a:latin typeface="Arial" charset="0"/>
        </a:defRPr>
      </a:lvl8pPr>
      <a:lvl9pPr marL="1828426" algn="ctr" rtl="0" fontAlgn="base">
        <a:spcBef>
          <a:spcPct val="0"/>
        </a:spcBef>
        <a:spcAft>
          <a:spcPct val="0"/>
        </a:spcAft>
        <a:defRPr sz="3200">
          <a:solidFill>
            <a:schemeClr val="accent2"/>
          </a:solidFill>
          <a:latin typeface="Arial" charset="0"/>
        </a:defRPr>
      </a:lvl9pPr>
    </p:titleStyle>
    <p:bodyStyle>
      <a:lvl1pPr marL="342830" indent="-342830" algn="l" rtl="0" eaLnBrk="0" fontAlgn="base" hangingPunct="0">
        <a:spcBef>
          <a:spcPct val="20000"/>
        </a:spcBef>
        <a:spcAft>
          <a:spcPct val="0"/>
        </a:spcAft>
        <a:buChar char="•"/>
        <a:defRPr sz="3200">
          <a:solidFill>
            <a:schemeClr val="tx1"/>
          </a:solidFill>
          <a:latin typeface="+mn-lt"/>
          <a:ea typeface="+mn-ea"/>
          <a:cs typeface="+mn-cs"/>
        </a:defRPr>
      </a:lvl1pPr>
      <a:lvl2pPr marL="742798" indent="-285692" algn="l" rtl="0" eaLnBrk="0" fontAlgn="base" hangingPunct="0">
        <a:spcBef>
          <a:spcPct val="20000"/>
        </a:spcBef>
        <a:spcAft>
          <a:spcPct val="0"/>
        </a:spcAft>
        <a:buChar char="–"/>
        <a:defRPr sz="2800">
          <a:solidFill>
            <a:schemeClr val="tx1"/>
          </a:solidFill>
          <a:latin typeface="+mn-lt"/>
        </a:defRPr>
      </a:lvl2pPr>
      <a:lvl3pPr marL="1142765" indent="-228552" algn="l" rtl="0" eaLnBrk="0" fontAlgn="base" hangingPunct="0">
        <a:spcBef>
          <a:spcPct val="20000"/>
        </a:spcBef>
        <a:spcAft>
          <a:spcPct val="0"/>
        </a:spcAft>
        <a:buChar char="•"/>
        <a:defRPr sz="2400">
          <a:solidFill>
            <a:schemeClr val="tx1"/>
          </a:solidFill>
          <a:latin typeface="+mn-lt"/>
        </a:defRPr>
      </a:lvl3pPr>
      <a:lvl4pPr marL="1599872" indent="-228552" algn="l" rtl="0" eaLnBrk="0" fontAlgn="base" hangingPunct="0">
        <a:spcBef>
          <a:spcPct val="20000"/>
        </a:spcBef>
        <a:spcAft>
          <a:spcPct val="0"/>
        </a:spcAft>
        <a:buChar char="–"/>
        <a:defRPr sz="2000">
          <a:solidFill>
            <a:schemeClr val="tx1"/>
          </a:solidFill>
          <a:latin typeface="+mn-lt"/>
        </a:defRPr>
      </a:lvl4pPr>
      <a:lvl5pPr marL="2056980" indent="-228552" algn="l" rtl="0" eaLnBrk="0" fontAlgn="base" hangingPunct="0">
        <a:spcBef>
          <a:spcPct val="20000"/>
        </a:spcBef>
        <a:spcAft>
          <a:spcPct val="0"/>
        </a:spcAft>
        <a:buChar char="»"/>
        <a:defRPr sz="2000">
          <a:solidFill>
            <a:schemeClr val="tx1"/>
          </a:solidFill>
          <a:latin typeface="+mn-lt"/>
        </a:defRPr>
      </a:lvl5pPr>
      <a:lvl6pPr marL="2514087" indent="-228552" algn="l" rtl="0" fontAlgn="base">
        <a:spcBef>
          <a:spcPct val="20000"/>
        </a:spcBef>
        <a:spcAft>
          <a:spcPct val="0"/>
        </a:spcAft>
        <a:buChar char="»"/>
        <a:defRPr sz="2000">
          <a:solidFill>
            <a:schemeClr val="tx1"/>
          </a:solidFill>
          <a:latin typeface="+mn-lt"/>
        </a:defRPr>
      </a:lvl6pPr>
      <a:lvl7pPr marL="2971192" indent="-228552" algn="l" rtl="0" fontAlgn="base">
        <a:spcBef>
          <a:spcPct val="20000"/>
        </a:spcBef>
        <a:spcAft>
          <a:spcPct val="0"/>
        </a:spcAft>
        <a:buChar char="»"/>
        <a:defRPr sz="2000">
          <a:solidFill>
            <a:schemeClr val="tx1"/>
          </a:solidFill>
          <a:latin typeface="+mn-lt"/>
        </a:defRPr>
      </a:lvl7pPr>
      <a:lvl8pPr marL="3428299" indent="-228552" algn="l" rtl="0" fontAlgn="base">
        <a:spcBef>
          <a:spcPct val="20000"/>
        </a:spcBef>
        <a:spcAft>
          <a:spcPct val="0"/>
        </a:spcAft>
        <a:buChar char="»"/>
        <a:defRPr sz="2000">
          <a:solidFill>
            <a:schemeClr val="tx1"/>
          </a:solidFill>
          <a:latin typeface="+mn-lt"/>
        </a:defRPr>
      </a:lvl8pPr>
      <a:lvl9pPr marL="3885404" indent="-22855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1" tIns="45711" rIns="91421" bIns="45711"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21" tIns="45711" rIns="91421"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16"/>
            <a:ext cx="2133600" cy="365125"/>
          </a:xfrm>
          <a:prstGeom prst="rect">
            <a:avLst/>
          </a:prstGeom>
        </p:spPr>
        <p:txBody>
          <a:bodyPr vert="horz" lIns="91421" tIns="45711" rIns="91421" bIns="45711"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1" y="6356416"/>
            <a:ext cx="2895600" cy="365125"/>
          </a:xfrm>
          <a:prstGeom prst="rect">
            <a:avLst/>
          </a:prstGeom>
        </p:spPr>
        <p:txBody>
          <a:bodyPr vert="horz" lIns="91421" tIns="45711" rIns="91421" bIns="45711"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16"/>
            <a:ext cx="2133600" cy="365125"/>
          </a:xfrm>
          <a:prstGeom prst="rect">
            <a:avLst/>
          </a:prstGeom>
        </p:spPr>
        <p:txBody>
          <a:bodyPr vert="horz" lIns="91421" tIns="45711" rIns="91421" bIns="45711"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algn="ctr" defTabSz="914212"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1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8" indent="-285692" algn="l" defTabSz="91421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5" indent="-228552" algn="l" defTabSz="91421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72"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80"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87"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92"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99"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04" indent="-228552" algn="l" defTabSz="9142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16" cstate="print">
            <a:lum bright="50000" contrast="-52000"/>
          </a:blip>
          <a:srcRect/>
          <a:stretch>
            <a:fillRect/>
          </a:stretch>
        </p:blipFill>
        <p:spPr bwMode="auto">
          <a:xfrm>
            <a:off x="-1" y="0"/>
            <a:ext cx="9144001" cy="900066"/>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21" tIns="45711" rIns="91421" bIns="45711"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323850" y="3584638"/>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Lst>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106" algn="ctr" rtl="0" fontAlgn="base">
        <a:spcBef>
          <a:spcPct val="0"/>
        </a:spcBef>
        <a:spcAft>
          <a:spcPct val="0"/>
        </a:spcAft>
        <a:defRPr sz="3200">
          <a:solidFill>
            <a:schemeClr val="accent2"/>
          </a:solidFill>
          <a:latin typeface="Arial" charset="0"/>
        </a:defRPr>
      </a:lvl6pPr>
      <a:lvl7pPr marL="914212" algn="ctr" rtl="0" fontAlgn="base">
        <a:spcBef>
          <a:spcPct val="0"/>
        </a:spcBef>
        <a:spcAft>
          <a:spcPct val="0"/>
        </a:spcAft>
        <a:defRPr sz="3200">
          <a:solidFill>
            <a:schemeClr val="accent2"/>
          </a:solidFill>
          <a:latin typeface="Arial" charset="0"/>
        </a:defRPr>
      </a:lvl7pPr>
      <a:lvl8pPr marL="1371320" algn="ctr" rtl="0" fontAlgn="base">
        <a:spcBef>
          <a:spcPct val="0"/>
        </a:spcBef>
        <a:spcAft>
          <a:spcPct val="0"/>
        </a:spcAft>
        <a:defRPr sz="3200">
          <a:solidFill>
            <a:schemeClr val="accent2"/>
          </a:solidFill>
          <a:latin typeface="Arial" charset="0"/>
        </a:defRPr>
      </a:lvl8pPr>
      <a:lvl9pPr marL="1828426" algn="ctr" rtl="0" fontAlgn="base">
        <a:spcBef>
          <a:spcPct val="0"/>
        </a:spcBef>
        <a:spcAft>
          <a:spcPct val="0"/>
        </a:spcAft>
        <a:defRPr sz="3200">
          <a:solidFill>
            <a:schemeClr val="accent2"/>
          </a:solidFill>
          <a:latin typeface="Arial" charset="0"/>
        </a:defRPr>
      </a:lvl9pPr>
    </p:titleStyle>
    <p:bodyStyle>
      <a:lvl1pPr marL="342830" indent="-342830" algn="l" rtl="0" eaLnBrk="0" fontAlgn="base" hangingPunct="0">
        <a:spcBef>
          <a:spcPct val="20000"/>
        </a:spcBef>
        <a:spcAft>
          <a:spcPct val="0"/>
        </a:spcAft>
        <a:buChar char="•"/>
        <a:defRPr sz="3200">
          <a:solidFill>
            <a:schemeClr val="tx1"/>
          </a:solidFill>
          <a:latin typeface="+mn-lt"/>
          <a:ea typeface="+mn-ea"/>
          <a:cs typeface="+mn-cs"/>
        </a:defRPr>
      </a:lvl1pPr>
      <a:lvl2pPr marL="742798" indent="-285692" algn="l" rtl="0" eaLnBrk="0" fontAlgn="base" hangingPunct="0">
        <a:spcBef>
          <a:spcPct val="20000"/>
        </a:spcBef>
        <a:spcAft>
          <a:spcPct val="0"/>
        </a:spcAft>
        <a:buChar char="–"/>
        <a:defRPr sz="2800">
          <a:solidFill>
            <a:schemeClr val="tx1"/>
          </a:solidFill>
          <a:latin typeface="+mn-lt"/>
        </a:defRPr>
      </a:lvl2pPr>
      <a:lvl3pPr marL="1142765" indent="-228552" algn="l" rtl="0" eaLnBrk="0" fontAlgn="base" hangingPunct="0">
        <a:spcBef>
          <a:spcPct val="20000"/>
        </a:spcBef>
        <a:spcAft>
          <a:spcPct val="0"/>
        </a:spcAft>
        <a:buChar char="•"/>
        <a:defRPr sz="2400">
          <a:solidFill>
            <a:schemeClr val="tx1"/>
          </a:solidFill>
          <a:latin typeface="+mn-lt"/>
        </a:defRPr>
      </a:lvl3pPr>
      <a:lvl4pPr marL="1599872" indent="-228552" algn="l" rtl="0" eaLnBrk="0" fontAlgn="base" hangingPunct="0">
        <a:spcBef>
          <a:spcPct val="20000"/>
        </a:spcBef>
        <a:spcAft>
          <a:spcPct val="0"/>
        </a:spcAft>
        <a:buChar char="–"/>
        <a:defRPr sz="2000">
          <a:solidFill>
            <a:schemeClr val="tx1"/>
          </a:solidFill>
          <a:latin typeface="+mn-lt"/>
        </a:defRPr>
      </a:lvl4pPr>
      <a:lvl5pPr marL="2056980" indent="-228552" algn="l" rtl="0" eaLnBrk="0" fontAlgn="base" hangingPunct="0">
        <a:spcBef>
          <a:spcPct val="20000"/>
        </a:spcBef>
        <a:spcAft>
          <a:spcPct val="0"/>
        </a:spcAft>
        <a:buChar char="»"/>
        <a:defRPr sz="2000">
          <a:solidFill>
            <a:schemeClr val="tx1"/>
          </a:solidFill>
          <a:latin typeface="+mn-lt"/>
        </a:defRPr>
      </a:lvl5pPr>
      <a:lvl6pPr marL="2514087" indent="-228552" algn="l" rtl="0" fontAlgn="base">
        <a:spcBef>
          <a:spcPct val="20000"/>
        </a:spcBef>
        <a:spcAft>
          <a:spcPct val="0"/>
        </a:spcAft>
        <a:buChar char="»"/>
        <a:defRPr sz="2000">
          <a:solidFill>
            <a:schemeClr val="tx1"/>
          </a:solidFill>
          <a:latin typeface="+mn-lt"/>
        </a:defRPr>
      </a:lvl6pPr>
      <a:lvl7pPr marL="2971192" indent="-228552" algn="l" rtl="0" fontAlgn="base">
        <a:spcBef>
          <a:spcPct val="20000"/>
        </a:spcBef>
        <a:spcAft>
          <a:spcPct val="0"/>
        </a:spcAft>
        <a:buChar char="»"/>
        <a:defRPr sz="2000">
          <a:solidFill>
            <a:schemeClr val="tx1"/>
          </a:solidFill>
          <a:latin typeface="+mn-lt"/>
        </a:defRPr>
      </a:lvl7pPr>
      <a:lvl8pPr marL="3428299" indent="-228552" algn="l" rtl="0" fontAlgn="base">
        <a:spcBef>
          <a:spcPct val="20000"/>
        </a:spcBef>
        <a:spcAft>
          <a:spcPct val="0"/>
        </a:spcAft>
        <a:buChar char="»"/>
        <a:defRPr sz="2000">
          <a:solidFill>
            <a:schemeClr val="tx1"/>
          </a:solidFill>
          <a:latin typeface="+mn-lt"/>
        </a:defRPr>
      </a:lvl8pPr>
      <a:lvl9pPr marL="3885404" indent="-22855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0" y="3584637"/>
            <a:ext cx="8763000" cy="32734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1028"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6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80" charset="0"/>
              </a:defRPr>
            </a:lvl1pPr>
          </a:lstStyle>
          <a:p>
            <a:pPr eaLnBrk="0" hangingPunct="0">
              <a:defRPr/>
            </a:pPr>
            <a:endParaRPr lang="en-GB" b="0">
              <a:solidFill>
                <a:srgbClr val="000000"/>
              </a:solidFill>
            </a:endParaRPr>
          </a:p>
        </p:txBody>
      </p:sp>
      <p:sp>
        <p:nvSpPr>
          <p:cNvPr id="46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80" charset="0"/>
              </a:defRPr>
            </a:lvl1pPr>
          </a:lstStyle>
          <a:p>
            <a:pPr eaLnBrk="0" hangingPunct="0">
              <a:defRPr/>
            </a:pPr>
            <a:endParaRPr lang="en-GB" b="0">
              <a:solidFill>
                <a:srgbClr val="000000"/>
              </a:solidFill>
            </a:endParaRPr>
          </a:p>
        </p:txBody>
      </p:sp>
      <p:sp>
        <p:nvSpPr>
          <p:cNvPr id="46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80" charset="0"/>
              </a:defRPr>
            </a:lvl1pPr>
          </a:lstStyle>
          <a:p>
            <a:pPr eaLnBrk="0" hangingPunct="0">
              <a:defRPr/>
            </a:pPr>
            <a:fld id="{E76BBC97-4773-4DB5-81DA-06E4FB830BBD}" type="slidenum">
              <a:rPr lang="en-GB" b="0">
                <a:solidFill>
                  <a:srgbClr val="000000"/>
                </a:solidFill>
              </a:rPr>
              <a:pPr eaLnBrk="0" hangingPunct="0">
                <a:defRPr/>
              </a:pPr>
              <a:t>‹#›</a:t>
            </a:fld>
            <a:endParaRPr lang="en-GB" b="0">
              <a:solidFill>
                <a:srgbClr val="000000"/>
              </a:solidFill>
            </a:endParaRPr>
          </a:p>
        </p:txBody>
      </p:sp>
    </p:spTree>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 id="2147484246" r:id="rId13"/>
    <p:sldLayoutId id="2147484247" r:id="rId14"/>
    <p:sldLayoutId id="2147484248" r:id="rId15"/>
  </p:sldLayoutIdLst>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Arial" charset="0"/>
        </a:defRPr>
      </a:lvl2pPr>
      <a:lvl3pPr algn="l" rtl="0" eaLnBrk="0" fontAlgn="base" hangingPunct="0">
        <a:spcBef>
          <a:spcPct val="0"/>
        </a:spcBef>
        <a:spcAft>
          <a:spcPct val="0"/>
        </a:spcAft>
        <a:defRPr sz="4400">
          <a:solidFill>
            <a:schemeClr val="accent2"/>
          </a:solidFill>
          <a:latin typeface="Arial" charset="0"/>
        </a:defRPr>
      </a:lvl3pPr>
      <a:lvl4pPr algn="l" rtl="0" eaLnBrk="0" fontAlgn="base" hangingPunct="0">
        <a:spcBef>
          <a:spcPct val="0"/>
        </a:spcBef>
        <a:spcAft>
          <a:spcPct val="0"/>
        </a:spcAft>
        <a:defRPr sz="4400">
          <a:solidFill>
            <a:schemeClr val="accent2"/>
          </a:solidFill>
          <a:latin typeface="Arial" charset="0"/>
        </a:defRPr>
      </a:lvl4pPr>
      <a:lvl5pPr algn="l" rtl="0" eaLnBrk="0" fontAlgn="base" hangingPunct="0">
        <a:spcBef>
          <a:spcPct val="0"/>
        </a:spcBef>
        <a:spcAft>
          <a:spcPct val="0"/>
        </a:spcAft>
        <a:defRPr sz="4400">
          <a:solidFill>
            <a:schemeClr val="accent2"/>
          </a:solidFill>
          <a:latin typeface="Arial" charset="0"/>
        </a:defRPr>
      </a:lvl5pPr>
      <a:lvl6pPr marL="457200" algn="l" rtl="0" fontAlgn="base">
        <a:spcBef>
          <a:spcPct val="0"/>
        </a:spcBef>
        <a:spcAft>
          <a:spcPct val="0"/>
        </a:spcAft>
        <a:defRPr sz="4400">
          <a:solidFill>
            <a:schemeClr val="accent2"/>
          </a:solidFill>
          <a:latin typeface="Arial" charset="0"/>
        </a:defRPr>
      </a:lvl6pPr>
      <a:lvl7pPr marL="914400" algn="l" rtl="0" fontAlgn="base">
        <a:spcBef>
          <a:spcPct val="0"/>
        </a:spcBef>
        <a:spcAft>
          <a:spcPct val="0"/>
        </a:spcAft>
        <a:defRPr sz="4400">
          <a:solidFill>
            <a:schemeClr val="accent2"/>
          </a:solidFill>
          <a:latin typeface="Arial" charset="0"/>
        </a:defRPr>
      </a:lvl7pPr>
      <a:lvl8pPr marL="1371600" algn="l" rtl="0" fontAlgn="base">
        <a:spcBef>
          <a:spcPct val="0"/>
        </a:spcBef>
        <a:spcAft>
          <a:spcPct val="0"/>
        </a:spcAft>
        <a:defRPr sz="4400">
          <a:solidFill>
            <a:schemeClr val="accent2"/>
          </a:solidFill>
          <a:latin typeface="Arial" charset="0"/>
        </a:defRPr>
      </a:lvl8pPr>
      <a:lvl9pPr marL="1828800" algn="l" rtl="0" fontAlgn="base">
        <a:spcBef>
          <a:spcPct val="0"/>
        </a:spcBef>
        <a:spcAft>
          <a:spcPct val="0"/>
        </a:spcAft>
        <a:defRPr sz="44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mn-lt"/>
        </a:defRPr>
      </a:lvl2pPr>
      <a:lvl3pPr marL="1143000" indent="-228600" algn="l" rtl="0" eaLnBrk="0" fontAlgn="base" hangingPunct="0">
        <a:spcBef>
          <a:spcPct val="20000"/>
        </a:spcBef>
        <a:spcAft>
          <a:spcPct val="0"/>
        </a:spcAft>
        <a:buChar char="•"/>
        <a:defRPr sz="2400">
          <a:solidFill>
            <a:schemeClr val="accent2"/>
          </a:solidFill>
          <a:latin typeface="+mn-lt"/>
        </a:defRPr>
      </a:lvl3pPr>
      <a:lvl4pPr marL="1600200" indent="-228600" algn="l" rtl="0" eaLnBrk="0" fontAlgn="base" hangingPunct="0">
        <a:spcBef>
          <a:spcPct val="20000"/>
        </a:spcBef>
        <a:spcAft>
          <a:spcPct val="0"/>
        </a:spcAft>
        <a:buChar char="–"/>
        <a:defRPr sz="2000">
          <a:solidFill>
            <a:schemeClr val="accent2"/>
          </a:solidFill>
          <a:latin typeface="+mn-lt"/>
        </a:defRPr>
      </a:lvl4pPr>
      <a:lvl5pPr marL="2057400" indent="-228600" algn="l" rtl="0" eaLnBrk="0" fontAlgn="base" hangingPunct="0">
        <a:spcBef>
          <a:spcPct val="20000"/>
        </a:spcBef>
        <a:spcAft>
          <a:spcPct val="0"/>
        </a:spcAft>
        <a:buChar char="»"/>
        <a:defRPr sz="2000">
          <a:solidFill>
            <a:schemeClr val="accent2"/>
          </a:solidFill>
          <a:latin typeface="+mn-lt"/>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0" y="3584637"/>
            <a:ext cx="8763000" cy="32734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1028"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6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80" charset="0"/>
              </a:defRPr>
            </a:lvl1pPr>
          </a:lstStyle>
          <a:p>
            <a:pPr eaLnBrk="0" hangingPunct="0">
              <a:defRPr/>
            </a:pPr>
            <a:endParaRPr lang="en-GB" b="0">
              <a:solidFill>
                <a:srgbClr val="000000"/>
              </a:solidFill>
            </a:endParaRPr>
          </a:p>
        </p:txBody>
      </p:sp>
      <p:sp>
        <p:nvSpPr>
          <p:cNvPr id="46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80" charset="0"/>
              </a:defRPr>
            </a:lvl1pPr>
          </a:lstStyle>
          <a:p>
            <a:pPr eaLnBrk="0" hangingPunct="0">
              <a:defRPr/>
            </a:pPr>
            <a:endParaRPr lang="en-GB" b="0">
              <a:solidFill>
                <a:srgbClr val="000000"/>
              </a:solidFill>
            </a:endParaRPr>
          </a:p>
        </p:txBody>
      </p:sp>
      <p:sp>
        <p:nvSpPr>
          <p:cNvPr id="46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80" charset="0"/>
              </a:defRPr>
            </a:lvl1pPr>
          </a:lstStyle>
          <a:p>
            <a:pPr eaLnBrk="0" hangingPunct="0">
              <a:defRPr/>
            </a:pPr>
            <a:fld id="{E76BBC97-4773-4DB5-81DA-06E4FB830BBD}" type="slidenum">
              <a:rPr lang="en-GB" b="0">
                <a:solidFill>
                  <a:srgbClr val="000000"/>
                </a:solidFill>
              </a:rPr>
              <a:pPr eaLnBrk="0" hangingPunct="0">
                <a:defRPr/>
              </a:pPr>
              <a:t>‹#›</a:t>
            </a:fld>
            <a:endParaRPr lang="en-GB" b="0">
              <a:solidFill>
                <a:srgbClr val="000000"/>
              </a:solidFill>
            </a:endParaRPr>
          </a:p>
        </p:txBody>
      </p:sp>
    </p:spTree>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 id="2147484262" r:id="rId13"/>
    <p:sldLayoutId id="2147484263" r:id="rId14"/>
    <p:sldLayoutId id="2147484264" r:id="rId15"/>
  </p:sldLayoutIdLst>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Arial" charset="0"/>
        </a:defRPr>
      </a:lvl2pPr>
      <a:lvl3pPr algn="l" rtl="0" eaLnBrk="0" fontAlgn="base" hangingPunct="0">
        <a:spcBef>
          <a:spcPct val="0"/>
        </a:spcBef>
        <a:spcAft>
          <a:spcPct val="0"/>
        </a:spcAft>
        <a:defRPr sz="4400">
          <a:solidFill>
            <a:schemeClr val="accent2"/>
          </a:solidFill>
          <a:latin typeface="Arial" charset="0"/>
        </a:defRPr>
      </a:lvl3pPr>
      <a:lvl4pPr algn="l" rtl="0" eaLnBrk="0" fontAlgn="base" hangingPunct="0">
        <a:spcBef>
          <a:spcPct val="0"/>
        </a:spcBef>
        <a:spcAft>
          <a:spcPct val="0"/>
        </a:spcAft>
        <a:defRPr sz="4400">
          <a:solidFill>
            <a:schemeClr val="accent2"/>
          </a:solidFill>
          <a:latin typeface="Arial" charset="0"/>
        </a:defRPr>
      </a:lvl4pPr>
      <a:lvl5pPr algn="l" rtl="0" eaLnBrk="0" fontAlgn="base" hangingPunct="0">
        <a:spcBef>
          <a:spcPct val="0"/>
        </a:spcBef>
        <a:spcAft>
          <a:spcPct val="0"/>
        </a:spcAft>
        <a:defRPr sz="4400">
          <a:solidFill>
            <a:schemeClr val="accent2"/>
          </a:solidFill>
          <a:latin typeface="Arial" charset="0"/>
        </a:defRPr>
      </a:lvl5pPr>
      <a:lvl6pPr marL="457200" algn="l" rtl="0" fontAlgn="base">
        <a:spcBef>
          <a:spcPct val="0"/>
        </a:spcBef>
        <a:spcAft>
          <a:spcPct val="0"/>
        </a:spcAft>
        <a:defRPr sz="4400">
          <a:solidFill>
            <a:schemeClr val="accent2"/>
          </a:solidFill>
          <a:latin typeface="Arial" charset="0"/>
        </a:defRPr>
      </a:lvl6pPr>
      <a:lvl7pPr marL="914400" algn="l" rtl="0" fontAlgn="base">
        <a:spcBef>
          <a:spcPct val="0"/>
        </a:spcBef>
        <a:spcAft>
          <a:spcPct val="0"/>
        </a:spcAft>
        <a:defRPr sz="4400">
          <a:solidFill>
            <a:schemeClr val="accent2"/>
          </a:solidFill>
          <a:latin typeface="Arial" charset="0"/>
        </a:defRPr>
      </a:lvl7pPr>
      <a:lvl8pPr marL="1371600" algn="l" rtl="0" fontAlgn="base">
        <a:spcBef>
          <a:spcPct val="0"/>
        </a:spcBef>
        <a:spcAft>
          <a:spcPct val="0"/>
        </a:spcAft>
        <a:defRPr sz="4400">
          <a:solidFill>
            <a:schemeClr val="accent2"/>
          </a:solidFill>
          <a:latin typeface="Arial" charset="0"/>
        </a:defRPr>
      </a:lvl8pPr>
      <a:lvl9pPr marL="1828800" algn="l" rtl="0" fontAlgn="base">
        <a:spcBef>
          <a:spcPct val="0"/>
        </a:spcBef>
        <a:spcAft>
          <a:spcPct val="0"/>
        </a:spcAft>
        <a:defRPr sz="44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mn-lt"/>
        </a:defRPr>
      </a:lvl2pPr>
      <a:lvl3pPr marL="1143000" indent="-228600" algn="l" rtl="0" eaLnBrk="0" fontAlgn="base" hangingPunct="0">
        <a:spcBef>
          <a:spcPct val="20000"/>
        </a:spcBef>
        <a:spcAft>
          <a:spcPct val="0"/>
        </a:spcAft>
        <a:buChar char="•"/>
        <a:defRPr sz="2400">
          <a:solidFill>
            <a:schemeClr val="accent2"/>
          </a:solidFill>
          <a:latin typeface="+mn-lt"/>
        </a:defRPr>
      </a:lvl3pPr>
      <a:lvl4pPr marL="1600200" indent="-228600" algn="l" rtl="0" eaLnBrk="0" fontAlgn="base" hangingPunct="0">
        <a:spcBef>
          <a:spcPct val="20000"/>
        </a:spcBef>
        <a:spcAft>
          <a:spcPct val="0"/>
        </a:spcAft>
        <a:buChar char="–"/>
        <a:defRPr sz="2000">
          <a:solidFill>
            <a:schemeClr val="accent2"/>
          </a:solidFill>
          <a:latin typeface="+mn-lt"/>
        </a:defRPr>
      </a:lvl4pPr>
      <a:lvl5pPr marL="2057400" indent="-228600" algn="l" rtl="0" eaLnBrk="0" fontAlgn="base" hangingPunct="0">
        <a:spcBef>
          <a:spcPct val="20000"/>
        </a:spcBef>
        <a:spcAft>
          <a:spcPct val="0"/>
        </a:spcAft>
        <a:buChar char="»"/>
        <a:defRPr sz="2000">
          <a:solidFill>
            <a:schemeClr val="accent2"/>
          </a:solidFill>
          <a:latin typeface="+mn-lt"/>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021A448-188F-4611-9785-233E960DB664}" type="datetimeFigureOut">
              <a:rPr lang="en-US" b="0" smtClean="0">
                <a:solidFill>
                  <a:prstClr val="black">
                    <a:tint val="75000"/>
                  </a:prstClr>
                </a:solidFill>
                <a:latin typeface="Calibri"/>
              </a:rPr>
              <a:pPr fontAlgn="auto">
                <a:spcBef>
                  <a:spcPts val="0"/>
                </a:spcBef>
                <a:spcAft>
                  <a:spcPts val="0"/>
                </a:spcAft>
              </a:pPr>
              <a:t>12/13/16</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532082F-6359-4278-B60E-814B0DB44E1A}" type="slidenum">
              <a:rPr lang="en-US" b="0" smtClean="0">
                <a:solidFill>
                  <a:prstClr val="black">
                    <a:tint val="75000"/>
                  </a:prstClr>
                </a:solidFill>
                <a:latin typeface="Calibri"/>
              </a:rPr>
              <a:pPr fontAlgn="auto">
                <a:spcBef>
                  <a:spcPts val="0"/>
                </a:spcBef>
                <a:spcAft>
                  <a:spcPts val="0"/>
                </a:spcAft>
              </a:pPr>
              <a:t>‹#›</a:t>
            </a:fld>
            <a:endParaRPr lang="en-US" b="0" dirty="0">
              <a:solidFill>
                <a:prstClr val="black">
                  <a:tint val="75000"/>
                </a:prstClr>
              </a:solidFill>
              <a:latin typeface="Calibri"/>
            </a:endParaRPr>
          </a:p>
        </p:txBody>
      </p:sp>
    </p:spTree>
    <p:extLst>
      <p:ext uri="{BB962C8B-B14F-4D97-AF65-F5344CB8AC3E}">
        <p14:creationId xmlns:p14="http://schemas.microsoft.com/office/powerpoint/2010/main" val="3185187019"/>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1B0BE-D974-42A5-A252-ADE8662E0A53}" type="datetimeFigureOut">
              <a:rPr lang="en-GB" smtClean="0">
                <a:solidFill>
                  <a:prstClr val="black">
                    <a:tint val="75000"/>
                  </a:prstClr>
                </a:solidFill>
              </a:rPr>
              <a:pPr/>
              <a:t>13/12/2016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8164-9505-45D5-B6AE-B5C41AD0E62E}" type="slidenum">
              <a:rPr lang="en-GB" smtClean="0">
                <a:solidFill>
                  <a:prstClr val="black">
                    <a:tint val="75000"/>
                  </a:prstClr>
                </a:solidFill>
              </a: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print">
            <a:lum bright="50000" contrast="-52000"/>
          </a:blip>
          <a:srcRect/>
          <a:stretch>
            <a:fillRect/>
          </a:stretch>
        </p:blipFill>
        <p:spPr bwMode="auto">
          <a:xfrm>
            <a:off x="-1" y="0"/>
            <a:ext cx="9144001" cy="1196752"/>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0"/>
          <p:cNvPicPr>
            <a:picLocks noChangeAspect="1" noChangeArrowheads="1"/>
          </p:cNvPicPr>
          <p:nvPr userDrawn="1"/>
        </p:nvPicPr>
        <p:blipFill>
          <a:blip r:embed="rId2" cstate="print">
            <a:lum bright="50000" contrast="-52000"/>
          </a:blip>
          <a:srcRect/>
          <a:stretch>
            <a:fillRect/>
          </a:stretch>
        </p:blipFill>
        <p:spPr bwMode="auto">
          <a:xfrm>
            <a:off x="-1" y="0"/>
            <a:ext cx="9144001" cy="1196752"/>
          </a:xfrm>
          <a:prstGeom prst="rect">
            <a:avLst/>
          </a:prstGeom>
          <a:noFill/>
          <a:ln w="9525">
            <a:noFill/>
            <a:miter lim="800000"/>
            <a:headEnd/>
            <a:tailEnd/>
          </a:ln>
        </p:spPr>
      </p:pic>
      <p:sp>
        <p:nvSpPr>
          <p:cNvPr id="8195" name="Rectangle 2"/>
          <p:cNvSpPr>
            <a:spLocks noGrp="1" noChangeArrowheads="1"/>
          </p:cNvSpPr>
          <p:nvPr>
            <p:ph type="title"/>
          </p:nvPr>
        </p:nvSpPr>
        <p:spPr bwMode="auto">
          <a:xfrm>
            <a:off x="457200" y="44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8196"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1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vl1pPr>
          </a:lstStyle>
          <a:p>
            <a:pPr>
              <a:defRPr/>
            </a:pPr>
            <a:endParaRPr lang="en-GB">
              <a:solidFill>
                <a:srgbClr val="000000"/>
              </a:solidFill>
            </a:endParaRPr>
          </a:p>
        </p:txBody>
      </p:sp>
      <p:sp>
        <p:nvSpPr>
          <p:cNvPr id="271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vl1pPr>
          </a:lstStyle>
          <a:p>
            <a:pPr>
              <a:defRPr/>
            </a:pPr>
            <a:endParaRPr lang="en-GB">
              <a:solidFill>
                <a:srgbClr val="000000"/>
              </a:solidFill>
            </a:endParaRPr>
          </a:p>
        </p:txBody>
      </p:sp>
      <p:sp>
        <p:nvSpPr>
          <p:cNvPr id="271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AD86302D-5FE7-4E1E-AADD-486CB8849B86}" type="slidenum">
              <a:rPr lang="en-GB">
                <a:solidFill>
                  <a:srgbClr val="000000"/>
                </a:solidFill>
              </a:rPr>
              <a:pPr>
                <a:defRPr/>
              </a:pPr>
              <a:t>‹#›</a:t>
            </a:fld>
            <a:endParaRPr lang="en-GB">
              <a:solidFill>
                <a:srgbClr val="000000"/>
              </a:solidFill>
            </a:endParaRPr>
          </a:p>
        </p:txBody>
      </p:sp>
      <p:pic>
        <p:nvPicPr>
          <p:cNvPr id="8200"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23850" y="3584637"/>
            <a:ext cx="8763000" cy="3273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200" algn="ctr" rtl="0" fontAlgn="base">
        <a:spcBef>
          <a:spcPct val="0"/>
        </a:spcBef>
        <a:spcAft>
          <a:spcPct val="0"/>
        </a:spcAft>
        <a:defRPr sz="3200">
          <a:solidFill>
            <a:schemeClr val="accent2"/>
          </a:solidFill>
          <a:latin typeface="Arial" charset="0"/>
        </a:defRPr>
      </a:lvl6pPr>
      <a:lvl7pPr marL="914400" algn="ctr" rtl="0" fontAlgn="base">
        <a:spcBef>
          <a:spcPct val="0"/>
        </a:spcBef>
        <a:spcAft>
          <a:spcPct val="0"/>
        </a:spcAft>
        <a:defRPr sz="3200">
          <a:solidFill>
            <a:schemeClr val="accent2"/>
          </a:solidFill>
          <a:latin typeface="Arial" charset="0"/>
        </a:defRPr>
      </a:lvl7pPr>
      <a:lvl8pPr marL="1371600" algn="ctr" rtl="0" fontAlgn="base">
        <a:spcBef>
          <a:spcPct val="0"/>
        </a:spcBef>
        <a:spcAft>
          <a:spcPct val="0"/>
        </a:spcAft>
        <a:defRPr sz="3200">
          <a:solidFill>
            <a:schemeClr val="accent2"/>
          </a:solidFill>
          <a:latin typeface="Arial" charset="0"/>
        </a:defRPr>
      </a:lvl8pPr>
      <a:lvl9pPr marL="1828800" algn="ctr" rtl="0" fontAlgn="base">
        <a:spcBef>
          <a:spcPct val="0"/>
        </a:spcBef>
        <a:spcAft>
          <a:spcPct val="0"/>
        </a:spcAft>
        <a:defRPr sz="32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hyperlink" Target="http://www.inext-eu.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jpeg"/><Relationship Id="rId1" Type="http://schemas.openxmlformats.org/officeDocument/2006/relationships/slideLayout" Target="../slideLayouts/slideLayout183.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png"/><Relationship Id="rId1" Type="http://schemas.openxmlformats.org/officeDocument/2006/relationships/slideLayout" Target="../slideLayouts/slideLayout39.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jpg"/><Relationship Id="rId6" Type="http://schemas.openxmlformats.org/officeDocument/2006/relationships/image" Target="../media/image26.jpg"/><Relationship Id="rId7" Type="http://schemas.openxmlformats.org/officeDocument/2006/relationships/image" Target="../media/image27.jpg"/><Relationship Id="rId8" Type="http://schemas.openxmlformats.org/officeDocument/2006/relationships/image" Target="../media/image28.jpg"/><Relationship Id="rId9" Type="http://schemas.openxmlformats.org/officeDocument/2006/relationships/image" Target="../media/image29.jpg"/><Relationship Id="rId10" Type="http://schemas.openxmlformats.org/officeDocument/2006/relationships/image" Target="../media/image30.png"/><Relationship Id="rId11" Type="http://schemas.openxmlformats.org/officeDocument/2006/relationships/image" Target="../media/image31.jpeg"/><Relationship Id="rId1" Type="http://schemas.openxmlformats.org/officeDocument/2006/relationships/slideLayout" Target="../slideLayouts/slideLayout40.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3.jpeg"/><Relationship Id="rId3" Type="http://schemas.openxmlformats.org/officeDocument/2006/relationships/image" Target="../media/image34.emf"/></Relationships>
</file>

<file path=ppt/slides/_rels/slide17.xml.rels><?xml version="1.0" encoding="UTF-8" standalone="yes"?>
<Relationships xmlns="http://schemas.openxmlformats.org/package/2006/relationships"><Relationship Id="rId3" Type="http://schemas.openxmlformats.org/officeDocument/2006/relationships/hyperlink" Target="http://www.xfel.eu/" TargetMode="External"/><Relationship Id="rId4" Type="http://schemas.openxmlformats.org/officeDocument/2006/relationships/image" Target="../media/image35.png"/><Relationship Id="rId1" Type="http://schemas.openxmlformats.org/officeDocument/2006/relationships/slideLayout" Target="../slideLayouts/slideLayout44.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4" Type="http://schemas.openxmlformats.org/officeDocument/2006/relationships/image" Target="../media/image39.gif"/><Relationship Id="rId1" Type="http://schemas.openxmlformats.org/officeDocument/2006/relationships/slideLayout" Target="../slideLayouts/slideLayout46.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1" Type="http://schemas.openxmlformats.org/officeDocument/2006/relationships/image" Target="../media/image44.jpeg"/><Relationship Id="rId12" Type="http://schemas.openxmlformats.org/officeDocument/2006/relationships/image" Target="../media/image45.jpeg"/><Relationship Id="rId13" Type="http://schemas.openxmlformats.org/officeDocument/2006/relationships/image" Target="../media/image46.png"/><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40.jpe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diagramData" Target="../diagrams/data1.xml"/><Relationship Id="rId7" Type="http://schemas.openxmlformats.org/officeDocument/2006/relationships/diagramLayout" Target="../diagrams/layout1.xml"/><Relationship Id="rId8" Type="http://schemas.openxmlformats.org/officeDocument/2006/relationships/diagramQuickStyle" Target="../diagrams/quickStyle1.xml"/><Relationship Id="rId9" Type="http://schemas.openxmlformats.org/officeDocument/2006/relationships/diagramColors" Target="../diagrams/colors1.xml"/><Relationship Id="rId10"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hyperlink" Target="http://www.sfx-consortium.org/" TargetMode="External"/><Relationship Id="rId4" Type="http://schemas.openxmlformats.org/officeDocument/2006/relationships/hyperlink" Target="http://www.xfel.eu/research/instruments/spb_sfx" TargetMode="External"/><Relationship Id="rId1" Type="http://schemas.openxmlformats.org/officeDocument/2006/relationships/slideLayout" Target="../slideLayouts/slideLayout46.xml"/><Relationship Id="rId2"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1" Type="http://schemas.openxmlformats.org/officeDocument/2006/relationships/slideLayout" Target="../slideLayouts/slideLayout21.xml"/><Relationship Id="rId2"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53.jpe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jpeg"/><Relationship Id="rId1" Type="http://schemas.openxmlformats.org/officeDocument/2006/relationships/slideLayout" Target="../slideLayouts/slideLayout173.xml"/><Relationship Id="rId2" Type="http://schemas.openxmlformats.org/officeDocument/2006/relationships/image" Target="../media/image5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image" Target="../media/image58.jpeg"/><Relationship Id="rId3"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168.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image" Target="../media/image6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image" Target="../media/image63.jpeg"/><Relationship Id="rId3" Type="http://schemas.openxmlformats.org/officeDocument/2006/relationships/hyperlink" Target="http://www.opic.ox.ac.u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65.tiff"/><Relationship Id="rId4" Type="http://schemas.openxmlformats.org/officeDocument/2006/relationships/image" Target="../media/image66.png"/><Relationship Id="rId5" Type="http://schemas.openxmlformats.org/officeDocument/2006/relationships/image" Target="../media/image67.tiff"/><Relationship Id="rId6" Type="http://schemas.openxmlformats.org/officeDocument/2006/relationships/image" Target="../media/image68.tiff"/><Relationship Id="rId7" Type="http://schemas.openxmlformats.org/officeDocument/2006/relationships/image" Target="../media/image69.png"/><Relationship Id="rId8" Type="http://schemas.openxmlformats.org/officeDocument/2006/relationships/image" Target="../media/image70.png"/><Relationship Id="rId1" Type="http://schemas.openxmlformats.org/officeDocument/2006/relationships/slideLayout" Target="../slideLayouts/slideLayout173.xml"/><Relationship Id="rId2" Type="http://schemas.openxmlformats.org/officeDocument/2006/relationships/image" Target="../media/image6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2.xml.rels><?xml version="1.0" encoding="UTF-8" standalone="yes"?>
<Relationships xmlns="http://schemas.openxmlformats.org/package/2006/relationships"><Relationship Id="rId3" Type="http://schemas.openxmlformats.org/officeDocument/2006/relationships/image" Target="../media/image72.tiff"/><Relationship Id="rId4" Type="http://schemas.openxmlformats.org/officeDocument/2006/relationships/image" Target="../media/image73.tiff"/><Relationship Id="rId5" Type="http://schemas.openxmlformats.org/officeDocument/2006/relationships/image" Target="../media/image74.tiff"/><Relationship Id="rId6" Type="http://schemas.openxmlformats.org/officeDocument/2006/relationships/image" Target="../media/image75.tiff"/><Relationship Id="rId1" Type="http://schemas.openxmlformats.org/officeDocument/2006/relationships/slideLayout" Target="../slideLayouts/slideLayout172.xml"/><Relationship Id="rId2" Type="http://schemas.openxmlformats.org/officeDocument/2006/relationships/image" Target="../media/image71.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5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image" Target="../media/image7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gif"/><Relationship Id="rId1" Type="http://schemas.openxmlformats.org/officeDocument/2006/relationships/slideLayout" Target="../slideLayouts/slideLayout4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1043608" y="476734"/>
            <a:ext cx="7772400" cy="1470025"/>
          </a:xfrm>
          <a:solidFill>
            <a:schemeClr val="bg1">
              <a:lumMod val="75000"/>
              <a:alpha val="44000"/>
            </a:schemeClr>
          </a:solidFill>
        </p:spPr>
        <p:txBody>
          <a:bodyPr>
            <a:normAutofit/>
          </a:bodyPr>
          <a:lstStyle/>
          <a:p>
            <a:pPr eaLnBrk="1" hangingPunct="1"/>
            <a:r>
              <a:rPr lang="en-GB" b="1" dirty="0" smtClean="0">
                <a:solidFill>
                  <a:schemeClr val="bg1"/>
                </a:solidFill>
                <a:effectLst>
                  <a:outerShdw blurRad="38100" dist="38100" dir="2700000" algn="tl">
                    <a:srgbClr val="000000">
                      <a:alpha val="43137"/>
                    </a:srgbClr>
                  </a:outerShdw>
                </a:effectLst>
              </a:rPr>
              <a:t> New Directions in Structural Biology at Diamond</a:t>
            </a:r>
          </a:p>
        </p:txBody>
      </p:sp>
      <p:sp>
        <p:nvSpPr>
          <p:cNvPr id="18435" name="Rectangle 3"/>
          <p:cNvSpPr>
            <a:spLocks noGrp="1" noChangeArrowheads="1"/>
          </p:cNvSpPr>
          <p:nvPr>
            <p:ph type="subTitle" idx="1"/>
          </p:nvPr>
        </p:nvSpPr>
        <p:spPr>
          <a:xfrm>
            <a:off x="2267745" y="5373216"/>
            <a:ext cx="5112568" cy="1080120"/>
          </a:xfrm>
          <a:solidFill>
            <a:schemeClr val="bg1">
              <a:lumMod val="75000"/>
              <a:alpha val="41000"/>
            </a:schemeClr>
          </a:solidFill>
        </p:spPr>
        <p:txBody>
          <a:bodyPr>
            <a:normAutofit fontScale="92500" lnSpcReduction="10000"/>
          </a:bodyPr>
          <a:lstStyle/>
          <a:p>
            <a:pPr eaLnBrk="1" hangingPunct="1"/>
            <a:r>
              <a:rPr lang="en-GB" sz="3800" b="1" i="1" dirty="0" smtClean="0">
                <a:solidFill>
                  <a:schemeClr val="bg1"/>
                </a:solidFill>
              </a:rPr>
              <a:t>Martin Walsh</a:t>
            </a:r>
          </a:p>
          <a:p>
            <a:pPr eaLnBrk="1" hangingPunct="1"/>
            <a:r>
              <a:rPr lang="en-GB" sz="2800" b="1" i="1" dirty="0" smtClean="0">
                <a:solidFill>
                  <a:schemeClr val="bg1"/>
                </a:solidFill>
              </a:rPr>
              <a:t>L</a:t>
            </a:r>
            <a:r>
              <a:rPr lang="en-GB" sz="2600" b="1" i="1" dirty="0" smtClean="0">
                <a:solidFill>
                  <a:schemeClr val="bg1"/>
                </a:solidFill>
              </a:rPr>
              <a:t>ife Sciences Coordinator</a:t>
            </a:r>
          </a:p>
        </p:txBody>
      </p:sp>
      <p:sp>
        <p:nvSpPr>
          <p:cNvPr id="3" name="TextBox 2"/>
          <p:cNvSpPr txBox="1"/>
          <p:nvPr/>
        </p:nvSpPr>
        <p:spPr>
          <a:xfrm>
            <a:off x="5272291" y="5322627"/>
            <a:ext cx="184666" cy="369332"/>
          </a:xfrm>
          <a:prstGeom prst="rect">
            <a:avLst/>
          </a:prstGeom>
          <a:noFill/>
        </p:spPr>
        <p:txBody>
          <a:bodyPr wrap="none" rtlCol="0">
            <a:spAutoFit/>
          </a:bodyPr>
          <a:lstStyle/>
          <a:p>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Process –who can apply</a:t>
            </a:r>
            <a:endParaRPr lang="en-US" dirty="0"/>
          </a:p>
        </p:txBody>
      </p:sp>
      <p:sp>
        <p:nvSpPr>
          <p:cNvPr id="3" name="Content Placeholder 2"/>
          <p:cNvSpPr>
            <a:spLocks noGrp="1"/>
          </p:cNvSpPr>
          <p:nvPr>
            <p:ph idx="1"/>
          </p:nvPr>
        </p:nvSpPr>
        <p:spPr>
          <a:xfrm>
            <a:off x="457200" y="1196752"/>
            <a:ext cx="8229600" cy="4525963"/>
          </a:xfrm>
        </p:spPr>
        <p:txBody>
          <a:bodyPr>
            <a:normAutofit fontScale="92500" lnSpcReduction="10000"/>
          </a:bodyPr>
          <a:lstStyle/>
          <a:p>
            <a:r>
              <a:rPr lang="en-US" dirty="0" smtClean="0"/>
              <a:t>Diamond is free for UK researchers who publish their results (users are supported while they are here – </a:t>
            </a:r>
            <a:r>
              <a:rPr lang="en-US" dirty="0" err="1" smtClean="0"/>
              <a:t>accomodation</a:t>
            </a:r>
            <a:r>
              <a:rPr lang="en-US" dirty="0" smtClean="0"/>
              <a:t>/subsistence support)</a:t>
            </a:r>
          </a:p>
          <a:p>
            <a:r>
              <a:rPr lang="en-US" dirty="0" smtClean="0"/>
              <a:t>European users are supported by the H2020 </a:t>
            </a:r>
            <a:r>
              <a:rPr lang="en-US" dirty="0" err="1" smtClean="0"/>
              <a:t>iNEXT</a:t>
            </a:r>
            <a:r>
              <a:rPr lang="en-US" dirty="0" smtClean="0"/>
              <a:t> network grant but need to apply to </a:t>
            </a:r>
            <a:r>
              <a:rPr lang="en-US" dirty="0" err="1" smtClean="0"/>
              <a:t>iNEXT</a:t>
            </a:r>
            <a:r>
              <a:rPr lang="en-US" dirty="0" smtClean="0"/>
              <a:t> (</a:t>
            </a:r>
            <a:r>
              <a:rPr lang="en-US" dirty="0" smtClean="0">
                <a:hlinkClick r:id="rId2"/>
              </a:rPr>
              <a:t>http://www.iNEXT-eu.org)</a:t>
            </a:r>
            <a:endParaRPr lang="en-US" dirty="0" smtClean="0"/>
          </a:p>
          <a:p>
            <a:r>
              <a:rPr lang="en-US" dirty="0" smtClean="0"/>
              <a:t>Rest of academic world –free at the point of access</a:t>
            </a:r>
            <a:endParaRPr lang="en-US" dirty="0"/>
          </a:p>
          <a:p>
            <a:r>
              <a:rPr lang="en-US" dirty="0" smtClean="0"/>
              <a:t>Proprietary access also available</a:t>
            </a:r>
          </a:p>
        </p:txBody>
      </p:sp>
    </p:spTree>
    <p:extLst>
      <p:ext uri="{BB962C8B-B14F-4D97-AF65-F5344CB8AC3E}">
        <p14:creationId xmlns:p14="http://schemas.microsoft.com/office/powerpoint/2010/main" val="1922435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42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srgbClr val="FFFFFF"/>
              </a:solidFill>
              <a:latin typeface="Calibri"/>
            </a:endParaRPr>
          </a:p>
        </p:txBody>
      </p:sp>
      <p:sp>
        <p:nvSpPr>
          <p:cNvPr id="2" name="Title 1"/>
          <p:cNvSpPr>
            <a:spLocks noGrp="1"/>
          </p:cNvSpPr>
          <p:nvPr>
            <p:ph type="title"/>
          </p:nvPr>
        </p:nvSpPr>
        <p:spPr>
          <a:xfrm>
            <a:off x="305824" y="1014240"/>
            <a:ext cx="8532415" cy="1262632"/>
          </a:xfrm>
        </p:spPr>
        <p:txBody>
          <a:bodyPr/>
          <a:lstStyle/>
          <a:p>
            <a:r>
              <a:rPr lang="en-US" sz="3600" b="1" dirty="0">
                <a:solidFill>
                  <a:srgbClr val="08456D"/>
                </a:solidFill>
                <a:latin typeface="Open Sans"/>
              </a:rPr>
              <a:t>I</a:t>
            </a:r>
            <a:r>
              <a:rPr lang="en-US" sz="3600" b="1" i="0" dirty="0" smtClean="0">
                <a:solidFill>
                  <a:srgbClr val="08456D"/>
                </a:solidFill>
                <a:effectLst/>
                <a:latin typeface="Open Sans"/>
              </a:rPr>
              <a:t>nfrastructure for NMR, EM and X-rays for Translational research</a:t>
            </a:r>
            <a:endParaRPr lang="en-US" sz="3600" b="1" i="0" dirty="0">
              <a:solidFill>
                <a:srgbClr val="08456D"/>
              </a:solidFill>
              <a:effectLst/>
              <a:latin typeface="Open Sans"/>
            </a:endParaRPr>
          </a:p>
        </p:txBody>
      </p:sp>
      <p:grpSp>
        <p:nvGrpSpPr>
          <p:cNvPr id="19" name="Group 18"/>
          <p:cNvGrpSpPr/>
          <p:nvPr/>
        </p:nvGrpSpPr>
        <p:grpSpPr>
          <a:xfrm>
            <a:off x="467545" y="2806889"/>
            <a:ext cx="3312368" cy="3600400"/>
            <a:chOff x="467544" y="2852936"/>
            <a:chExt cx="3312368" cy="3600400"/>
          </a:xfrm>
        </p:grpSpPr>
        <p:sp>
          <p:nvSpPr>
            <p:cNvPr id="6" name="Rectangle 5"/>
            <p:cNvSpPr/>
            <p:nvPr/>
          </p:nvSpPr>
          <p:spPr>
            <a:xfrm>
              <a:off x="467544" y="2852936"/>
              <a:ext cx="3312368"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dirty="0">
                <a:solidFill>
                  <a:srgbClr val="FFFFFF"/>
                </a:solidFill>
                <a:latin typeface="Calibri"/>
              </a:endParaRPr>
            </a:p>
          </p:txBody>
        </p:sp>
        <p:sp>
          <p:nvSpPr>
            <p:cNvPr id="7" name="TextBox 6"/>
            <p:cNvSpPr txBox="1"/>
            <p:nvPr/>
          </p:nvSpPr>
          <p:spPr>
            <a:xfrm>
              <a:off x="539552" y="2956302"/>
              <a:ext cx="2664296" cy="369332"/>
            </a:xfrm>
            <a:prstGeom prst="rect">
              <a:avLst/>
            </a:prstGeom>
            <a:noFill/>
          </p:spPr>
          <p:txBody>
            <a:bodyPr wrap="square" rtlCol="0">
              <a:spAutoFit/>
            </a:bodyPr>
            <a:lstStyle/>
            <a:p>
              <a:pPr fontAlgn="auto">
                <a:spcBef>
                  <a:spcPts val="0"/>
                </a:spcBef>
                <a:spcAft>
                  <a:spcPts val="0"/>
                </a:spcAft>
              </a:pPr>
              <a:r>
                <a:rPr lang="en-US" b="0" i="1" dirty="0" smtClean="0">
                  <a:solidFill>
                    <a:srgbClr val="1DC1EA"/>
                  </a:solidFill>
                  <a:latin typeface="Open Sans"/>
                </a:rPr>
                <a:t>Europe-wide </a:t>
              </a:r>
              <a:r>
                <a:rPr lang="en-US" b="0" i="1" dirty="0" smtClean="0">
                  <a:solidFill>
                    <a:srgbClr val="00C1E8"/>
                  </a:solidFill>
                  <a:latin typeface="Open Sans"/>
                </a:rPr>
                <a:t>network</a:t>
              </a:r>
              <a:endParaRPr lang="en-US" b="0" i="1" dirty="0">
                <a:solidFill>
                  <a:srgbClr val="00C1E8"/>
                </a:solidFill>
                <a:latin typeface="Open Sans"/>
              </a:endParaRPr>
            </a:p>
          </p:txBody>
        </p:sp>
        <p:sp>
          <p:nvSpPr>
            <p:cNvPr id="8" name="Rectangle 7"/>
            <p:cNvSpPr/>
            <p:nvPr/>
          </p:nvSpPr>
          <p:spPr>
            <a:xfrm>
              <a:off x="467544" y="5442609"/>
              <a:ext cx="3312368" cy="938719"/>
            </a:xfrm>
            <a:prstGeom prst="rect">
              <a:avLst/>
            </a:prstGeom>
          </p:spPr>
          <p:txBody>
            <a:bodyPr wrap="square">
              <a:spAutoFit/>
            </a:bodyPr>
            <a:lstStyle/>
            <a:p>
              <a:pPr fontAlgn="auto">
                <a:spcBef>
                  <a:spcPts val="0"/>
                </a:spcBef>
                <a:spcAft>
                  <a:spcPts val="0"/>
                </a:spcAft>
              </a:pPr>
              <a:r>
                <a:rPr lang="en-US" sz="1100" b="0" dirty="0" smtClean="0">
                  <a:solidFill>
                    <a:srgbClr val="002060"/>
                  </a:solidFill>
                  <a:latin typeface="Open Sans"/>
                </a:rPr>
                <a:t>The </a:t>
              </a:r>
              <a:r>
                <a:rPr lang="en-US" sz="1100" b="0" dirty="0" err="1" smtClean="0">
                  <a:solidFill>
                    <a:srgbClr val="002060"/>
                  </a:solidFill>
                  <a:latin typeface="Open Sans"/>
                </a:rPr>
                <a:t>iNEXT</a:t>
              </a:r>
              <a:r>
                <a:rPr lang="en-US" sz="1100" b="0" dirty="0" smtClean="0">
                  <a:solidFill>
                    <a:srgbClr val="002060"/>
                  </a:solidFill>
                  <a:latin typeface="Open Sans"/>
                </a:rPr>
                <a:t> consortium involves 23 partners from 14 different European countries. Networking activities are carried out to attract new users and to disseminate scientific results across academia and industry.</a:t>
              </a:r>
              <a:endParaRPr lang="en-US" sz="1100" b="0" dirty="0">
                <a:solidFill>
                  <a:srgbClr val="002060"/>
                </a:solidFill>
                <a:latin typeface="Calibri"/>
              </a:endParaRPr>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4978" y="3467075"/>
              <a:ext cx="2857500" cy="1762125"/>
            </a:xfrm>
            <a:prstGeom prst="rect">
              <a:avLst/>
            </a:prstGeom>
          </p:spPr>
        </p:pic>
      </p:grpSp>
      <p:grpSp>
        <p:nvGrpSpPr>
          <p:cNvPr id="23" name="Group 22"/>
          <p:cNvGrpSpPr/>
          <p:nvPr/>
        </p:nvGrpSpPr>
        <p:grpSpPr>
          <a:xfrm>
            <a:off x="4211962" y="2708920"/>
            <a:ext cx="4608512" cy="2134279"/>
            <a:chOff x="4211960" y="2806889"/>
            <a:chExt cx="4608512" cy="2134279"/>
          </a:xfrm>
        </p:grpSpPr>
        <p:sp>
          <p:nvSpPr>
            <p:cNvPr id="18" name="Rectangle 17"/>
            <p:cNvSpPr/>
            <p:nvPr/>
          </p:nvSpPr>
          <p:spPr>
            <a:xfrm>
              <a:off x="4211960" y="2806889"/>
              <a:ext cx="4608512" cy="2134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dirty="0">
                <a:solidFill>
                  <a:srgbClr val="FFFFFF"/>
                </a:solidFill>
                <a:latin typeface="Calibri"/>
              </a:endParaRPr>
            </a:p>
          </p:txBody>
        </p:sp>
        <p:sp>
          <p:nvSpPr>
            <p:cNvPr id="22" name="Rectangle 21"/>
            <p:cNvSpPr/>
            <p:nvPr/>
          </p:nvSpPr>
          <p:spPr>
            <a:xfrm>
              <a:off x="4355976" y="2984838"/>
              <a:ext cx="1769190" cy="444162"/>
            </a:xfrm>
            <a:prstGeom prst="rect">
              <a:avLst/>
            </a:prstGeom>
            <a:solidFill>
              <a:srgbClr val="9CC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srgbClr val="FFFFFF"/>
                </a:solidFill>
                <a:latin typeface="Calibri"/>
              </a:endParaRPr>
            </a:p>
          </p:txBody>
        </p:sp>
      </p:grpSp>
      <p:sp>
        <p:nvSpPr>
          <p:cNvPr id="21" name="Rectangle 20"/>
          <p:cNvSpPr/>
          <p:nvPr/>
        </p:nvSpPr>
        <p:spPr>
          <a:xfrm>
            <a:off x="4355977" y="2924951"/>
            <a:ext cx="4392488" cy="1846659"/>
          </a:xfrm>
          <a:prstGeom prst="rect">
            <a:avLst/>
          </a:prstGeom>
        </p:spPr>
        <p:txBody>
          <a:bodyPr wrap="square">
            <a:spAutoFit/>
          </a:bodyPr>
          <a:lstStyle/>
          <a:p>
            <a:pPr fontAlgn="auto">
              <a:spcBef>
                <a:spcPts val="0"/>
              </a:spcBef>
              <a:spcAft>
                <a:spcPts val="0"/>
              </a:spcAft>
            </a:pPr>
            <a:r>
              <a:rPr lang="en-US" dirty="0" smtClean="0">
                <a:solidFill>
                  <a:srgbClr val="FFFFFF"/>
                </a:solidFill>
                <a:latin typeface="Open Sans"/>
              </a:rPr>
              <a:t>1st Sept. 2015</a:t>
            </a:r>
          </a:p>
          <a:p>
            <a:pPr fontAlgn="auto">
              <a:spcBef>
                <a:spcPts val="0"/>
              </a:spcBef>
              <a:spcAft>
                <a:spcPts val="0"/>
              </a:spcAft>
            </a:pPr>
            <a:endParaRPr lang="en-US" b="0" dirty="0" smtClean="0">
              <a:solidFill>
                <a:srgbClr val="07456D"/>
              </a:solidFill>
              <a:latin typeface="Open Sans"/>
            </a:endParaRPr>
          </a:p>
          <a:p>
            <a:pPr fontAlgn="auto">
              <a:spcBef>
                <a:spcPts val="0"/>
              </a:spcBef>
              <a:spcAft>
                <a:spcPts val="0"/>
              </a:spcAft>
            </a:pPr>
            <a:r>
              <a:rPr lang="en-US" b="0" dirty="0" err="1" smtClean="0">
                <a:solidFill>
                  <a:srgbClr val="07456D"/>
                </a:solidFill>
                <a:latin typeface="Open Sans"/>
              </a:rPr>
              <a:t>iNEXT</a:t>
            </a:r>
            <a:r>
              <a:rPr lang="en-US" b="0" dirty="0" smtClean="0">
                <a:solidFill>
                  <a:srgbClr val="07456D"/>
                </a:solidFill>
                <a:latin typeface="Open Sans"/>
              </a:rPr>
              <a:t> funded for 4 years</a:t>
            </a:r>
          </a:p>
          <a:p>
            <a:pPr fontAlgn="auto">
              <a:spcBef>
                <a:spcPts val="0"/>
              </a:spcBef>
              <a:spcAft>
                <a:spcPts val="0"/>
              </a:spcAft>
            </a:pPr>
            <a:endParaRPr lang="en-US" b="0" dirty="0" smtClean="0">
              <a:solidFill>
                <a:srgbClr val="07456D"/>
              </a:solidFill>
              <a:latin typeface="Open Sans"/>
            </a:endParaRPr>
          </a:p>
          <a:p>
            <a:pPr fontAlgn="auto">
              <a:spcBef>
                <a:spcPts val="0"/>
              </a:spcBef>
              <a:spcAft>
                <a:spcPts val="0"/>
              </a:spcAft>
            </a:pPr>
            <a:r>
              <a:rPr lang="en-US" b="0" dirty="0" smtClean="0">
                <a:solidFill>
                  <a:srgbClr val="07456D"/>
                </a:solidFill>
                <a:latin typeface="Open Sans"/>
              </a:rPr>
              <a:t>primary website</a:t>
            </a:r>
            <a:endParaRPr lang="en-US" sz="2400" b="0" dirty="0">
              <a:solidFill>
                <a:srgbClr val="07456D"/>
              </a:solidFill>
              <a:latin typeface="Open Sans"/>
            </a:endParaRPr>
          </a:p>
          <a:p>
            <a:pPr algn="ctr" fontAlgn="auto">
              <a:spcBef>
                <a:spcPts val="0"/>
              </a:spcBef>
              <a:spcAft>
                <a:spcPts val="0"/>
              </a:spcAft>
            </a:pPr>
            <a:r>
              <a:rPr lang="en-US" sz="2400" dirty="0">
                <a:solidFill>
                  <a:srgbClr val="07456D"/>
                </a:solidFill>
                <a:latin typeface="Open Sans"/>
              </a:rPr>
              <a:t>http://www.inext-eu.org/</a:t>
            </a:r>
            <a:endParaRPr lang="en-US" sz="2400" dirty="0" smtClean="0">
              <a:solidFill>
                <a:srgbClr val="07456D"/>
              </a:solidFill>
              <a:latin typeface="Open Sans"/>
            </a:endParaRPr>
          </a:p>
        </p:txBody>
      </p:sp>
      <p:pic>
        <p:nvPicPr>
          <p:cNvPr id="9" name="Content Placeholder 8"/>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 y="19476"/>
            <a:ext cx="3295165" cy="995865"/>
          </a:xfr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2444" y="0"/>
            <a:ext cx="1301587" cy="867302"/>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71708" y="5222031"/>
            <a:ext cx="1548765" cy="1287780"/>
          </a:xfrm>
          <a:prstGeom prst="rect">
            <a:avLst/>
          </a:prstGeom>
        </p:spPr>
      </p:pic>
      <p:grpSp>
        <p:nvGrpSpPr>
          <p:cNvPr id="13" name="Group 12"/>
          <p:cNvGrpSpPr/>
          <p:nvPr/>
        </p:nvGrpSpPr>
        <p:grpSpPr>
          <a:xfrm>
            <a:off x="5716452" y="5222093"/>
            <a:ext cx="1375828" cy="1287779"/>
            <a:chOff x="5580112" y="5222031"/>
            <a:chExt cx="1375828" cy="1287779"/>
          </a:xfrm>
        </p:grpSpPr>
        <p:sp>
          <p:nvSpPr>
            <p:cNvPr id="3" name="Rectangle 2"/>
            <p:cNvSpPr/>
            <p:nvPr/>
          </p:nvSpPr>
          <p:spPr>
            <a:xfrm>
              <a:off x="5580112" y="5222031"/>
              <a:ext cx="1375828" cy="1287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srgbClr val="FFFFFF"/>
                </a:solidFill>
                <a:latin typeface="Calibri"/>
              </a:endParaRPr>
            </a:p>
          </p:txBody>
        </p:sp>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8283" y="5385837"/>
              <a:ext cx="1239487" cy="960166"/>
            </a:xfrm>
            <a:prstGeom prst="rect">
              <a:avLst/>
            </a:prstGeom>
          </p:spPr>
        </p:pic>
      </p:gr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20324" y="5222031"/>
            <a:ext cx="1287780" cy="1287780"/>
          </a:xfrm>
          <a:prstGeom prst="rect">
            <a:avLst/>
          </a:prstGeom>
        </p:spPr>
      </p:pic>
      <p:sp>
        <p:nvSpPr>
          <p:cNvPr id="11" name="TextBox 10"/>
          <p:cNvSpPr txBox="1"/>
          <p:nvPr/>
        </p:nvSpPr>
        <p:spPr>
          <a:xfrm>
            <a:off x="4788033" y="4797152"/>
            <a:ext cx="3077397" cy="369332"/>
          </a:xfrm>
          <a:prstGeom prst="rect">
            <a:avLst/>
          </a:prstGeom>
          <a:noFill/>
        </p:spPr>
        <p:txBody>
          <a:bodyPr wrap="none" rtlCol="0">
            <a:spAutoFit/>
          </a:bodyPr>
          <a:lstStyle/>
          <a:p>
            <a:r>
              <a:rPr lang="en-US" dirty="0" smtClean="0">
                <a:solidFill>
                  <a:schemeClr val="tx2"/>
                </a:solidFill>
              </a:rPr>
              <a:t>X-rays = MX and BIOSAXS</a:t>
            </a:r>
            <a:endParaRPr lang="en-US" dirty="0">
              <a:solidFill>
                <a:schemeClr val="tx2"/>
              </a:solidFill>
            </a:endParaRPr>
          </a:p>
        </p:txBody>
      </p:sp>
    </p:spTree>
    <p:extLst>
      <p:ext uri="{BB962C8B-B14F-4D97-AF65-F5344CB8AC3E}">
        <p14:creationId xmlns:p14="http://schemas.microsoft.com/office/powerpoint/2010/main" val="11764797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143000"/>
          </a:xfrm>
        </p:spPr>
        <p:txBody>
          <a:bodyPr/>
          <a:lstStyle/>
          <a:p>
            <a:r>
              <a:rPr lang="en-GB" dirty="0" smtClean="0"/>
              <a:t>Beamlines by Village</a:t>
            </a:r>
            <a:endParaRPr lang="en-GB" dirty="0"/>
          </a:p>
        </p:txBody>
      </p:sp>
      <p:pic>
        <p:nvPicPr>
          <p:cNvPr id="5" name="Picture 4" descr="Beamline plan 4-201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265" y="865177"/>
            <a:ext cx="8857209" cy="4762725"/>
          </a:xfrm>
          <a:prstGeom prst="rect">
            <a:avLst/>
          </a:prstGeom>
        </p:spPr>
      </p:pic>
      <p:sp>
        <p:nvSpPr>
          <p:cNvPr id="7" name="TextBox 6"/>
          <p:cNvSpPr txBox="1"/>
          <p:nvPr/>
        </p:nvSpPr>
        <p:spPr>
          <a:xfrm>
            <a:off x="467545" y="5760909"/>
            <a:ext cx="3494390" cy="1465768"/>
          </a:xfrm>
          <a:prstGeom prst="rect">
            <a:avLst/>
          </a:prstGeom>
          <a:noFill/>
        </p:spPr>
        <p:txBody>
          <a:bodyPr wrap="none" lIns="91421" tIns="45711" rIns="91421" bIns="45711" rtlCol="0">
            <a:spAutoFit/>
          </a:bodyPr>
          <a:lstStyle/>
          <a:p>
            <a:pPr defTabSz="457200" fontAlgn="auto">
              <a:lnSpc>
                <a:spcPts val="2700"/>
              </a:lnSpc>
              <a:spcBef>
                <a:spcPts val="0"/>
              </a:spcBef>
              <a:spcAft>
                <a:spcPts val="0"/>
              </a:spcAft>
            </a:pPr>
            <a:r>
              <a:rPr lang="en-GB" b="0" dirty="0" smtClean="0">
                <a:solidFill>
                  <a:srgbClr val="000000"/>
                </a:solidFill>
              </a:rPr>
              <a:t>Macromolecular Crystallography</a:t>
            </a:r>
          </a:p>
          <a:p>
            <a:pPr defTabSz="457200" fontAlgn="auto">
              <a:lnSpc>
                <a:spcPts val="2700"/>
              </a:lnSpc>
              <a:spcBef>
                <a:spcPts val="0"/>
              </a:spcBef>
              <a:spcAft>
                <a:spcPts val="0"/>
              </a:spcAft>
            </a:pPr>
            <a:r>
              <a:rPr lang="en-GB" b="0" dirty="0" smtClean="0">
                <a:solidFill>
                  <a:srgbClr val="000000"/>
                </a:solidFill>
              </a:rPr>
              <a:t>Soft Condensed Matter</a:t>
            </a:r>
          </a:p>
          <a:p>
            <a:pPr defTabSz="457200" fontAlgn="auto">
              <a:lnSpc>
                <a:spcPts val="2700"/>
              </a:lnSpc>
              <a:spcBef>
                <a:spcPts val="0"/>
              </a:spcBef>
              <a:spcAft>
                <a:spcPts val="0"/>
              </a:spcAft>
            </a:pPr>
            <a:r>
              <a:rPr lang="en-GB" b="0" dirty="0" smtClean="0">
                <a:solidFill>
                  <a:srgbClr val="000000"/>
                </a:solidFill>
              </a:rPr>
              <a:t>Spectroscopy</a:t>
            </a:r>
          </a:p>
          <a:p>
            <a:pPr defTabSz="457200" fontAlgn="auto">
              <a:lnSpc>
                <a:spcPts val="2700"/>
              </a:lnSpc>
              <a:spcBef>
                <a:spcPts val="0"/>
              </a:spcBef>
              <a:spcAft>
                <a:spcPts val="0"/>
              </a:spcAft>
            </a:pPr>
            <a:endParaRPr lang="en-GB" b="0" dirty="0">
              <a:solidFill>
                <a:srgbClr val="000000"/>
              </a:solidFill>
            </a:endParaRPr>
          </a:p>
        </p:txBody>
      </p:sp>
      <p:sp>
        <p:nvSpPr>
          <p:cNvPr id="8" name="TextBox 7"/>
          <p:cNvSpPr txBox="1"/>
          <p:nvPr/>
        </p:nvSpPr>
        <p:spPr>
          <a:xfrm>
            <a:off x="4788025" y="5760968"/>
            <a:ext cx="3960440" cy="1131079"/>
          </a:xfrm>
          <a:prstGeom prst="rect">
            <a:avLst/>
          </a:prstGeom>
          <a:noFill/>
        </p:spPr>
        <p:txBody>
          <a:bodyPr wrap="square" lIns="91421" tIns="45711" rIns="91421" bIns="45711" rtlCol="0">
            <a:spAutoFit/>
          </a:bodyPr>
          <a:lstStyle/>
          <a:p>
            <a:pPr defTabSz="457200" fontAlgn="auto">
              <a:lnSpc>
                <a:spcPts val="2700"/>
              </a:lnSpc>
              <a:spcBef>
                <a:spcPts val="0"/>
              </a:spcBef>
              <a:spcAft>
                <a:spcPts val="0"/>
              </a:spcAft>
            </a:pPr>
            <a:r>
              <a:rPr lang="en-GB" b="0" dirty="0" smtClean="0">
                <a:solidFill>
                  <a:srgbClr val="000000"/>
                </a:solidFill>
              </a:rPr>
              <a:t>Materials </a:t>
            </a:r>
          </a:p>
          <a:p>
            <a:pPr defTabSz="457200" fontAlgn="auto">
              <a:lnSpc>
                <a:spcPts val="2700"/>
              </a:lnSpc>
              <a:spcBef>
                <a:spcPts val="0"/>
              </a:spcBef>
              <a:spcAft>
                <a:spcPts val="0"/>
              </a:spcAft>
            </a:pPr>
            <a:r>
              <a:rPr lang="en-GB" b="0" dirty="0" smtClean="0">
                <a:solidFill>
                  <a:srgbClr val="000000"/>
                </a:solidFill>
              </a:rPr>
              <a:t>Engineering and Environment Surfaces and Interfaces</a:t>
            </a:r>
            <a:endParaRPr lang="en-GB" b="0" dirty="0">
              <a:solidFill>
                <a:srgbClr val="000000"/>
              </a:solidFill>
            </a:endParaRPr>
          </a:p>
        </p:txBody>
      </p:sp>
      <p:sp>
        <p:nvSpPr>
          <p:cNvPr id="9" name="Oval 8"/>
          <p:cNvSpPr/>
          <p:nvPr/>
        </p:nvSpPr>
        <p:spPr>
          <a:xfrm>
            <a:off x="323530" y="5913276"/>
            <a:ext cx="180020" cy="1800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defTabSz="457200" fontAlgn="auto">
              <a:spcBef>
                <a:spcPts val="0"/>
              </a:spcBef>
              <a:spcAft>
                <a:spcPts val="0"/>
              </a:spcAft>
            </a:pPr>
            <a:endParaRPr lang="en-GB" b="0">
              <a:solidFill>
                <a:srgbClr val="FFFFFF"/>
              </a:solidFill>
              <a:latin typeface="Arial"/>
            </a:endParaRPr>
          </a:p>
        </p:txBody>
      </p:sp>
      <p:sp>
        <p:nvSpPr>
          <p:cNvPr id="10" name="Oval 9"/>
          <p:cNvSpPr/>
          <p:nvPr/>
        </p:nvSpPr>
        <p:spPr>
          <a:xfrm>
            <a:off x="323530" y="6597352"/>
            <a:ext cx="180020" cy="180020"/>
          </a:xfrm>
          <a:prstGeom prst="ellipse">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defTabSz="457200" fontAlgn="auto">
              <a:spcBef>
                <a:spcPts val="0"/>
              </a:spcBef>
              <a:spcAft>
                <a:spcPts val="0"/>
              </a:spcAft>
            </a:pPr>
            <a:endParaRPr lang="en-GB" b="0">
              <a:solidFill>
                <a:srgbClr val="FFFFFF"/>
              </a:solidFill>
              <a:latin typeface="Arial"/>
            </a:endParaRPr>
          </a:p>
        </p:txBody>
      </p:sp>
      <p:sp>
        <p:nvSpPr>
          <p:cNvPr id="11" name="Oval 10"/>
          <p:cNvSpPr/>
          <p:nvPr/>
        </p:nvSpPr>
        <p:spPr>
          <a:xfrm>
            <a:off x="323530" y="6237312"/>
            <a:ext cx="180020" cy="180020"/>
          </a:xfrm>
          <a:prstGeom prst="ellipse">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defTabSz="457200" fontAlgn="auto">
              <a:spcBef>
                <a:spcPts val="0"/>
              </a:spcBef>
              <a:spcAft>
                <a:spcPts val="0"/>
              </a:spcAft>
            </a:pPr>
            <a:endParaRPr lang="en-GB" b="0">
              <a:solidFill>
                <a:srgbClr val="FFFFFF"/>
              </a:solidFill>
              <a:latin typeface="Arial"/>
            </a:endParaRPr>
          </a:p>
        </p:txBody>
      </p:sp>
      <p:sp>
        <p:nvSpPr>
          <p:cNvPr id="12" name="Oval 11"/>
          <p:cNvSpPr/>
          <p:nvPr/>
        </p:nvSpPr>
        <p:spPr>
          <a:xfrm>
            <a:off x="4572001" y="6561348"/>
            <a:ext cx="180020" cy="18002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defTabSz="457200" fontAlgn="auto">
              <a:spcBef>
                <a:spcPts val="0"/>
              </a:spcBef>
              <a:spcAft>
                <a:spcPts val="0"/>
              </a:spcAft>
            </a:pPr>
            <a:endParaRPr lang="en-GB" b="0">
              <a:solidFill>
                <a:srgbClr val="FFFFFF"/>
              </a:solidFill>
              <a:latin typeface="Arial"/>
            </a:endParaRPr>
          </a:p>
        </p:txBody>
      </p:sp>
      <p:sp>
        <p:nvSpPr>
          <p:cNvPr id="13" name="Oval 12"/>
          <p:cNvSpPr/>
          <p:nvPr/>
        </p:nvSpPr>
        <p:spPr>
          <a:xfrm>
            <a:off x="4572001" y="5877272"/>
            <a:ext cx="180020" cy="180020"/>
          </a:xfrm>
          <a:prstGeom prst="ellipse">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defTabSz="457200" fontAlgn="auto">
              <a:spcBef>
                <a:spcPts val="0"/>
              </a:spcBef>
              <a:spcAft>
                <a:spcPts val="0"/>
              </a:spcAft>
            </a:pPr>
            <a:endParaRPr lang="en-GB" b="0">
              <a:solidFill>
                <a:srgbClr val="FFFFFF"/>
              </a:solidFill>
              <a:latin typeface="Arial"/>
            </a:endParaRPr>
          </a:p>
        </p:txBody>
      </p:sp>
      <p:sp>
        <p:nvSpPr>
          <p:cNvPr id="14" name="Oval 13"/>
          <p:cNvSpPr/>
          <p:nvPr/>
        </p:nvSpPr>
        <p:spPr>
          <a:xfrm>
            <a:off x="4572001" y="6237312"/>
            <a:ext cx="180020" cy="180020"/>
          </a:xfrm>
          <a:prstGeom prst="ellips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defTabSz="457200" fontAlgn="auto">
              <a:spcBef>
                <a:spcPts val="0"/>
              </a:spcBef>
              <a:spcAft>
                <a:spcPts val="0"/>
              </a:spcAft>
            </a:pPr>
            <a:endParaRPr lang="en-GB" b="0">
              <a:solidFill>
                <a:srgbClr val="FFFFFF"/>
              </a:solidFill>
              <a:latin typeface="Arial"/>
            </a:endParaRPr>
          </a:p>
        </p:txBody>
      </p:sp>
      <p:sp>
        <p:nvSpPr>
          <p:cNvPr id="15" name="Oval 8"/>
          <p:cNvSpPr>
            <a:spLocks noChangeArrowheads="1"/>
          </p:cNvSpPr>
          <p:nvPr/>
        </p:nvSpPr>
        <p:spPr bwMode="auto">
          <a:xfrm rot="20818180">
            <a:off x="605412" y="636751"/>
            <a:ext cx="5780473" cy="1949674"/>
          </a:xfrm>
          <a:prstGeom prst="ellipse">
            <a:avLst/>
          </a:prstGeom>
          <a:solidFill>
            <a:srgbClr val="FF0000">
              <a:alpha val="18039"/>
            </a:srgbClr>
          </a:solidFill>
          <a:ln w="9525">
            <a:solidFill>
              <a:schemeClr val="tx1"/>
            </a:solidFill>
            <a:round/>
            <a:headEnd/>
            <a:tailEnd/>
          </a:ln>
        </p:spPr>
        <p:txBody>
          <a:bodyPr wrap="none" lIns="91421" tIns="45711" rIns="91421" bIns="45711" anchor="ctr"/>
          <a:lstStyle/>
          <a:p>
            <a:pPr defTabSz="457200" fontAlgn="auto">
              <a:spcBef>
                <a:spcPts val="0"/>
              </a:spcBef>
              <a:spcAft>
                <a:spcPts val="0"/>
              </a:spcAft>
            </a:pPr>
            <a:endParaRPr lang="en-US" b="0">
              <a:solidFill>
                <a:srgbClr val="000000"/>
              </a:solidFill>
            </a:endParaRPr>
          </a:p>
        </p:txBody>
      </p:sp>
      <p:sp>
        <p:nvSpPr>
          <p:cNvPr id="16" name="Oval 15"/>
          <p:cNvSpPr>
            <a:spLocks noChangeArrowheads="1"/>
          </p:cNvSpPr>
          <p:nvPr/>
        </p:nvSpPr>
        <p:spPr bwMode="auto">
          <a:xfrm>
            <a:off x="35496" y="5685487"/>
            <a:ext cx="4355976" cy="911905"/>
          </a:xfrm>
          <a:prstGeom prst="ellipse">
            <a:avLst/>
          </a:prstGeom>
          <a:solidFill>
            <a:srgbClr val="FF0000">
              <a:alpha val="18039"/>
            </a:srgbClr>
          </a:solidFill>
          <a:ln w="9525" algn="ctr">
            <a:solidFill>
              <a:srgbClr val="C00000"/>
            </a:solidFill>
            <a:round/>
            <a:headEnd/>
            <a:tailEnd/>
          </a:ln>
        </p:spPr>
        <p:txBody>
          <a:bodyPr wrap="square" lIns="89981" tIns="46791" rIns="89981" bIns="46791">
            <a:spAutoFit/>
          </a:bodyPr>
          <a:lstStyle/>
          <a:p>
            <a:pPr defTabSz="457200" fontAlgn="auto">
              <a:spcBef>
                <a:spcPts val="0"/>
              </a:spcBef>
              <a:spcAft>
                <a:spcPts val="0"/>
              </a:spcAft>
            </a:pPr>
            <a:endParaRPr lang="en-GB" b="0">
              <a:solidFill>
                <a:srgbClr val="C00000"/>
              </a:solidFill>
              <a:cs typeface="Arial" charset="0"/>
            </a:endParaRPr>
          </a:p>
          <a:p>
            <a:pPr defTabSz="457200" fontAlgn="auto">
              <a:spcBef>
                <a:spcPts val="0"/>
              </a:spcBef>
              <a:spcAft>
                <a:spcPts val="0"/>
              </a:spcAft>
            </a:pPr>
            <a:endParaRPr lang="en-GB" b="0">
              <a:solidFill>
                <a:srgbClr val="C00000"/>
              </a:solidFill>
              <a:cs typeface="Arial" charset="0"/>
            </a:endParaRPr>
          </a:p>
        </p:txBody>
      </p:sp>
      <p:pic>
        <p:nvPicPr>
          <p:cNvPr id="3" name="Picture 2" descr="titankrio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3839" y="3068960"/>
            <a:ext cx="397649" cy="744116"/>
          </a:xfrm>
          <a:prstGeom prst="rect">
            <a:avLst/>
          </a:prstGeom>
        </p:spPr>
      </p:pic>
      <p:sp>
        <p:nvSpPr>
          <p:cNvPr id="17" name="Oval 8"/>
          <p:cNvSpPr>
            <a:spLocks noChangeArrowheads="1"/>
          </p:cNvSpPr>
          <p:nvPr/>
        </p:nvSpPr>
        <p:spPr bwMode="auto">
          <a:xfrm rot="20818180">
            <a:off x="2671165" y="2859030"/>
            <a:ext cx="820400" cy="1117250"/>
          </a:xfrm>
          <a:prstGeom prst="ellipse">
            <a:avLst/>
          </a:prstGeom>
          <a:solidFill>
            <a:srgbClr val="FFFF00">
              <a:alpha val="18039"/>
            </a:srgbClr>
          </a:solidFill>
          <a:ln w="9525">
            <a:solidFill>
              <a:schemeClr val="tx1"/>
            </a:solidFill>
            <a:round/>
            <a:headEnd/>
            <a:tailEnd/>
          </a:ln>
        </p:spPr>
        <p:txBody>
          <a:bodyPr wrap="none" lIns="91421" tIns="45711" rIns="91421" bIns="45711" anchor="ctr"/>
          <a:lstStyle/>
          <a:p>
            <a:pPr defTabSz="457200" fontAlgn="auto">
              <a:spcBef>
                <a:spcPts val="0"/>
              </a:spcBef>
              <a:spcAft>
                <a:spcPts val="0"/>
              </a:spcAft>
            </a:pPr>
            <a:endParaRPr lang="en-US" b="0">
              <a:solidFill>
                <a:srgbClr val="000000"/>
              </a:solidFill>
            </a:endParaRPr>
          </a:p>
        </p:txBody>
      </p:sp>
      <p:grpSp>
        <p:nvGrpSpPr>
          <p:cNvPr id="22" name="Group 21"/>
          <p:cNvGrpSpPr/>
          <p:nvPr/>
        </p:nvGrpSpPr>
        <p:grpSpPr>
          <a:xfrm>
            <a:off x="323528" y="5390889"/>
            <a:ext cx="913864" cy="369332"/>
            <a:chOff x="179512" y="4509120"/>
            <a:chExt cx="913864" cy="369332"/>
          </a:xfrm>
        </p:grpSpPr>
        <p:sp>
          <p:nvSpPr>
            <p:cNvPr id="18" name="Oval 17"/>
            <p:cNvSpPr/>
            <p:nvPr/>
          </p:nvSpPr>
          <p:spPr>
            <a:xfrm>
              <a:off x="179512" y="4653136"/>
              <a:ext cx="180020" cy="1800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defTabSz="457200" fontAlgn="auto">
                <a:spcBef>
                  <a:spcPts val="0"/>
                </a:spcBef>
                <a:spcAft>
                  <a:spcPts val="0"/>
                </a:spcAft>
              </a:pPr>
              <a:endParaRPr lang="en-GB" b="0">
                <a:solidFill>
                  <a:srgbClr val="FFFFFF"/>
                </a:solidFill>
                <a:latin typeface="Arial"/>
              </a:endParaRPr>
            </a:p>
          </p:txBody>
        </p:sp>
        <p:sp>
          <p:nvSpPr>
            <p:cNvPr id="4" name="TextBox 3"/>
            <p:cNvSpPr txBox="1"/>
            <p:nvPr/>
          </p:nvSpPr>
          <p:spPr>
            <a:xfrm>
              <a:off x="395536" y="4509120"/>
              <a:ext cx="697840" cy="369332"/>
            </a:xfrm>
            <a:prstGeom prst="rect">
              <a:avLst/>
            </a:prstGeom>
            <a:noFill/>
          </p:spPr>
          <p:txBody>
            <a:bodyPr wrap="none" rtlCol="0">
              <a:spAutoFit/>
            </a:bodyPr>
            <a:lstStyle/>
            <a:p>
              <a:pPr defTabSz="457200" fontAlgn="auto">
                <a:spcBef>
                  <a:spcPts val="0"/>
                </a:spcBef>
                <a:spcAft>
                  <a:spcPts val="0"/>
                </a:spcAft>
              </a:pPr>
              <a:r>
                <a:rPr lang="en-US" b="0" dirty="0" err="1" smtClean="0">
                  <a:solidFill>
                    <a:srgbClr val="000000"/>
                  </a:solidFill>
                  <a:latin typeface="Arial"/>
                </a:rPr>
                <a:t>eBIC</a:t>
              </a:r>
              <a:endParaRPr lang="en-US" b="0" dirty="0">
                <a:solidFill>
                  <a:srgbClr val="000000"/>
                </a:solidFill>
                <a:latin typeface="Arial"/>
              </a:endParaRPr>
            </a:p>
          </p:txBody>
        </p:sp>
      </p:grpSp>
      <p:sp>
        <p:nvSpPr>
          <p:cNvPr id="19" name="Oval 8"/>
          <p:cNvSpPr>
            <a:spLocks noChangeArrowheads="1"/>
          </p:cNvSpPr>
          <p:nvPr/>
        </p:nvSpPr>
        <p:spPr bwMode="auto">
          <a:xfrm>
            <a:off x="101782" y="5442517"/>
            <a:ext cx="1291490" cy="385979"/>
          </a:xfrm>
          <a:prstGeom prst="ellipse">
            <a:avLst/>
          </a:prstGeom>
          <a:solidFill>
            <a:srgbClr val="FFFF00">
              <a:alpha val="18039"/>
            </a:srgbClr>
          </a:solidFill>
          <a:ln w="9525">
            <a:solidFill>
              <a:schemeClr val="tx1"/>
            </a:solidFill>
            <a:round/>
            <a:headEnd/>
            <a:tailEnd/>
          </a:ln>
        </p:spPr>
        <p:txBody>
          <a:bodyPr wrap="none" lIns="91421" tIns="45711" rIns="91421" bIns="45711" anchor="ctr"/>
          <a:lstStyle/>
          <a:p>
            <a:pPr defTabSz="457200" fontAlgn="auto">
              <a:spcBef>
                <a:spcPts val="0"/>
              </a:spcBef>
              <a:spcAft>
                <a:spcPts val="0"/>
              </a:spcAft>
            </a:pPr>
            <a:endParaRPr lang="en-US" b="0">
              <a:solidFill>
                <a:srgbClr val="000000"/>
              </a:solidFill>
            </a:endParaRPr>
          </a:p>
        </p:txBody>
      </p:sp>
      <p:grpSp>
        <p:nvGrpSpPr>
          <p:cNvPr id="6" name="Group 5"/>
          <p:cNvGrpSpPr/>
          <p:nvPr/>
        </p:nvGrpSpPr>
        <p:grpSpPr>
          <a:xfrm>
            <a:off x="7020303" y="332656"/>
            <a:ext cx="2064229" cy="1584176"/>
            <a:chOff x="7020272" y="332656"/>
            <a:chExt cx="2064229" cy="1584176"/>
          </a:xfrm>
        </p:grpSpPr>
        <p:pic>
          <p:nvPicPr>
            <p:cNvPr id="20" name="Picture Placeholder 7" descr="xfe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0272" y="368660"/>
              <a:ext cx="2064229" cy="1548172"/>
            </a:xfrm>
            <a:prstGeom prst="rect">
              <a:avLst/>
            </a:prstGeom>
            <a:noFill/>
            <a:ln w="9525">
              <a:noFill/>
              <a:miter lim="800000"/>
              <a:headEnd/>
              <a:tailEnd/>
            </a:ln>
          </p:spPr>
        </p:pic>
        <p:sp>
          <p:nvSpPr>
            <p:cNvPr id="21" name="object 5"/>
            <p:cNvSpPr/>
            <p:nvPr/>
          </p:nvSpPr>
          <p:spPr>
            <a:xfrm>
              <a:off x="7020272" y="332656"/>
              <a:ext cx="648072" cy="64807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defTabSz="457200" fontAlgn="auto">
                <a:spcBef>
                  <a:spcPts val="0"/>
                </a:spcBef>
                <a:spcAft>
                  <a:spcPts val="0"/>
                </a:spcAft>
              </a:pPr>
              <a:endParaRPr b="0">
                <a:solidFill>
                  <a:srgbClr val="000000"/>
                </a:solidFill>
                <a:latin typeface="Arial"/>
              </a:endParaRPr>
            </a:p>
          </p:txBody>
        </p:sp>
      </p:grpSp>
      <p:grpSp>
        <p:nvGrpSpPr>
          <p:cNvPr id="25" name="Group 24"/>
          <p:cNvGrpSpPr/>
          <p:nvPr/>
        </p:nvGrpSpPr>
        <p:grpSpPr>
          <a:xfrm>
            <a:off x="318445" y="5036767"/>
            <a:ext cx="1176541" cy="369332"/>
            <a:chOff x="318414" y="5117331"/>
            <a:chExt cx="1176541" cy="369332"/>
          </a:xfrm>
        </p:grpSpPr>
        <p:sp>
          <p:nvSpPr>
            <p:cNvPr id="23" name="Oval 22"/>
            <p:cNvSpPr/>
            <p:nvPr/>
          </p:nvSpPr>
          <p:spPr>
            <a:xfrm>
              <a:off x="318414" y="5226079"/>
              <a:ext cx="180020" cy="180020"/>
            </a:xfrm>
            <a:prstGeom prst="ellipse">
              <a:avLst/>
            </a:prstGeom>
            <a:solidFill>
              <a:srgbClr val="66061F"/>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defTabSz="457200" fontAlgn="auto">
                <a:spcBef>
                  <a:spcPts val="0"/>
                </a:spcBef>
                <a:spcAft>
                  <a:spcPts val="0"/>
                </a:spcAft>
              </a:pPr>
              <a:endParaRPr lang="en-GB" b="0">
                <a:solidFill>
                  <a:srgbClr val="FFFFFF"/>
                </a:solidFill>
                <a:latin typeface="Arial"/>
              </a:endParaRPr>
            </a:p>
          </p:txBody>
        </p:sp>
        <p:sp>
          <p:nvSpPr>
            <p:cNvPr id="24" name="Rectangle 23"/>
            <p:cNvSpPr/>
            <p:nvPr/>
          </p:nvSpPr>
          <p:spPr>
            <a:xfrm>
              <a:off x="510716" y="5117331"/>
              <a:ext cx="984239" cy="369332"/>
            </a:xfrm>
            <a:prstGeom prst="rect">
              <a:avLst/>
            </a:prstGeom>
          </p:spPr>
          <p:txBody>
            <a:bodyPr wrap="none">
              <a:spAutoFit/>
            </a:bodyPr>
            <a:lstStyle/>
            <a:p>
              <a:pPr defTabSz="457200" fontAlgn="auto">
                <a:spcBef>
                  <a:spcPts val="0"/>
                </a:spcBef>
                <a:spcAft>
                  <a:spcPts val="0"/>
                </a:spcAft>
              </a:pPr>
              <a:r>
                <a:rPr lang="en-US" b="0" dirty="0" smtClean="0">
                  <a:solidFill>
                    <a:srgbClr val="000000"/>
                  </a:solidFill>
                  <a:latin typeface="Arial"/>
                </a:rPr>
                <a:t>E-XFEL</a:t>
              </a:r>
              <a:endParaRPr lang="en-US" b="0" dirty="0">
                <a:solidFill>
                  <a:srgbClr val="000000"/>
                </a:solidFill>
                <a:latin typeface="Arial"/>
              </a:endParaRPr>
            </a:p>
          </p:txBody>
        </p:sp>
      </p:grpSp>
      <p:sp>
        <p:nvSpPr>
          <p:cNvPr id="26" name="Oval 8"/>
          <p:cNvSpPr>
            <a:spLocks noChangeArrowheads="1"/>
          </p:cNvSpPr>
          <p:nvPr/>
        </p:nvSpPr>
        <p:spPr bwMode="auto">
          <a:xfrm>
            <a:off x="6722775" y="0"/>
            <a:ext cx="2441188" cy="2076223"/>
          </a:xfrm>
          <a:prstGeom prst="ellipse">
            <a:avLst/>
          </a:prstGeom>
          <a:solidFill>
            <a:srgbClr val="0000FF">
              <a:alpha val="18039"/>
            </a:srgbClr>
          </a:solidFill>
          <a:ln w="9525">
            <a:solidFill>
              <a:schemeClr val="tx1"/>
            </a:solidFill>
            <a:round/>
            <a:headEnd/>
            <a:tailEnd/>
          </a:ln>
        </p:spPr>
        <p:txBody>
          <a:bodyPr wrap="none" lIns="91421" tIns="45711" rIns="91421" bIns="45711" anchor="ctr"/>
          <a:lstStyle/>
          <a:p>
            <a:pPr defTabSz="457200" fontAlgn="auto">
              <a:spcBef>
                <a:spcPts val="0"/>
              </a:spcBef>
              <a:spcAft>
                <a:spcPts val="0"/>
              </a:spcAft>
            </a:pPr>
            <a:endParaRPr lang="en-US" b="0">
              <a:solidFill>
                <a:srgbClr val="000000"/>
              </a:solidFill>
            </a:endParaRPr>
          </a:p>
        </p:txBody>
      </p:sp>
      <p:sp>
        <p:nvSpPr>
          <p:cNvPr id="27" name="Oval 8"/>
          <p:cNvSpPr>
            <a:spLocks noChangeArrowheads="1"/>
          </p:cNvSpPr>
          <p:nvPr/>
        </p:nvSpPr>
        <p:spPr bwMode="auto">
          <a:xfrm>
            <a:off x="101782" y="5004972"/>
            <a:ext cx="1291490" cy="385979"/>
          </a:xfrm>
          <a:prstGeom prst="ellipse">
            <a:avLst/>
          </a:prstGeom>
          <a:solidFill>
            <a:srgbClr val="3366FF">
              <a:alpha val="18039"/>
            </a:srgbClr>
          </a:solidFill>
          <a:ln w="9525">
            <a:solidFill>
              <a:schemeClr val="tx1"/>
            </a:solidFill>
            <a:round/>
            <a:headEnd/>
            <a:tailEnd/>
          </a:ln>
        </p:spPr>
        <p:txBody>
          <a:bodyPr wrap="none" lIns="91421" tIns="45711" rIns="91421" bIns="45711" anchor="ctr"/>
          <a:lstStyle/>
          <a:p>
            <a:pPr defTabSz="457200" fontAlgn="auto">
              <a:spcBef>
                <a:spcPts val="0"/>
              </a:spcBef>
              <a:spcAft>
                <a:spcPts val="0"/>
              </a:spcAft>
            </a:pPr>
            <a:endParaRPr lang="en-US" b="0">
              <a:solidFill>
                <a:srgbClr val="000000"/>
              </a:solidFill>
            </a:endParaRPr>
          </a:p>
        </p:txBody>
      </p:sp>
      <p:sp>
        <p:nvSpPr>
          <p:cNvPr id="28" name="Oval 8"/>
          <p:cNvSpPr>
            <a:spLocks noChangeArrowheads="1"/>
          </p:cNvSpPr>
          <p:nvPr/>
        </p:nvSpPr>
        <p:spPr bwMode="auto">
          <a:xfrm rot="20818180">
            <a:off x="4687390" y="4515214"/>
            <a:ext cx="820400" cy="1117250"/>
          </a:xfrm>
          <a:prstGeom prst="ellipse">
            <a:avLst/>
          </a:prstGeom>
          <a:solidFill>
            <a:srgbClr val="FFFF00">
              <a:alpha val="18039"/>
            </a:srgbClr>
          </a:solidFill>
          <a:ln w="9525">
            <a:solidFill>
              <a:schemeClr val="tx1"/>
            </a:solidFill>
            <a:round/>
            <a:headEnd/>
            <a:tailEnd/>
          </a:ln>
        </p:spPr>
        <p:txBody>
          <a:bodyPr wrap="none" lIns="91421" tIns="45711" rIns="91421" bIns="45711" anchor="ctr"/>
          <a:lstStyle/>
          <a:p>
            <a:pPr defTabSz="457200" fontAlgn="auto">
              <a:spcBef>
                <a:spcPts val="0"/>
              </a:spcBef>
              <a:spcAft>
                <a:spcPts val="0"/>
              </a:spcAft>
            </a:pPr>
            <a:endParaRPr lang="en-US" b="0">
              <a:solidFill>
                <a:srgbClr val="000000"/>
              </a:solidFill>
            </a:endParaRPr>
          </a:p>
        </p:txBody>
      </p:sp>
      <p:pic>
        <p:nvPicPr>
          <p:cNvPr id="29" name="Picture 28" descr="titankrio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32054" y="4725144"/>
            <a:ext cx="397649" cy="744116"/>
          </a:xfrm>
          <a:prstGeom prst="rect">
            <a:avLst/>
          </a:prstGeom>
        </p:spPr>
      </p:pic>
    </p:spTree>
    <p:extLst>
      <p:ext uri="{BB962C8B-B14F-4D97-AF65-F5344CB8AC3E}">
        <p14:creationId xmlns:p14="http://schemas.microsoft.com/office/powerpoint/2010/main" val="116194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par>
                                <p:cTn id="22" presetID="9" presetClass="entr" presetSubtype="0" fill="hold" grpId="1"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par>
                                <p:cTn id="25" presetID="9" presetClass="entr"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par>
                                <p:cTn id="28" presetID="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9"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par>
                                <p:cTn id="33" presetID="9" presetClass="entr" presetSubtype="0" fill="hold" grpId="1"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dissolve">
                                      <p:cBhvr>
                                        <p:cTn id="35" dur="500"/>
                                        <p:tgtEl>
                                          <p:spTgt spid="26"/>
                                        </p:tgtEl>
                                      </p:cBhvr>
                                    </p:animEffect>
                                  </p:childTnLst>
                                </p:cTn>
                              </p:par>
                              <p:par>
                                <p:cTn id="36" presetID="1" presetClass="entr" presetSubtype="0" fill="hold" grpId="2"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par>
                                <p:cTn id="38" presetID="9"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dissolve">
                                      <p:cBhvr>
                                        <p:cTn id="40" dur="500"/>
                                        <p:tgtEl>
                                          <p:spTgt spid="27"/>
                                        </p:tgtEl>
                                      </p:cBhvr>
                                    </p:animEffect>
                                  </p:childTnLst>
                                </p:cTn>
                              </p:par>
                              <p:par>
                                <p:cTn id="41" presetID="9" presetClass="entr" presetSubtype="0" fill="hold" grpId="1"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dissolve">
                                      <p:cBhvr>
                                        <p:cTn id="46" dur="500"/>
                                        <p:tgtEl>
                                          <p:spTgt spid="28"/>
                                        </p:tgtEl>
                                      </p:cBhvr>
                                    </p:animEffect>
                                  </p:childTnLst>
                                </p:cTn>
                              </p:par>
                              <p:par>
                                <p:cTn id="47" presetID="9" presetClass="entr" presetSubtype="0" fill="hold" grpId="1"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dissolve">
                                      <p:cBhvr>
                                        <p:cTn id="49" dur="500"/>
                                        <p:tgtEl>
                                          <p:spTgt spid="28"/>
                                        </p:tgtEl>
                                      </p:cBhvr>
                                    </p:animEffect>
                                  </p:childTnLst>
                                </p:cTn>
                              </p:par>
                              <p:par>
                                <p:cTn id="50" presetID="9"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dissolv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7" grpId="1" animBg="1"/>
      <p:bldP spid="19" grpId="0" animBg="1"/>
      <p:bldP spid="19" grpId="1" animBg="1"/>
      <p:bldP spid="26" grpId="0" animBg="1"/>
      <p:bldP spid="26" grpId="1" animBg="1"/>
      <p:bldP spid="26" grpId="2" animBg="1"/>
      <p:bldP spid="27" grpId="0" animBg="1"/>
      <p:bldP spid="27" grpId="1" animBg="1"/>
      <p:bldP spid="28" grpId="0" animBg="1"/>
      <p:bldP spid="2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45" y="66"/>
            <a:ext cx="8910745" cy="6846659"/>
          </a:xfrm>
          <a:prstGeom prst="rect">
            <a:avLst/>
          </a:prstGeom>
          <a:blipFill>
            <a:blip r:embed="rId3" cstate="print"/>
            <a:stretch>
              <a:fillRect/>
            </a:stretch>
          </a:blipFill>
        </p:spPr>
        <p:txBody>
          <a:bodyPr wrap="square" lIns="0" tIns="0" rIns="0" bIns="0" rtlCol="0"/>
          <a:lstStyle/>
          <a:p>
            <a:pPr fontAlgn="auto">
              <a:spcBef>
                <a:spcPts val="0"/>
              </a:spcBef>
              <a:spcAft>
                <a:spcPts val="0"/>
              </a:spcAft>
            </a:pPr>
            <a:endParaRPr b="0" smtClean="0">
              <a:solidFill>
                <a:prstClr val="black"/>
              </a:solidFill>
              <a:latin typeface="Calibri"/>
            </a:endParaRPr>
          </a:p>
        </p:txBody>
      </p:sp>
      <p:sp>
        <p:nvSpPr>
          <p:cNvPr id="3" name="object 3"/>
          <p:cNvSpPr/>
          <p:nvPr/>
        </p:nvSpPr>
        <p:spPr>
          <a:xfrm>
            <a:off x="251520" y="773336"/>
            <a:ext cx="5091430" cy="279400"/>
          </a:xfrm>
          <a:custGeom>
            <a:avLst/>
            <a:gdLst/>
            <a:ahLst/>
            <a:cxnLst/>
            <a:rect l="l" t="t" r="r" b="b"/>
            <a:pathLst>
              <a:path w="5091430" h="279400">
                <a:moveTo>
                  <a:pt x="461499" y="0"/>
                </a:moveTo>
                <a:lnTo>
                  <a:pt x="0" y="139701"/>
                </a:lnTo>
                <a:lnTo>
                  <a:pt x="461499" y="279401"/>
                </a:lnTo>
                <a:lnTo>
                  <a:pt x="461499" y="184146"/>
                </a:lnTo>
                <a:lnTo>
                  <a:pt x="5091112" y="184146"/>
                </a:lnTo>
                <a:lnTo>
                  <a:pt x="5091112" y="95255"/>
                </a:lnTo>
                <a:lnTo>
                  <a:pt x="461499" y="95255"/>
                </a:lnTo>
                <a:lnTo>
                  <a:pt x="461499" y="0"/>
                </a:lnTo>
                <a:close/>
              </a:path>
            </a:pathLst>
          </a:custGeom>
          <a:solidFill>
            <a:srgbClr val="FF2600"/>
          </a:solidFill>
        </p:spPr>
        <p:txBody>
          <a:bodyPr wrap="square" lIns="0" tIns="0" rIns="0" bIns="0" rtlCol="0"/>
          <a:lstStyle/>
          <a:p>
            <a:pPr fontAlgn="auto">
              <a:spcBef>
                <a:spcPts val="0"/>
              </a:spcBef>
              <a:spcAft>
                <a:spcPts val="0"/>
              </a:spcAft>
            </a:pPr>
            <a:endParaRPr b="0" smtClean="0">
              <a:solidFill>
                <a:prstClr val="black"/>
              </a:solidFill>
              <a:latin typeface="Calibri"/>
            </a:endParaRPr>
          </a:p>
        </p:txBody>
      </p:sp>
      <p:sp>
        <p:nvSpPr>
          <p:cNvPr id="4" name="object 4"/>
          <p:cNvSpPr/>
          <p:nvPr/>
        </p:nvSpPr>
        <p:spPr>
          <a:xfrm>
            <a:off x="849081" y="3831283"/>
            <a:ext cx="1952170" cy="1969920"/>
          </a:xfrm>
          <a:prstGeom prst="rect">
            <a:avLst/>
          </a:prstGeom>
          <a:blipFill>
            <a:blip r:embed="rId4" cstate="print"/>
            <a:stretch>
              <a:fillRect/>
            </a:stretch>
          </a:blipFill>
        </p:spPr>
        <p:txBody>
          <a:bodyPr wrap="square" lIns="0" tIns="0" rIns="0" bIns="0" rtlCol="0"/>
          <a:lstStyle/>
          <a:p>
            <a:pPr fontAlgn="auto">
              <a:spcBef>
                <a:spcPts val="0"/>
              </a:spcBef>
              <a:spcAft>
                <a:spcPts val="0"/>
              </a:spcAft>
            </a:pPr>
            <a:endParaRPr b="0" smtClean="0">
              <a:solidFill>
                <a:prstClr val="black"/>
              </a:solidFill>
              <a:latin typeface="Calibri"/>
            </a:endParaRPr>
          </a:p>
        </p:txBody>
      </p:sp>
      <p:sp>
        <p:nvSpPr>
          <p:cNvPr id="5" name="object 5"/>
          <p:cNvSpPr txBox="1"/>
          <p:nvPr/>
        </p:nvSpPr>
        <p:spPr>
          <a:xfrm>
            <a:off x="4529939" y="6558529"/>
            <a:ext cx="2135505" cy="276999"/>
          </a:xfrm>
          <a:prstGeom prst="rect">
            <a:avLst/>
          </a:prstGeom>
        </p:spPr>
        <p:txBody>
          <a:bodyPr vert="horz" wrap="square" lIns="0" tIns="0" rIns="0" bIns="0" rtlCol="0">
            <a:spAutoFit/>
          </a:bodyPr>
          <a:lstStyle/>
          <a:p>
            <a:pPr marL="12699" fontAlgn="auto">
              <a:spcBef>
                <a:spcPts val="0"/>
              </a:spcBef>
              <a:spcAft>
                <a:spcPts val="0"/>
              </a:spcAft>
            </a:pPr>
            <a:r>
              <a:rPr b="0" spc="-5" dirty="0">
                <a:solidFill>
                  <a:srgbClr val="0000FF"/>
                </a:solidFill>
                <a:latin typeface="Arial"/>
                <a:cs typeface="Arial"/>
              </a:rPr>
              <a:t>Increasing </a:t>
            </a:r>
            <a:r>
              <a:rPr b="0" dirty="0">
                <a:solidFill>
                  <a:srgbClr val="0000FF"/>
                </a:solidFill>
                <a:latin typeface="Arial"/>
                <a:cs typeface="Arial"/>
              </a:rPr>
              <a:t>resolu</a:t>
            </a:r>
            <a:r>
              <a:rPr b="0" spc="-5" dirty="0">
                <a:solidFill>
                  <a:srgbClr val="0000FF"/>
                </a:solidFill>
                <a:latin typeface="Arial"/>
                <a:cs typeface="Arial"/>
              </a:rPr>
              <a:t>t</a:t>
            </a:r>
            <a:r>
              <a:rPr b="0" dirty="0">
                <a:solidFill>
                  <a:srgbClr val="0000FF"/>
                </a:solidFill>
                <a:latin typeface="Arial"/>
                <a:cs typeface="Arial"/>
              </a:rPr>
              <a:t>ion</a:t>
            </a:r>
            <a:endParaRPr b="0">
              <a:solidFill>
                <a:prstClr val="black"/>
              </a:solidFill>
              <a:latin typeface="Arial"/>
              <a:cs typeface="Arial"/>
            </a:endParaRPr>
          </a:p>
        </p:txBody>
      </p:sp>
      <p:sp>
        <p:nvSpPr>
          <p:cNvPr id="6" name="object 6"/>
          <p:cNvSpPr/>
          <p:nvPr/>
        </p:nvSpPr>
        <p:spPr>
          <a:xfrm>
            <a:off x="3387048" y="6375401"/>
            <a:ext cx="5091430" cy="279400"/>
          </a:xfrm>
          <a:custGeom>
            <a:avLst/>
            <a:gdLst/>
            <a:ahLst/>
            <a:cxnLst/>
            <a:rect l="l" t="t" r="r" b="b"/>
            <a:pathLst>
              <a:path w="5091430" h="279400">
                <a:moveTo>
                  <a:pt x="4629611" y="0"/>
                </a:moveTo>
                <a:lnTo>
                  <a:pt x="4629611" y="95255"/>
                </a:lnTo>
                <a:lnTo>
                  <a:pt x="0" y="95255"/>
                </a:lnTo>
                <a:lnTo>
                  <a:pt x="0" y="184145"/>
                </a:lnTo>
                <a:lnTo>
                  <a:pt x="4629611" y="184145"/>
                </a:lnTo>
                <a:lnTo>
                  <a:pt x="4629611" y="279401"/>
                </a:lnTo>
                <a:lnTo>
                  <a:pt x="5091112" y="139700"/>
                </a:lnTo>
                <a:lnTo>
                  <a:pt x="4629611" y="0"/>
                </a:lnTo>
                <a:close/>
              </a:path>
            </a:pathLst>
          </a:custGeom>
          <a:solidFill>
            <a:srgbClr val="0433FF"/>
          </a:solidFill>
        </p:spPr>
        <p:txBody>
          <a:bodyPr wrap="square" lIns="0" tIns="0" rIns="0" bIns="0" rtlCol="0"/>
          <a:lstStyle/>
          <a:p>
            <a:pPr fontAlgn="auto">
              <a:spcBef>
                <a:spcPts val="0"/>
              </a:spcBef>
              <a:spcAft>
                <a:spcPts val="0"/>
              </a:spcAft>
            </a:pPr>
            <a:endParaRPr b="0" smtClean="0">
              <a:solidFill>
                <a:prstClr val="black"/>
              </a:solidFill>
              <a:latin typeface="Calibri"/>
            </a:endParaRPr>
          </a:p>
        </p:txBody>
      </p:sp>
      <p:sp>
        <p:nvSpPr>
          <p:cNvPr id="7" name="object 7"/>
          <p:cNvSpPr txBox="1"/>
          <p:nvPr/>
        </p:nvSpPr>
        <p:spPr>
          <a:xfrm>
            <a:off x="4790116" y="3831286"/>
            <a:ext cx="1943100" cy="248866"/>
          </a:xfrm>
          <a:prstGeom prst="rect">
            <a:avLst/>
          </a:prstGeom>
        </p:spPr>
        <p:txBody>
          <a:bodyPr vert="horz" wrap="square" lIns="0" tIns="0" rIns="0" bIns="0" rtlCol="0">
            <a:spAutoFit/>
          </a:bodyPr>
          <a:lstStyle/>
          <a:p>
            <a:pPr marL="683120" fontAlgn="auto">
              <a:spcBef>
                <a:spcPts val="0"/>
              </a:spcBef>
              <a:spcAft>
                <a:spcPts val="0"/>
              </a:spcAft>
            </a:pPr>
            <a:r>
              <a:rPr sz="1600" b="0" dirty="0">
                <a:solidFill>
                  <a:prstClr val="black"/>
                </a:solidFill>
                <a:latin typeface="Arial"/>
                <a:cs typeface="Arial"/>
              </a:rPr>
              <a:t>Cryo</a:t>
            </a:r>
            <a:r>
              <a:rPr sz="1600" b="0" spc="-15" dirty="0">
                <a:solidFill>
                  <a:prstClr val="black"/>
                </a:solidFill>
                <a:latin typeface="Arial"/>
                <a:cs typeface="Arial"/>
              </a:rPr>
              <a:t>ET</a:t>
            </a:r>
            <a:endParaRPr sz="1600" b="0">
              <a:solidFill>
                <a:prstClr val="black"/>
              </a:solidFill>
              <a:latin typeface="Arial"/>
              <a:cs typeface="Arial"/>
            </a:endParaRPr>
          </a:p>
        </p:txBody>
      </p:sp>
      <p:sp>
        <p:nvSpPr>
          <p:cNvPr id="8" name="object 8"/>
          <p:cNvSpPr txBox="1"/>
          <p:nvPr/>
        </p:nvSpPr>
        <p:spPr>
          <a:xfrm>
            <a:off x="5169455" y="5872977"/>
            <a:ext cx="1302385" cy="492443"/>
          </a:xfrm>
          <a:prstGeom prst="rect">
            <a:avLst/>
          </a:prstGeom>
        </p:spPr>
        <p:txBody>
          <a:bodyPr vert="horz" wrap="square" lIns="0" tIns="0" rIns="0" bIns="0" rtlCol="0">
            <a:spAutoFit/>
          </a:bodyPr>
          <a:lstStyle/>
          <a:p>
            <a:pPr marL="278073" marR="5080" indent="-266010" fontAlgn="auto">
              <a:lnSpc>
                <a:spcPts val="1900"/>
              </a:lnSpc>
              <a:spcBef>
                <a:spcPts val="0"/>
              </a:spcBef>
              <a:spcAft>
                <a:spcPts val="0"/>
              </a:spcAft>
            </a:pPr>
            <a:r>
              <a:rPr sz="1600" b="0" dirty="0">
                <a:solidFill>
                  <a:prstClr val="black"/>
                </a:solidFill>
                <a:latin typeface="Arial"/>
                <a:cs typeface="Arial"/>
              </a:rPr>
              <a:t>Single</a:t>
            </a:r>
            <a:r>
              <a:rPr sz="1600" b="0" spc="-5" dirty="0">
                <a:solidFill>
                  <a:prstClr val="black"/>
                </a:solidFill>
                <a:latin typeface="Arial"/>
                <a:cs typeface="Arial"/>
              </a:rPr>
              <a:t> </a:t>
            </a:r>
            <a:r>
              <a:rPr sz="1600" b="0" dirty="0">
                <a:solidFill>
                  <a:prstClr val="black"/>
                </a:solidFill>
                <a:latin typeface="Arial"/>
                <a:cs typeface="Arial"/>
              </a:rPr>
              <a:t>pa</a:t>
            </a:r>
            <a:r>
              <a:rPr sz="1600" b="0" spc="-5" dirty="0">
                <a:solidFill>
                  <a:prstClr val="black"/>
                </a:solidFill>
                <a:latin typeface="Arial"/>
                <a:cs typeface="Arial"/>
              </a:rPr>
              <a:t>rt</a:t>
            </a:r>
            <a:r>
              <a:rPr sz="1600" b="0" dirty="0">
                <a:solidFill>
                  <a:prstClr val="black"/>
                </a:solidFill>
                <a:latin typeface="Arial"/>
                <a:cs typeface="Arial"/>
              </a:rPr>
              <a:t>icle cryo</a:t>
            </a:r>
            <a:r>
              <a:rPr sz="1600" b="0" spc="-5" dirty="0">
                <a:solidFill>
                  <a:prstClr val="black"/>
                </a:solidFill>
                <a:latin typeface="Arial"/>
                <a:cs typeface="Arial"/>
              </a:rPr>
              <a:t> </a:t>
            </a:r>
            <a:r>
              <a:rPr sz="1600" b="0" dirty="0" smtClean="0">
                <a:solidFill>
                  <a:prstClr val="black"/>
                </a:solidFill>
                <a:latin typeface="Arial"/>
                <a:cs typeface="Arial"/>
              </a:rPr>
              <a:t>EM</a:t>
            </a:r>
            <a:r>
              <a:rPr lang="en-GB" sz="1600" b="0" dirty="0" smtClean="0">
                <a:solidFill>
                  <a:prstClr val="black"/>
                </a:solidFill>
                <a:latin typeface="Arial"/>
                <a:cs typeface="Arial"/>
              </a:rPr>
              <a:t> </a:t>
            </a:r>
            <a:endParaRPr sz="1600" b="0" dirty="0">
              <a:solidFill>
                <a:prstClr val="black"/>
              </a:solidFill>
              <a:latin typeface="Arial"/>
              <a:cs typeface="Arial"/>
            </a:endParaRPr>
          </a:p>
        </p:txBody>
      </p:sp>
      <p:sp>
        <p:nvSpPr>
          <p:cNvPr id="9" name="object 9"/>
          <p:cNvSpPr txBox="1"/>
          <p:nvPr/>
        </p:nvSpPr>
        <p:spPr>
          <a:xfrm>
            <a:off x="7361585" y="5821469"/>
            <a:ext cx="1392555" cy="492443"/>
          </a:xfrm>
          <a:prstGeom prst="rect">
            <a:avLst/>
          </a:prstGeom>
        </p:spPr>
        <p:txBody>
          <a:bodyPr vert="horz" wrap="square" lIns="0" tIns="0" rIns="0" bIns="0" rtlCol="0">
            <a:spAutoFit/>
          </a:bodyPr>
          <a:lstStyle/>
          <a:p>
            <a:pPr marL="12699" marR="5080" indent="439965" fontAlgn="auto">
              <a:lnSpc>
                <a:spcPts val="1900"/>
              </a:lnSpc>
              <a:spcBef>
                <a:spcPts val="0"/>
              </a:spcBef>
              <a:spcAft>
                <a:spcPts val="0"/>
              </a:spcAft>
            </a:pPr>
            <a:r>
              <a:rPr sz="1600" b="0" dirty="0">
                <a:solidFill>
                  <a:prstClr val="black"/>
                </a:solidFill>
                <a:latin typeface="Arial"/>
                <a:cs typeface="Arial"/>
              </a:rPr>
              <a:t>X-ray </a:t>
            </a:r>
            <a:r>
              <a:rPr sz="1600" b="0" spc="-10" dirty="0">
                <a:solidFill>
                  <a:prstClr val="black"/>
                </a:solidFill>
                <a:latin typeface="Arial"/>
                <a:cs typeface="Arial"/>
              </a:rPr>
              <a:t>crystallography</a:t>
            </a:r>
            <a:endParaRPr sz="1600" b="0" dirty="0">
              <a:solidFill>
                <a:prstClr val="black"/>
              </a:solidFill>
              <a:latin typeface="Arial"/>
              <a:cs typeface="Arial"/>
            </a:endParaRPr>
          </a:p>
        </p:txBody>
      </p:sp>
      <p:sp>
        <p:nvSpPr>
          <p:cNvPr id="10" name="object 10"/>
          <p:cNvSpPr/>
          <p:nvPr/>
        </p:nvSpPr>
        <p:spPr>
          <a:xfrm>
            <a:off x="4790151" y="3831351"/>
            <a:ext cx="1942873" cy="1969919"/>
          </a:xfrm>
          <a:prstGeom prst="rect">
            <a:avLst/>
          </a:prstGeom>
          <a:blipFill>
            <a:blip r:embed="rId5" cstate="print"/>
            <a:stretch>
              <a:fillRect/>
            </a:stretch>
          </a:blipFill>
        </p:spPr>
        <p:txBody>
          <a:bodyPr wrap="square" lIns="0" tIns="0" rIns="0" bIns="0" rtlCol="0"/>
          <a:lstStyle/>
          <a:p>
            <a:pPr fontAlgn="auto">
              <a:spcBef>
                <a:spcPts val="0"/>
              </a:spcBef>
              <a:spcAft>
                <a:spcPts val="0"/>
              </a:spcAft>
            </a:pPr>
            <a:endParaRPr b="0" smtClean="0">
              <a:solidFill>
                <a:prstClr val="black"/>
              </a:solidFill>
              <a:latin typeface="Calibri"/>
            </a:endParaRPr>
          </a:p>
        </p:txBody>
      </p:sp>
      <p:sp>
        <p:nvSpPr>
          <p:cNvPr id="11" name="object 11"/>
          <p:cNvSpPr/>
          <p:nvPr/>
        </p:nvSpPr>
        <p:spPr>
          <a:xfrm>
            <a:off x="2493112" y="1059947"/>
            <a:ext cx="2082800" cy="2082800"/>
          </a:xfrm>
          <a:prstGeom prst="rect">
            <a:avLst/>
          </a:prstGeom>
          <a:blipFill>
            <a:blip r:embed="rId6" cstate="print"/>
            <a:stretch>
              <a:fillRect/>
            </a:stretch>
          </a:blipFill>
        </p:spPr>
        <p:txBody>
          <a:bodyPr wrap="square" lIns="0" tIns="0" rIns="0" bIns="0" rtlCol="0"/>
          <a:lstStyle/>
          <a:p>
            <a:pPr fontAlgn="auto">
              <a:spcBef>
                <a:spcPts val="0"/>
              </a:spcBef>
              <a:spcAft>
                <a:spcPts val="0"/>
              </a:spcAft>
            </a:pPr>
            <a:endParaRPr b="0" smtClean="0">
              <a:solidFill>
                <a:prstClr val="black"/>
              </a:solidFill>
              <a:latin typeface="Calibri"/>
            </a:endParaRPr>
          </a:p>
        </p:txBody>
      </p:sp>
      <p:sp>
        <p:nvSpPr>
          <p:cNvPr id="12" name="object 12"/>
          <p:cNvSpPr/>
          <p:nvPr/>
        </p:nvSpPr>
        <p:spPr>
          <a:xfrm>
            <a:off x="283029" y="1059947"/>
            <a:ext cx="2085016" cy="2082800"/>
          </a:xfrm>
          <a:prstGeom prst="rect">
            <a:avLst/>
          </a:prstGeom>
          <a:blipFill>
            <a:blip r:embed="rId7" cstate="print"/>
            <a:stretch>
              <a:fillRect/>
            </a:stretch>
          </a:blipFill>
        </p:spPr>
        <p:txBody>
          <a:bodyPr wrap="square" lIns="0" tIns="0" rIns="0" bIns="0" rtlCol="0"/>
          <a:lstStyle/>
          <a:p>
            <a:pPr fontAlgn="auto">
              <a:spcBef>
                <a:spcPts val="0"/>
              </a:spcBef>
              <a:spcAft>
                <a:spcPts val="0"/>
              </a:spcAft>
            </a:pPr>
            <a:endParaRPr b="0" smtClean="0">
              <a:solidFill>
                <a:prstClr val="black"/>
              </a:solidFill>
              <a:latin typeface="Calibri"/>
            </a:endParaRPr>
          </a:p>
        </p:txBody>
      </p:sp>
      <p:sp>
        <p:nvSpPr>
          <p:cNvPr id="13" name="object 13"/>
          <p:cNvSpPr/>
          <p:nvPr/>
        </p:nvSpPr>
        <p:spPr>
          <a:xfrm>
            <a:off x="6877944" y="1054282"/>
            <a:ext cx="2086546" cy="2088464"/>
          </a:xfrm>
          <a:prstGeom prst="rect">
            <a:avLst/>
          </a:prstGeom>
          <a:blipFill>
            <a:blip r:embed="rId8" cstate="print"/>
            <a:stretch>
              <a:fillRect/>
            </a:stretch>
          </a:blipFill>
        </p:spPr>
        <p:txBody>
          <a:bodyPr wrap="square" lIns="0" tIns="0" rIns="0" bIns="0" rtlCol="0"/>
          <a:lstStyle/>
          <a:p>
            <a:pPr fontAlgn="auto">
              <a:spcBef>
                <a:spcPts val="0"/>
              </a:spcBef>
              <a:spcAft>
                <a:spcPts val="0"/>
              </a:spcAft>
            </a:pPr>
            <a:endParaRPr b="0" smtClean="0">
              <a:solidFill>
                <a:prstClr val="black"/>
              </a:solidFill>
              <a:latin typeface="Calibri"/>
            </a:endParaRPr>
          </a:p>
        </p:txBody>
      </p:sp>
      <p:sp>
        <p:nvSpPr>
          <p:cNvPr id="14" name="object 14"/>
          <p:cNvSpPr txBox="1"/>
          <p:nvPr/>
        </p:nvSpPr>
        <p:spPr>
          <a:xfrm>
            <a:off x="2915817" y="5853383"/>
            <a:ext cx="1728192" cy="492443"/>
          </a:xfrm>
          <a:prstGeom prst="rect">
            <a:avLst/>
          </a:prstGeom>
        </p:spPr>
        <p:txBody>
          <a:bodyPr vert="horz" wrap="square" lIns="0" tIns="0" rIns="0" bIns="0" rtlCol="0">
            <a:spAutoFit/>
          </a:bodyPr>
          <a:lstStyle/>
          <a:p>
            <a:pPr marL="238077" marR="5080" indent="-226014" fontAlgn="auto">
              <a:lnSpc>
                <a:spcPts val="1900"/>
              </a:lnSpc>
              <a:spcBef>
                <a:spcPts val="0"/>
              </a:spcBef>
              <a:spcAft>
                <a:spcPts val="0"/>
              </a:spcAft>
            </a:pPr>
            <a:r>
              <a:rPr lang="en-GB" sz="1600" b="0" spc="-15" dirty="0" smtClean="0">
                <a:solidFill>
                  <a:prstClr val="black"/>
                </a:solidFill>
                <a:latin typeface="Arial"/>
                <a:cs typeface="Arial"/>
              </a:rPr>
              <a:t>B21 X</a:t>
            </a:r>
            <a:r>
              <a:rPr lang="en-GB" sz="1600" b="0" spc="-15" dirty="0">
                <a:solidFill>
                  <a:prstClr val="black"/>
                </a:solidFill>
                <a:latin typeface="Arial"/>
                <a:cs typeface="Arial"/>
              </a:rPr>
              <a:t>-ray Solution Scattering</a:t>
            </a:r>
            <a:endParaRPr sz="1600" b="0" dirty="0">
              <a:solidFill>
                <a:prstClr val="black"/>
              </a:solidFill>
              <a:latin typeface="Arial"/>
              <a:cs typeface="Arial"/>
            </a:endParaRPr>
          </a:p>
        </p:txBody>
      </p:sp>
      <p:sp>
        <p:nvSpPr>
          <p:cNvPr id="15" name="object 15"/>
          <p:cNvSpPr txBox="1"/>
          <p:nvPr/>
        </p:nvSpPr>
        <p:spPr>
          <a:xfrm>
            <a:off x="1258603" y="5853379"/>
            <a:ext cx="1245235" cy="492443"/>
          </a:xfrm>
          <a:prstGeom prst="rect">
            <a:avLst/>
          </a:prstGeom>
        </p:spPr>
        <p:txBody>
          <a:bodyPr vert="horz" wrap="square" lIns="0" tIns="0" rIns="0" bIns="0" rtlCol="0">
            <a:spAutoFit/>
          </a:bodyPr>
          <a:lstStyle/>
          <a:p>
            <a:pPr marL="85706" marR="5080" indent="-73646" fontAlgn="auto">
              <a:lnSpc>
                <a:spcPts val="1900"/>
              </a:lnSpc>
              <a:spcBef>
                <a:spcPts val="0"/>
              </a:spcBef>
              <a:spcAft>
                <a:spcPts val="0"/>
              </a:spcAft>
            </a:pPr>
            <a:r>
              <a:rPr sz="1600" b="0" dirty="0">
                <a:solidFill>
                  <a:prstClr val="black"/>
                </a:solidFill>
                <a:latin typeface="Arial"/>
                <a:cs typeface="Arial"/>
              </a:rPr>
              <a:t>Cryo-ele</a:t>
            </a:r>
            <a:r>
              <a:rPr sz="1600" b="0" spc="-10" dirty="0">
                <a:solidFill>
                  <a:prstClr val="black"/>
                </a:solidFill>
                <a:latin typeface="Arial"/>
                <a:cs typeface="Arial"/>
              </a:rPr>
              <a:t>ctron </a:t>
            </a:r>
            <a:r>
              <a:rPr sz="1600" b="0" spc="-5" dirty="0">
                <a:solidFill>
                  <a:prstClr val="black"/>
                </a:solidFill>
                <a:latin typeface="Arial"/>
                <a:cs typeface="Arial"/>
              </a:rPr>
              <a:t>tomography</a:t>
            </a:r>
            <a:endParaRPr sz="1600" b="0" dirty="0">
              <a:solidFill>
                <a:prstClr val="black"/>
              </a:solidFill>
              <a:latin typeface="Arial"/>
              <a:cs typeface="Arial"/>
            </a:endParaRPr>
          </a:p>
        </p:txBody>
      </p:sp>
      <p:sp>
        <p:nvSpPr>
          <p:cNvPr id="17" name="object 17"/>
          <p:cNvSpPr/>
          <p:nvPr/>
        </p:nvSpPr>
        <p:spPr>
          <a:xfrm>
            <a:off x="2850023" y="3781277"/>
            <a:ext cx="192405" cy="303530"/>
          </a:xfrm>
          <a:custGeom>
            <a:avLst/>
            <a:gdLst/>
            <a:ahLst/>
            <a:cxnLst/>
            <a:rect l="l" t="t" r="r" b="b"/>
            <a:pathLst>
              <a:path w="192405" h="303529">
                <a:moveTo>
                  <a:pt x="0" y="0"/>
                </a:moveTo>
                <a:lnTo>
                  <a:pt x="192086" y="0"/>
                </a:lnTo>
                <a:lnTo>
                  <a:pt x="192086" y="303212"/>
                </a:lnTo>
                <a:lnTo>
                  <a:pt x="0" y="303212"/>
                </a:lnTo>
                <a:lnTo>
                  <a:pt x="0" y="0"/>
                </a:lnTo>
                <a:close/>
              </a:path>
            </a:pathLst>
          </a:custGeom>
          <a:solidFill>
            <a:srgbClr val="FFFFFF"/>
          </a:solidFill>
        </p:spPr>
        <p:txBody>
          <a:bodyPr wrap="square" lIns="0" tIns="0" rIns="0" bIns="0" rtlCol="0"/>
          <a:lstStyle/>
          <a:p>
            <a:pPr fontAlgn="auto">
              <a:spcBef>
                <a:spcPts val="0"/>
              </a:spcBef>
              <a:spcAft>
                <a:spcPts val="0"/>
              </a:spcAft>
            </a:pPr>
            <a:endParaRPr b="0" smtClean="0">
              <a:solidFill>
                <a:prstClr val="black"/>
              </a:solidFill>
              <a:latin typeface="Calibri"/>
            </a:endParaRPr>
          </a:p>
        </p:txBody>
      </p:sp>
      <p:sp>
        <p:nvSpPr>
          <p:cNvPr id="18" name="object 18"/>
          <p:cNvSpPr/>
          <p:nvPr/>
        </p:nvSpPr>
        <p:spPr>
          <a:xfrm>
            <a:off x="2850023" y="3781277"/>
            <a:ext cx="192405" cy="303530"/>
          </a:xfrm>
          <a:custGeom>
            <a:avLst/>
            <a:gdLst/>
            <a:ahLst/>
            <a:cxnLst/>
            <a:rect l="l" t="t" r="r" b="b"/>
            <a:pathLst>
              <a:path w="192405" h="303529">
                <a:moveTo>
                  <a:pt x="0" y="0"/>
                </a:moveTo>
                <a:lnTo>
                  <a:pt x="192086" y="0"/>
                </a:lnTo>
                <a:lnTo>
                  <a:pt x="192086" y="303211"/>
                </a:lnTo>
                <a:lnTo>
                  <a:pt x="0" y="303211"/>
                </a:lnTo>
                <a:lnTo>
                  <a:pt x="0" y="0"/>
                </a:lnTo>
                <a:close/>
              </a:path>
            </a:pathLst>
          </a:custGeom>
          <a:ln w="25399">
            <a:solidFill>
              <a:srgbClr val="FFFFFF"/>
            </a:solidFill>
          </a:ln>
        </p:spPr>
        <p:txBody>
          <a:bodyPr wrap="square" lIns="0" tIns="0" rIns="0" bIns="0" rtlCol="0"/>
          <a:lstStyle/>
          <a:p>
            <a:pPr fontAlgn="auto">
              <a:spcBef>
                <a:spcPts val="0"/>
              </a:spcBef>
              <a:spcAft>
                <a:spcPts val="0"/>
              </a:spcAft>
            </a:pPr>
            <a:endParaRPr b="0" smtClean="0">
              <a:solidFill>
                <a:prstClr val="black"/>
              </a:solidFill>
              <a:latin typeface="Calibri"/>
            </a:endParaRPr>
          </a:p>
        </p:txBody>
      </p:sp>
      <p:sp>
        <p:nvSpPr>
          <p:cNvPr id="19" name="object 19"/>
          <p:cNvSpPr txBox="1">
            <a:spLocks noGrp="1"/>
          </p:cNvSpPr>
          <p:nvPr>
            <p:ph type="title"/>
          </p:nvPr>
        </p:nvSpPr>
        <p:spPr>
          <a:xfrm>
            <a:off x="288053" y="67412"/>
            <a:ext cx="8964487" cy="769441"/>
          </a:xfrm>
          <a:prstGeom prst="rect">
            <a:avLst/>
          </a:prstGeom>
        </p:spPr>
        <p:txBody>
          <a:bodyPr vert="horz" wrap="square" lIns="0" tIns="0" rIns="0" bIns="0" rtlCol="0">
            <a:spAutoFit/>
          </a:bodyPr>
          <a:lstStyle/>
          <a:p>
            <a:pPr marL="12699"/>
            <a:r>
              <a:rPr lang="en-GB" spc="-25" dirty="0" smtClean="0"/>
              <a:t>One major player – integrated </a:t>
            </a:r>
            <a:r>
              <a:rPr spc="-25" dirty="0" smtClean="0"/>
              <a:t>S</a:t>
            </a:r>
            <a:r>
              <a:rPr spc="-15" dirty="0" smtClean="0"/>
              <a:t>t</a:t>
            </a:r>
            <a:r>
              <a:rPr dirty="0" smtClean="0"/>
              <a:t>ru</a:t>
            </a:r>
            <a:r>
              <a:rPr spc="-20" dirty="0" smtClean="0"/>
              <a:t>c</a:t>
            </a:r>
            <a:r>
              <a:rPr spc="-15" dirty="0" smtClean="0"/>
              <a:t>t</a:t>
            </a:r>
            <a:r>
              <a:rPr dirty="0" smtClean="0"/>
              <a:t>ural</a:t>
            </a:r>
            <a:r>
              <a:rPr spc="-5" dirty="0" smtClean="0"/>
              <a:t> </a:t>
            </a:r>
            <a:r>
              <a:rPr dirty="0"/>
              <a:t>biology</a:t>
            </a:r>
            <a:r>
              <a:rPr spc="-5" dirty="0"/>
              <a:t> </a:t>
            </a:r>
            <a:r>
              <a:rPr sz="1800" spc="-5" dirty="0" smtClean="0">
                <a:solidFill>
                  <a:srgbClr val="C80000"/>
                </a:solidFill>
              </a:rPr>
              <a:t>Increasing </a:t>
            </a:r>
            <a:r>
              <a:rPr sz="1800" dirty="0">
                <a:solidFill>
                  <a:srgbClr val="C80000"/>
                </a:solidFill>
              </a:rPr>
              <a:t>biological</a:t>
            </a:r>
            <a:r>
              <a:rPr sz="1800" spc="-5" dirty="0">
                <a:solidFill>
                  <a:srgbClr val="C80000"/>
                </a:solidFill>
              </a:rPr>
              <a:t> </a:t>
            </a:r>
            <a:r>
              <a:rPr sz="1800" dirty="0">
                <a:solidFill>
                  <a:srgbClr val="C80000"/>
                </a:solidFill>
              </a:rPr>
              <a:t>complexi</a:t>
            </a:r>
            <a:r>
              <a:rPr sz="1800" spc="-5" dirty="0">
                <a:solidFill>
                  <a:srgbClr val="C80000"/>
                </a:solidFill>
              </a:rPr>
              <a:t>t</a:t>
            </a:r>
            <a:r>
              <a:rPr sz="1800" dirty="0">
                <a:solidFill>
                  <a:srgbClr val="C80000"/>
                </a:solidFill>
              </a:rPr>
              <a:t>y</a:t>
            </a:r>
            <a:r>
              <a:rPr sz="1800" spc="-5" dirty="0">
                <a:solidFill>
                  <a:srgbClr val="C80000"/>
                </a:solidFill>
              </a:rPr>
              <a:t> </a:t>
            </a:r>
            <a:r>
              <a:rPr sz="1800" dirty="0">
                <a:solidFill>
                  <a:srgbClr val="C80000"/>
                </a:solidFill>
              </a:rPr>
              <a:t>and</a:t>
            </a:r>
            <a:r>
              <a:rPr sz="1800" spc="-5" dirty="0">
                <a:solidFill>
                  <a:srgbClr val="C80000"/>
                </a:solidFill>
              </a:rPr>
              <a:t> </a:t>
            </a:r>
            <a:r>
              <a:rPr sz="1800" dirty="0">
                <a:solidFill>
                  <a:srgbClr val="C80000"/>
                </a:solidFill>
              </a:rPr>
              <a:t>in</a:t>
            </a:r>
            <a:r>
              <a:rPr sz="1800" spc="-5" dirty="0">
                <a:solidFill>
                  <a:srgbClr val="C80000"/>
                </a:solidFill>
              </a:rPr>
              <a:t>t</a:t>
            </a:r>
            <a:r>
              <a:rPr sz="1800" dirty="0">
                <a:solidFill>
                  <a:srgbClr val="C80000"/>
                </a:solidFill>
              </a:rPr>
              <a:t>egri</a:t>
            </a:r>
            <a:r>
              <a:rPr sz="1800" spc="-5" dirty="0">
                <a:solidFill>
                  <a:srgbClr val="C80000"/>
                </a:solidFill>
              </a:rPr>
              <a:t>t</a:t>
            </a:r>
            <a:r>
              <a:rPr sz="1800" dirty="0">
                <a:solidFill>
                  <a:srgbClr val="C80000"/>
                </a:solidFill>
              </a:rPr>
              <a:t>y</a:t>
            </a:r>
            <a:endParaRPr sz="1800" dirty="0"/>
          </a:p>
        </p:txBody>
      </p:sp>
      <p:sp>
        <p:nvSpPr>
          <p:cNvPr id="20" name="object 20"/>
          <p:cNvSpPr txBox="1"/>
          <p:nvPr/>
        </p:nvSpPr>
        <p:spPr>
          <a:xfrm>
            <a:off x="179514" y="3212979"/>
            <a:ext cx="2304256" cy="492443"/>
          </a:xfrm>
          <a:prstGeom prst="rect">
            <a:avLst/>
          </a:prstGeom>
        </p:spPr>
        <p:txBody>
          <a:bodyPr vert="horz" wrap="square" lIns="0" tIns="0" rIns="0" bIns="0" rtlCol="0">
            <a:spAutoFit/>
          </a:bodyPr>
          <a:lstStyle/>
          <a:p>
            <a:pPr marL="108562" marR="5080" indent="-96500" fontAlgn="auto">
              <a:lnSpc>
                <a:spcPts val="1900"/>
              </a:lnSpc>
              <a:spcBef>
                <a:spcPts val="0"/>
              </a:spcBef>
              <a:spcAft>
                <a:spcPts val="0"/>
              </a:spcAft>
            </a:pPr>
            <a:r>
              <a:rPr sz="1600" b="0" spc="-10" dirty="0">
                <a:solidFill>
                  <a:srgbClr val="333333"/>
                </a:solidFill>
                <a:latin typeface="Arial"/>
                <a:cs typeface="Arial"/>
              </a:rPr>
              <a:t>Fluorescence </a:t>
            </a:r>
            <a:r>
              <a:rPr sz="1600" b="0" spc="-10" dirty="0" smtClean="0">
                <a:solidFill>
                  <a:srgbClr val="333333"/>
                </a:solidFill>
                <a:latin typeface="Arial"/>
                <a:cs typeface="Arial"/>
              </a:rPr>
              <a:t>microscopy</a:t>
            </a:r>
            <a:r>
              <a:rPr lang="en-GB" sz="1600" b="0" spc="-10" dirty="0" smtClean="0">
                <a:solidFill>
                  <a:srgbClr val="333333"/>
                </a:solidFill>
                <a:latin typeface="Arial"/>
                <a:cs typeface="Arial"/>
              </a:rPr>
              <a:t> </a:t>
            </a:r>
          </a:p>
          <a:p>
            <a:pPr marL="108562" marR="5080" indent="-96500" fontAlgn="auto">
              <a:lnSpc>
                <a:spcPts val="1900"/>
              </a:lnSpc>
              <a:spcBef>
                <a:spcPts val="0"/>
              </a:spcBef>
              <a:spcAft>
                <a:spcPts val="0"/>
              </a:spcAft>
            </a:pPr>
            <a:r>
              <a:rPr lang="en-GB" sz="1600" b="0" spc="-10" dirty="0">
                <a:solidFill>
                  <a:srgbClr val="333333"/>
                </a:solidFill>
                <a:latin typeface="Arial"/>
                <a:cs typeface="Arial"/>
              </a:rPr>
              <a:t>(</a:t>
            </a:r>
            <a:r>
              <a:rPr lang="en-GB" sz="1600" b="0" spc="-10" dirty="0" smtClean="0">
                <a:solidFill>
                  <a:srgbClr val="333333"/>
                </a:solidFill>
                <a:latin typeface="Arial"/>
                <a:cs typeface="Arial"/>
              </a:rPr>
              <a:t>B24/CLF)</a:t>
            </a:r>
            <a:endParaRPr sz="1600" b="0" dirty="0">
              <a:solidFill>
                <a:prstClr val="black"/>
              </a:solidFill>
              <a:latin typeface="Arial"/>
              <a:cs typeface="Arial"/>
            </a:endParaRPr>
          </a:p>
        </p:txBody>
      </p:sp>
      <p:sp>
        <p:nvSpPr>
          <p:cNvPr id="21" name="object 21"/>
          <p:cNvSpPr txBox="1"/>
          <p:nvPr/>
        </p:nvSpPr>
        <p:spPr>
          <a:xfrm>
            <a:off x="2555778" y="3213038"/>
            <a:ext cx="2088232" cy="246221"/>
          </a:xfrm>
          <a:prstGeom prst="rect">
            <a:avLst/>
          </a:prstGeom>
        </p:spPr>
        <p:txBody>
          <a:bodyPr vert="horz" wrap="square" lIns="0" tIns="0" rIns="0" bIns="0" rtlCol="0">
            <a:spAutoFit/>
          </a:bodyPr>
          <a:lstStyle/>
          <a:p>
            <a:pPr marL="12699" fontAlgn="auto">
              <a:spcBef>
                <a:spcPts val="0"/>
              </a:spcBef>
              <a:spcAft>
                <a:spcPts val="0"/>
              </a:spcAft>
            </a:pPr>
            <a:r>
              <a:rPr lang="en-GB" sz="1600" b="0" dirty="0" smtClean="0">
                <a:solidFill>
                  <a:srgbClr val="333333"/>
                </a:solidFill>
                <a:latin typeface="Arial"/>
                <a:cs typeface="Arial"/>
              </a:rPr>
              <a:t>B24 </a:t>
            </a:r>
            <a:r>
              <a:rPr sz="1600" b="0" dirty="0" smtClean="0">
                <a:solidFill>
                  <a:srgbClr val="333333"/>
                </a:solidFill>
                <a:latin typeface="Arial"/>
                <a:cs typeface="Arial"/>
              </a:rPr>
              <a:t>X</a:t>
            </a:r>
            <a:r>
              <a:rPr sz="1600" b="0" dirty="0">
                <a:solidFill>
                  <a:srgbClr val="333333"/>
                </a:solidFill>
                <a:latin typeface="Arial"/>
                <a:cs typeface="Arial"/>
              </a:rPr>
              <a:t>-ray</a:t>
            </a:r>
            <a:r>
              <a:rPr sz="1600" b="0" spc="-5" dirty="0">
                <a:solidFill>
                  <a:srgbClr val="333333"/>
                </a:solidFill>
                <a:latin typeface="Arial"/>
                <a:cs typeface="Arial"/>
              </a:rPr>
              <a:t> </a:t>
            </a:r>
            <a:r>
              <a:rPr sz="1600" b="0" dirty="0" smtClean="0">
                <a:solidFill>
                  <a:srgbClr val="333333"/>
                </a:solidFill>
                <a:latin typeface="Arial"/>
                <a:cs typeface="Arial"/>
              </a:rPr>
              <a:t>microscopy</a:t>
            </a:r>
            <a:endParaRPr lang="en-GB" sz="1600" b="0" dirty="0" smtClean="0">
              <a:solidFill>
                <a:srgbClr val="333333"/>
              </a:solidFill>
              <a:latin typeface="Arial"/>
              <a:cs typeface="Arial"/>
            </a:endParaRPr>
          </a:p>
        </p:txBody>
      </p:sp>
      <p:sp>
        <p:nvSpPr>
          <p:cNvPr id="22" name="object 22"/>
          <p:cNvSpPr txBox="1"/>
          <p:nvPr/>
        </p:nvSpPr>
        <p:spPr>
          <a:xfrm>
            <a:off x="6948267" y="3218282"/>
            <a:ext cx="2088232" cy="492443"/>
          </a:xfrm>
          <a:prstGeom prst="rect">
            <a:avLst/>
          </a:prstGeom>
        </p:spPr>
        <p:txBody>
          <a:bodyPr vert="horz" wrap="square" lIns="0" tIns="0" rIns="0" bIns="0" rtlCol="0">
            <a:spAutoFit/>
          </a:bodyPr>
          <a:lstStyle/>
          <a:p>
            <a:pPr marL="435521" marR="5080" indent="-423460" fontAlgn="auto">
              <a:lnSpc>
                <a:spcPts val="1900"/>
              </a:lnSpc>
              <a:spcBef>
                <a:spcPts val="0"/>
              </a:spcBef>
              <a:spcAft>
                <a:spcPts val="0"/>
              </a:spcAft>
            </a:pPr>
            <a:r>
              <a:rPr sz="1600" b="0" dirty="0">
                <a:solidFill>
                  <a:prstClr val="black"/>
                </a:solidFill>
                <a:latin typeface="Arial"/>
                <a:cs typeface="Arial"/>
              </a:rPr>
              <a:t>Cellular</a:t>
            </a:r>
            <a:r>
              <a:rPr sz="1600" b="0" spc="-5" dirty="0">
                <a:solidFill>
                  <a:prstClr val="black"/>
                </a:solidFill>
                <a:latin typeface="Arial"/>
                <a:cs typeface="Arial"/>
              </a:rPr>
              <a:t> </a:t>
            </a:r>
            <a:r>
              <a:rPr sz="1600" b="0" dirty="0">
                <a:solidFill>
                  <a:prstClr val="black"/>
                </a:solidFill>
                <a:latin typeface="Arial"/>
                <a:cs typeface="Arial"/>
              </a:rPr>
              <a:t>cryo-</a:t>
            </a:r>
            <a:r>
              <a:rPr sz="1600" b="0" dirty="0" smtClean="0">
                <a:solidFill>
                  <a:prstClr val="black"/>
                </a:solidFill>
                <a:latin typeface="Arial"/>
                <a:cs typeface="Arial"/>
              </a:rPr>
              <a:t>ele</a:t>
            </a:r>
            <a:r>
              <a:rPr sz="1600" b="0" spc="-10" dirty="0" smtClean="0">
                <a:solidFill>
                  <a:prstClr val="black"/>
                </a:solidFill>
                <a:latin typeface="Arial"/>
                <a:cs typeface="Arial"/>
              </a:rPr>
              <a:t>ct</a:t>
            </a:r>
            <a:r>
              <a:rPr sz="1600" b="0" dirty="0" smtClean="0">
                <a:solidFill>
                  <a:prstClr val="black"/>
                </a:solidFill>
                <a:latin typeface="Arial"/>
                <a:cs typeface="Arial"/>
              </a:rPr>
              <a:t>ron</a:t>
            </a:r>
            <a:r>
              <a:rPr lang="en-GB" sz="1600" b="0" dirty="0">
                <a:solidFill>
                  <a:prstClr val="black"/>
                </a:solidFill>
                <a:latin typeface="Arial"/>
                <a:cs typeface="Arial"/>
              </a:rPr>
              <a:t> </a:t>
            </a:r>
            <a:r>
              <a:rPr sz="1600" b="0" spc="-5" dirty="0" smtClean="0">
                <a:solidFill>
                  <a:prstClr val="black"/>
                </a:solidFill>
                <a:latin typeface="Arial"/>
                <a:cs typeface="Arial"/>
              </a:rPr>
              <a:t>t</a:t>
            </a:r>
            <a:r>
              <a:rPr sz="1600" b="0" dirty="0" smtClean="0">
                <a:solidFill>
                  <a:prstClr val="black"/>
                </a:solidFill>
                <a:latin typeface="Arial"/>
                <a:cs typeface="Arial"/>
              </a:rPr>
              <a:t>omography</a:t>
            </a:r>
            <a:endParaRPr sz="1600" b="0" dirty="0">
              <a:solidFill>
                <a:prstClr val="black"/>
              </a:solidFill>
              <a:latin typeface="Arial"/>
              <a:cs typeface="Arial"/>
            </a:endParaRPr>
          </a:p>
        </p:txBody>
      </p:sp>
      <p:sp>
        <p:nvSpPr>
          <p:cNvPr id="23" name="object 23"/>
          <p:cNvSpPr/>
          <p:nvPr/>
        </p:nvSpPr>
        <p:spPr>
          <a:xfrm>
            <a:off x="6909782" y="3850848"/>
            <a:ext cx="2031282" cy="1944714"/>
          </a:xfrm>
          <a:prstGeom prst="rect">
            <a:avLst/>
          </a:prstGeom>
          <a:blipFill>
            <a:blip r:embed="rId9" cstate="print"/>
            <a:stretch>
              <a:fillRect/>
            </a:stretch>
          </a:blipFill>
        </p:spPr>
        <p:txBody>
          <a:bodyPr wrap="square" lIns="0" tIns="0" rIns="0" bIns="0" rtlCol="0"/>
          <a:lstStyle/>
          <a:p>
            <a:pPr fontAlgn="auto">
              <a:spcBef>
                <a:spcPts val="0"/>
              </a:spcBef>
              <a:spcAft>
                <a:spcPts val="0"/>
              </a:spcAft>
            </a:pPr>
            <a:endParaRPr b="0" smtClean="0">
              <a:solidFill>
                <a:prstClr val="black"/>
              </a:solidFill>
              <a:latin typeface="Calibri"/>
            </a:endParaRPr>
          </a:p>
        </p:txBody>
      </p:sp>
      <p:pic>
        <p:nvPicPr>
          <p:cNvPr id="753666"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052145" y="3831350"/>
            <a:ext cx="1523769" cy="20416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4" name="object 22"/>
          <p:cNvSpPr txBox="1"/>
          <p:nvPr/>
        </p:nvSpPr>
        <p:spPr>
          <a:xfrm>
            <a:off x="4644010" y="3212979"/>
            <a:ext cx="2232248" cy="492443"/>
          </a:xfrm>
          <a:prstGeom prst="rect">
            <a:avLst/>
          </a:prstGeom>
        </p:spPr>
        <p:txBody>
          <a:bodyPr vert="horz" wrap="square" lIns="0" tIns="0" rIns="0" bIns="0" rtlCol="0">
            <a:spAutoFit/>
          </a:bodyPr>
          <a:lstStyle/>
          <a:p>
            <a:pPr marL="435521" marR="5080" indent="-423460" algn="ctr" fontAlgn="auto">
              <a:lnSpc>
                <a:spcPts val="1900"/>
              </a:lnSpc>
              <a:spcBef>
                <a:spcPts val="0"/>
              </a:spcBef>
              <a:spcAft>
                <a:spcPts val="0"/>
              </a:spcAft>
            </a:pPr>
            <a:r>
              <a:rPr lang="en-GB" sz="1600" b="0" dirty="0" smtClean="0">
                <a:solidFill>
                  <a:prstClr val="black"/>
                </a:solidFill>
                <a:latin typeface="Arial"/>
                <a:cs typeface="Arial"/>
              </a:rPr>
              <a:t>B22 - Infrared</a:t>
            </a:r>
          </a:p>
          <a:p>
            <a:pPr marL="435521" marR="5080" indent="-423460" algn="ctr" fontAlgn="auto">
              <a:lnSpc>
                <a:spcPts val="1900"/>
              </a:lnSpc>
              <a:spcBef>
                <a:spcPts val="0"/>
              </a:spcBef>
              <a:spcAft>
                <a:spcPts val="0"/>
              </a:spcAft>
            </a:pPr>
            <a:r>
              <a:rPr lang="en-GB" sz="1600" b="0" dirty="0" err="1" smtClean="0">
                <a:solidFill>
                  <a:prstClr val="black"/>
                </a:solidFill>
                <a:latin typeface="Arial"/>
                <a:cs typeface="Arial"/>
              </a:rPr>
              <a:t>microspectroscopy</a:t>
            </a:r>
            <a:endParaRPr sz="1600" b="0" dirty="0">
              <a:solidFill>
                <a:prstClr val="black"/>
              </a:solidFill>
              <a:latin typeface="Arial"/>
              <a:cs typeface="Arial"/>
            </a:endParaRPr>
          </a:p>
        </p:txBody>
      </p:sp>
      <p:pic>
        <p:nvPicPr>
          <p:cNvPr id="26" name="Picture 9"/>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4739682" y="1052736"/>
            <a:ext cx="1992558" cy="2088232"/>
          </a:xfrm>
          <a:prstGeom prst="rect">
            <a:avLst/>
          </a:prstGeom>
          <a:noFill/>
          <a:ln w="9525">
            <a:noFill/>
            <a:miter lim="800000"/>
            <a:headEnd/>
            <a:tailEnd/>
          </a:ln>
        </p:spPr>
      </p:pic>
    </p:spTree>
    <p:extLst>
      <p:ext uri="{BB962C8B-B14F-4D97-AF65-F5344CB8AC3E}">
        <p14:creationId xmlns:p14="http://schemas.microsoft.com/office/powerpoint/2010/main" val="93812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MX Village</a:t>
            </a:r>
            <a:endParaRPr lang="en-GB" dirty="0"/>
          </a:p>
        </p:txBody>
      </p:sp>
      <p:sp>
        <p:nvSpPr>
          <p:cNvPr id="3" name="Rectangle 2"/>
          <p:cNvSpPr>
            <a:spLocks noChangeArrowheads="1"/>
          </p:cNvSpPr>
          <p:nvPr/>
        </p:nvSpPr>
        <p:spPr bwMode="auto">
          <a:xfrm>
            <a:off x="6881813" y="5945188"/>
            <a:ext cx="2009775" cy="912812"/>
          </a:xfrm>
          <a:prstGeom prst="rect">
            <a:avLst/>
          </a:prstGeom>
          <a:solidFill>
            <a:schemeClr val="bg1"/>
          </a:solidFill>
          <a:ln w="9525">
            <a:noFill/>
            <a:miter lim="800000"/>
            <a:headEnd/>
            <a:tailEnd/>
          </a:ln>
        </p:spPr>
        <p:txBody>
          <a:bodyPr wrap="none" anchor="ctr"/>
          <a:lstStyle/>
          <a:p>
            <a:endParaRPr lang="en-US"/>
          </a:p>
        </p:txBody>
      </p:sp>
      <p:pic>
        <p:nvPicPr>
          <p:cNvPr id="4" name="Picture 3" descr="Diamond-map2"/>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16977" r="17038" b="33275"/>
          <a:stretch>
            <a:fillRect/>
          </a:stretch>
        </p:blipFill>
        <p:spPr bwMode="auto">
          <a:xfrm>
            <a:off x="2692028" y="1628800"/>
            <a:ext cx="6451971" cy="5230788"/>
          </a:xfrm>
          <a:prstGeom prst="rect">
            <a:avLst/>
          </a:prstGeom>
          <a:noFill/>
          <a:ln w="9525">
            <a:noFill/>
            <a:miter lim="800000"/>
            <a:headEnd/>
            <a:tailEnd/>
          </a:ln>
        </p:spPr>
      </p:pic>
      <p:sp>
        <p:nvSpPr>
          <p:cNvPr id="5" name="Text Box 4"/>
          <p:cNvSpPr txBox="1">
            <a:spLocks noChangeArrowheads="1"/>
          </p:cNvSpPr>
          <p:nvPr/>
        </p:nvSpPr>
        <p:spPr bwMode="auto">
          <a:xfrm>
            <a:off x="4284010" y="1916893"/>
            <a:ext cx="774571" cy="492443"/>
          </a:xfrm>
          <a:prstGeom prst="rect">
            <a:avLst/>
          </a:prstGeom>
          <a:noFill/>
          <a:ln w="9525">
            <a:noFill/>
            <a:miter lim="800000"/>
            <a:headEnd/>
            <a:tailEnd/>
          </a:ln>
        </p:spPr>
        <p:txBody>
          <a:bodyPr wrap="none">
            <a:spAutoFit/>
          </a:bodyPr>
          <a:lstStyle/>
          <a:p>
            <a:r>
              <a:rPr lang="en-GB" sz="2600" dirty="0">
                <a:solidFill>
                  <a:srgbClr val="FF0000"/>
                </a:solidFill>
                <a:latin typeface="Tahoma" pitchFamily="34" charset="0"/>
                <a:cs typeface="Arial" charset="0"/>
              </a:rPr>
              <a:t>I24</a:t>
            </a:r>
          </a:p>
        </p:txBody>
      </p:sp>
      <p:sp>
        <p:nvSpPr>
          <p:cNvPr id="6" name="Text Box 5"/>
          <p:cNvSpPr txBox="1">
            <a:spLocks noChangeArrowheads="1"/>
          </p:cNvSpPr>
          <p:nvPr/>
        </p:nvSpPr>
        <p:spPr bwMode="auto">
          <a:xfrm>
            <a:off x="5593584" y="1563627"/>
            <a:ext cx="1063112" cy="30777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scene3d>
              <a:camera prst="orthographicFront"/>
              <a:lightRig rig="soft" dir="t">
                <a:rot lat="0" lon="0" rev="15600000"/>
              </a:lightRig>
            </a:scene3d>
            <a:sp3d extrusionH="57150" prstMaterial="softEdge">
              <a:bevelT w="25400" h="38100"/>
            </a:sp3d>
          </a:bodyPr>
          <a:lstStyle/>
          <a:p>
            <a:r>
              <a:rPr lang="en-GB" sz="1400" dirty="0" smtClean="0">
                <a:ln/>
                <a:solidFill>
                  <a:schemeClr val="accent4"/>
                </a:solidFill>
                <a:latin typeface="Tahoma" pitchFamily="34" charset="0"/>
                <a:cs typeface="Arial" charset="0"/>
              </a:rPr>
              <a:t>I02/</a:t>
            </a:r>
            <a:r>
              <a:rPr lang="en-GB" sz="1400" dirty="0" err="1" smtClean="0">
                <a:ln/>
                <a:solidFill>
                  <a:schemeClr val="accent4"/>
                </a:solidFill>
                <a:latin typeface="Tahoma" pitchFamily="34" charset="0"/>
                <a:cs typeface="Arial" charset="0"/>
              </a:rPr>
              <a:t>VMXi</a:t>
            </a:r>
            <a:endParaRPr lang="en-GB" sz="1400" dirty="0">
              <a:ln/>
              <a:solidFill>
                <a:schemeClr val="accent4"/>
              </a:solidFill>
              <a:latin typeface="Tahoma" pitchFamily="34" charset="0"/>
              <a:cs typeface="Arial" charset="0"/>
            </a:endParaRPr>
          </a:p>
        </p:txBody>
      </p:sp>
      <p:sp>
        <p:nvSpPr>
          <p:cNvPr id="7" name="Text Box 6"/>
          <p:cNvSpPr txBox="1">
            <a:spLocks noChangeArrowheads="1"/>
          </p:cNvSpPr>
          <p:nvPr/>
        </p:nvSpPr>
        <p:spPr bwMode="auto">
          <a:xfrm>
            <a:off x="6760740" y="1499894"/>
            <a:ext cx="770438" cy="492443"/>
          </a:xfrm>
          <a:prstGeom prst="rect">
            <a:avLst/>
          </a:prstGeom>
          <a:noFill/>
          <a:ln w="9525">
            <a:noFill/>
            <a:miter lim="800000"/>
            <a:headEnd/>
            <a:tailEnd/>
          </a:ln>
        </p:spPr>
        <p:txBody>
          <a:bodyPr wrap="none">
            <a:spAutoFit/>
          </a:bodyPr>
          <a:lstStyle/>
          <a:p>
            <a:r>
              <a:rPr lang="en-GB" sz="2600" dirty="0">
                <a:solidFill>
                  <a:srgbClr val="FF0000"/>
                </a:solidFill>
                <a:latin typeface="Tahoma" pitchFamily="34" charset="0"/>
                <a:cs typeface="Arial" charset="0"/>
              </a:rPr>
              <a:t>I03</a:t>
            </a:r>
          </a:p>
        </p:txBody>
      </p:sp>
      <p:sp>
        <p:nvSpPr>
          <p:cNvPr id="8" name="Text Box 7"/>
          <p:cNvSpPr txBox="1">
            <a:spLocks noChangeArrowheads="1"/>
          </p:cNvSpPr>
          <p:nvPr/>
        </p:nvSpPr>
        <p:spPr bwMode="auto">
          <a:xfrm>
            <a:off x="8143921" y="1951099"/>
            <a:ext cx="774571" cy="492443"/>
          </a:xfrm>
          <a:prstGeom prst="rect">
            <a:avLst/>
          </a:prstGeom>
          <a:noFill/>
          <a:ln w="9525">
            <a:noFill/>
            <a:miter lim="800000"/>
            <a:headEnd/>
            <a:tailEnd/>
          </a:ln>
        </p:spPr>
        <p:txBody>
          <a:bodyPr wrap="none">
            <a:spAutoFit/>
          </a:bodyPr>
          <a:lstStyle/>
          <a:p>
            <a:r>
              <a:rPr lang="en-GB" sz="2600" dirty="0">
                <a:solidFill>
                  <a:srgbClr val="FF0000"/>
                </a:solidFill>
                <a:latin typeface="Tahoma" pitchFamily="34" charset="0"/>
                <a:cs typeface="Arial" charset="0"/>
              </a:rPr>
              <a:t>I04</a:t>
            </a:r>
          </a:p>
        </p:txBody>
      </p:sp>
      <p:sp>
        <p:nvSpPr>
          <p:cNvPr id="9" name="Text Box 8"/>
          <p:cNvSpPr txBox="1">
            <a:spLocks noChangeArrowheads="1"/>
          </p:cNvSpPr>
          <p:nvPr/>
        </p:nvSpPr>
        <p:spPr bwMode="auto">
          <a:xfrm>
            <a:off x="7381906" y="1643909"/>
            <a:ext cx="1126493" cy="492443"/>
          </a:xfrm>
          <a:prstGeom prst="rect">
            <a:avLst/>
          </a:prstGeom>
          <a:noFill/>
          <a:ln w="9525">
            <a:noFill/>
            <a:miter lim="800000"/>
            <a:headEnd/>
            <a:tailEnd/>
          </a:ln>
        </p:spPr>
        <p:txBody>
          <a:bodyPr wrap="none">
            <a:spAutoFit/>
          </a:bodyPr>
          <a:lstStyle/>
          <a:p>
            <a:r>
              <a:rPr lang="en-GB" sz="2600" dirty="0">
                <a:solidFill>
                  <a:srgbClr val="FF0000"/>
                </a:solidFill>
                <a:latin typeface="Tahoma" pitchFamily="34" charset="0"/>
                <a:cs typeface="Arial" charset="0"/>
              </a:rPr>
              <a:t>I04-1</a:t>
            </a:r>
          </a:p>
        </p:txBody>
      </p:sp>
      <p:sp>
        <p:nvSpPr>
          <p:cNvPr id="10" name="Rectangle 10"/>
          <p:cNvSpPr txBox="1">
            <a:spLocks noChangeArrowheads="1"/>
          </p:cNvSpPr>
          <p:nvPr/>
        </p:nvSpPr>
        <p:spPr>
          <a:xfrm>
            <a:off x="-108892" y="1743082"/>
            <a:ext cx="3816796" cy="3774157"/>
          </a:xfrm>
          <a:prstGeom prst="rect">
            <a:avLst/>
          </a:prstGeom>
        </p:spPr>
        <p:txBody>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GB" sz="2400" b="1" i="0" u="none" strike="noStrike" kern="1200" cap="none" spc="0" normalizeH="0" baseline="0" noProof="0" dirty="0" smtClean="0">
                <a:ln>
                  <a:noFill/>
                </a:ln>
                <a:solidFill>
                  <a:schemeClr val="tx1"/>
                </a:solidFill>
                <a:effectLst/>
                <a:uLnTx/>
                <a:uFillTx/>
                <a:latin typeface="+mn-lt"/>
                <a:ea typeface="+mn-ea"/>
                <a:cs typeface="+mn-cs"/>
              </a:rPr>
              <a:t>Operational</a:t>
            </a:r>
          </a:p>
          <a:p>
            <a:pPr marL="896112" lvl="1" indent="-320040">
              <a:buClr>
                <a:schemeClr val="accent1"/>
              </a:buClr>
              <a:buSzPct val="80000"/>
              <a:buFont typeface="Wingdings 2"/>
              <a:buChar char=""/>
              <a:defRPr/>
            </a:pPr>
            <a:r>
              <a:rPr kumimoji="0" lang="en-GB" sz="2400" b="1" i="0" u="none" strike="noStrike" kern="1200" cap="none" spc="0" normalizeH="0" baseline="0" noProof="0" dirty="0" smtClean="0">
                <a:ln>
                  <a:noFill/>
                </a:ln>
                <a:solidFill>
                  <a:schemeClr val="tx1"/>
                </a:solidFill>
                <a:effectLst/>
                <a:uLnTx/>
                <a:uFillTx/>
                <a:latin typeface="+mn-lt"/>
                <a:ea typeface="+mn-ea"/>
                <a:cs typeface="+mn-cs"/>
              </a:rPr>
              <a:t>Phase I</a:t>
            </a:r>
          </a:p>
          <a:p>
            <a:pPr marL="1188720" lvl="2" indent="-274320">
              <a:spcBef>
                <a:spcPct val="20000"/>
              </a:spcBef>
              <a:buClr>
                <a:schemeClr val="accent2"/>
              </a:buClr>
              <a:buSzPct val="90000"/>
              <a:buFont typeface="Wingdings"/>
              <a:buChar char=""/>
              <a:defRPr/>
            </a:pPr>
            <a:r>
              <a:rPr kumimoji="0" lang="en-GB" sz="2400" b="0" i="0" u="none" strike="noStrike" kern="1200" cap="none" spc="0" normalizeH="0" baseline="0" noProof="0" dirty="0" smtClean="0">
                <a:ln>
                  <a:noFill/>
                </a:ln>
                <a:solidFill>
                  <a:schemeClr val="tx1"/>
                </a:solidFill>
                <a:effectLst/>
                <a:uLnTx/>
                <a:uFillTx/>
                <a:latin typeface="+mn-lt"/>
                <a:ea typeface="+mn-ea"/>
                <a:cs typeface="+mn-cs"/>
              </a:rPr>
              <a:t>Tuneable</a:t>
            </a:r>
            <a:r>
              <a:rPr kumimoji="0" lang="en-GB" sz="2400" b="0" i="0" u="none" strike="noStrike" kern="1200" cap="none" spc="0" normalizeH="0" noProof="0" dirty="0" smtClean="0">
                <a:ln>
                  <a:noFill/>
                </a:ln>
                <a:solidFill>
                  <a:schemeClr val="tx1"/>
                </a:solidFill>
                <a:effectLst/>
                <a:uLnTx/>
                <a:uFillTx/>
                <a:latin typeface="+mn-lt"/>
                <a:ea typeface="+mn-ea"/>
                <a:cs typeface="+mn-cs"/>
              </a:rPr>
              <a:t> </a:t>
            </a:r>
            <a:r>
              <a:rPr kumimoji="0" lang="en-GB" sz="2400" b="0" i="0" u="none" strike="noStrike" kern="1200" cap="none" spc="0" normalizeH="0" baseline="0" noProof="0" dirty="0" smtClean="0">
                <a:ln>
                  <a:noFill/>
                </a:ln>
                <a:solidFill>
                  <a:schemeClr val="tx1"/>
                </a:solidFill>
                <a:effectLst/>
                <a:uLnTx/>
                <a:uFillTx/>
                <a:latin typeface="+mn-lt"/>
                <a:ea typeface="+mn-ea"/>
                <a:cs typeface="+mn-cs"/>
              </a:rPr>
              <a:t>I02, I03, I04</a:t>
            </a:r>
          </a:p>
          <a:p>
            <a:pPr marL="896112" lvl="1" indent="-320040">
              <a:buClr>
                <a:schemeClr val="accent1"/>
              </a:buClr>
              <a:buSzPct val="80000"/>
              <a:buFont typeface="Wingdings 2"/>
              <a:buChar char=""/>
              <a:defRPr/>
            </a:pPr>
            <a:r>
              <a:rPr kumimoji="0" lang="en-GB" sz="2400" b="1" i="0" u="none" strike="noStrike" kern="1200" cap="none" spc="0" normalizeH="0" baseline="0" noProof="0" dirty="0" smtClean="0">
                <a:ln>
                  <a:noFill/>
                </a:ln>
                <a:solidFill>
                  <a:schemeClr val="tx1"/>
                </a:solidFill>
                <a:effectLst/>
                <a:uLnTx/>
                <a:uFillTx/>
                <a:latin typeface="+mn-lt"/>
                <a:ea typeface="+mn-ea"/>
                <a:cs typeface="+mn-cs"/>
              </a:rPr>
              <a:t>Phase II</a:t>
            </a:r>
          </a:p>
          <a:p>
            <a:pPr marL="1188720" lvl="2" indent="-274320">
              <a:spcBef>
                <a:spcPct val="20000"/>
              </a:spcBef>
              <a:buClr>
                <a:schemeClr val="accent2"/>
              </a:buClr>
              <a:buSzPct val="90000"/>
              <a:buFont typeface="Wingdings"/>
              <a:buChar char=""/>
              <a:defRPr/>
            </a:pPr>
            <a:r>
              <a:rPr kumimoji="0" lang="en-GB" sz="2400" b="0" i="0" u="none" strike="noStrike" kern="1200" cap="none" spc="0" normalizeH="0" baseline="0" noProof="0" dirty="0" smtClean="0">
                <a:ln>
                  <a:noFill/>
                </a:ln>
                <a:solidFill>
                  <a:schemeClr val="tx1"/>
                </a:solidFill>
                <a:effectLst/>
                <a:uLnTx/>
                <a:uFillTx/>
                <a:latin typeface="+mn-lt"/>
                <a:ea typeface="+mn-ea"/>
                <a:cs typeface="+mn-cs"/>
              </a:rPr>
              <a:t>Fixed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λ</a:t>
            </a:r>
            <a:r>
              <a:rPr kumimoji="0" lang="en-GB" sz="2400" b="0" i="0" u="none" strike="noStrike" kern="1200" cap="none" spc="0" normalizeH="0" baseline="0" noProof="0" dirty="0" smtClean="0">
                <a:ln>
                  <a:noFill/>
                </a:ln>
                <a:solidFill>
                  <a:schemeClr val="tx1"/>
                </a:solidFill>
                <a:effectLst/>
                <a:uLnTx/>
                <a:uFillTx/>
                <a:latin typeface="+mn-lt"/>
                <a:ea typeface="+mn-ea"/>
                <a:cs typeface="+mn-cs"/>
              </a:rPr>
              <a:t> I04-1</a:t>
            </a:r>
          </a:p>
          <a:p>
            <a:pPr marL="1188720" lvl="2" indent="-274320">
              <a:spcBef>
                <a:spcPct val="20000"/>
              </a:spcBef>
              <a:buClr>
                <a:schemeClr val="accent2"/>
              </a:buClr>
              <a:buSzPct val="90000"/>
              <a:buFont typeface="Wingdings"/>
              <a:buChar char=""/>
              <a:defRPr/>
            </a:pPr>
            <a:r>
              <a:rPr lang="en-GB" sz="2400" dirty="0" smtClean="0"/>
              <a:t>Tuneable      </a:t>
            </a:r>
            <a:r>
              <a:rPr lang="en-GB" sz="2400" b="0" dirty="0"/>
              <a:t>m</a:t>
            </a:r>
            <a:r>
              <a:rPr kumimoji="0" lang="en-GB" sz="2400" b="0" i="0" u="none" strike="noStrike" kern="1200" cap="none" spc="0" normalizeH="0" baseline="0" noProof="0" dirty="0" err="1" smtClean="0">
                <a:ln>
                  <a:noFill/>
                </a:ln>
                <a:solidFill>
                  <a:schemeClr val="tx1"/>
                </a:solidFill>
                <a:effectLst/>
                <a:uLnTx/>
                <a:uFillTx/>
                <a:latin typeface="+mn-lt"/>
                <a:ea typeface="+mn-ea"/>
                <a:cs typeface="+mn-cs"/>
              </a:rPr>
              <a:t>icrofocus</a:t>
            </a:r>
            <a:r>
              <a:rPr kumimoji="0" lang="en-GB" sz="2400" b="0" i="0" u="none" strike="noStrike" kern="1200" cap="none" spc="0" normalizeH="0" baseline="0" noProof="0" dirty="0" smtClean="0">
                <a:ln>
                  <a:noFill/>
                </a:ln>
                <a:solidFill>
                  <a:schemeClr val="tx1"/>
                </a:solidFill>
                <a:effectLst/>
                <a:uLnTx/>
                <a:uFillTx/>
                <a:latin typeface="+mn-lt"/>
                <a:ea typeface="+mn-ea"/>
                <a:cs typeface="+mn-cs"/>
              </a:rPr>
              <a:t> I24</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GB" sz="2400" b="1" i="0" u="none" strike="noStrike" kern="1200" cap="none" spc="0" normalizeH="0" baseline="0" noProof="0" dirty="0" smtClean="0">
                <a:ln>
                  <a:noFill/>
                </a:ln>
                <a:solidFill>
                  <a:schemeClr val="tx1"/>
                </a:solidFill>
                <a:effectLst/>
                <a:uLnTx/>
                <a:uFillTx/>
                <a:latin typeface="+mn-lt"/>
                <a:ea typeface="+mn-ea"/>
                <a:cs typeface="+mn-cs"/>
              </a:rPr>
              <a:t>In Development</a:t>
            </a:r>
          </a:p>
          <a:p>
            <a:pPr marL="896112" lvl="1" indent="-320040">
              <a:buClr>
                <a:schemeClr val="accent1"/>
              </a:buClr>
              <a:buSzPct val="80000"/>
              <a:buFont typeface="Wingdings 2"/>
              <a:buChar char=""/>
              <a:defRPr/>
            </a:pPr>
            <a:r>
              <a:rPr kumimoji="0" lang="en-GB" sz="2400" b="1" i="0" u="none" strike="noStrike" kern="1200" cap="none" spc="0" normalizeH="0" baseline="0" noProof="0" dirty="0" smtClean="0">
                <a:ln>
                  <a:noFill/>
                </a:ln>
                <a:solidFill>
                  <a:schemeClr val="tx1"/>
                </a:solidFill>
                <a:effectLst/>
                <a:uLnTx/>
                <a:uFillTx/>
                <a:latin typeface="+mn-lt"/>
                <a:ea typeface="+mn-ea"/>
                <a:cs typeface="+mn-cs"/>
              </a:rPr>
              <a:t>Phase III</a:t>
            </a:r>
          </a:p>
          <a:p>
            <a:pPr marL="1188720" lvl="2" indent="-274320">
              <a:spcBef>
                <a:spcPct val="20000"/>
              </a:spcBef>
              <a:buClr>
                <a:schemeClr val="accent2"/>
              </a:buClr>
              <a:buSzPct val="90000"/>
              <a:buFont typeface="Wingdings"/>
              <a:buChar char=""/>
              <a:defRPr/>
            </a:pPr>
            <a:r>
              <a:rPr kumimoji="0" lang="en-GB" sz="2400" b="0" i="0" u="none" strike="noStrike" kern="1200" cap="none" spc="0" normalizeH="0" baseline="0" noProof="0" dirty="0" smtClean="0">
                <a:ln>
                  <a:noFill/>
                </a:ln>
                <a:solidFill>
                  <a:schemeClr val="tx1"/>
                </a:solidFill>
                <a:effectLst/>
                <a:uLnTx/>
                <a:uFillTx/>
                <a:latin typeface="+mn-lt"/>
                <a:ea typeface="+mn-ea"/>
                <a:cs typeface="+mn-cs"/>
              </a:rPr>
              <a:t>Long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λ</a:t>
            </a:r>
            <a:r>
              <a:rPr kumimoji="0" lang="en-GB" sz="2400" b="0" i="0" u="none" strike="noStrike" kern="1200" cap="none" spc="0" normalizeH="0" baseline="0" noProof="0" dirty="0" smtClean="0">
                <a:ln>
                  <a:noFill/>
                </a:ln>
                <a:solidFill>
                  <a:schemeClr val="tx1"/>
                </a:solidFill>
                <a:effectLst/>
                <a:uLnTx/>
                <a:uFillTx/>
                <a:latin typeface="+mn-lt"/>
                <a:ea typeface="+mn-ea"/>
                <a:cs typeface="+mn-cs"/>
              </a:rPr>
              <a:t> I23</a:t>
            </a:r>
          </a:p>
          <a:p>
            <a:pPr marL="1188720" lvl="2" indent="-274320">
              <a:spcBef>
                <a:spcPct val="20000"/>
              </a:spcBef>
              <a:buClr>
                <a:schemeClr val="accent2"/>
              </a:buClr>
              <a:buSzPct val="90000"/>
              <a:buFont typeface="Wingdings"/>
              <a:buChar char=""/>
              <a:defRPr/>
            </a:pPr>
            <a:r>
              <a:rPr lang="en-GB" sz="2400" dirty="0" smtClean="0"/>
              <a:t>VMX </a:t>
            </a:r>
            <a:r>
              <a:rPr lang="en-GB" sz="2400" i="1" dirty="0"/>
              <a:t>m</a:t>
            </a:r>
            <a:r>
              <a:rPr lang="en-GB" sz="2400" dirty="0" smtClean="0"/>
              <a:t> and </a:t>
            </a:r>
            <a:r>
              <a:rPr lang="en-GB" sz="2400" i="1" dirty="0" err="1" smtClean="0"/>
              <a:t>i</a:t>
            </a:r>
            <a:endParaRPr kumimoji="0" lang="en-GB" sz="2400" b="0" i="1" u="none" strike="noStrike" kern="1200" cap="none" spc="0" normalizeH="0" baseline="0" noProof="0" dirty="0" smtClean="0">
              <a:ln>
                <a:noFill/>
              </a:ln>
              <a:solidFill>
                <a:schemeClr val="tx1"/>
              </a:solidFill>
              <a:effectLst/>
              <a:uLnTx/>
              <a:uFillTx/>
              <a:latin typeface="+mn-lt"/>
              <a:ea typeface="+mn-ea"/>
              <a:cs typeface="+mn-cs"/>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en-GB"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Text Box 11"/>
          <p:cNvSpPr txBox="1">
            <a:spLocks noChangeArrowheads="1"/>
          </p:cNvSpPr>
          <p:nvPr/>
        </p:nvSpPr>
        <p:spPr bwMode="auto">
          <a:xfrm>
            <a:off x="3592390" y="2348941"/>
            <a:ext cx="770438" cy="492443"/>
          </a:xfrm>
          <a:prstGeom prst="rect">
            <a:avLst/>
          </a:prstGeom>
          <a:noFill/>
          <a:ln w="9525">
            <a:noFill/>
            <a:miter lim="800000"/>
            <a:headEnd/>
            <a:tailEnd/>
          </a:ln>
        </p:spPr>
        <p:txBody>
          <a:bodyPr wrap="none">
            <a:spAutoFit/>
          </a:bodyPr>
          <a:lstStyle/>
          <a:p>
            <a:r>
              <a:rPr lang="en-GB" sz="2600" dirty="0">
                <a:solidFill>
                  <a:srgbClr val="FF0000"/>
                </a:solidFill>
                <a:latin typeface="Tahoma" pitchFamily="34" charset="0"/>
                <a:cs typeface="Arial" charset="0"/>
              </a:rPr>
              <a:t>I23</a:t>
            </a:r>
          </a:p>
        </p:txBody>
      </p:sp>
      <p:sp>
        <p:nvSpPr>
          <p:cNvPr id="12" name="Text Box 4"/>
          <p:cNvSpPr txBox="1">
            <a:spLocks noChangeArrowheads="1"/>
          </p:cNvSpPr>
          <p:nvPr/>
        </p:nvSpPr>
        <p:spPr bwMode="auto">
          <a:xfrm>
            <a:off x="5070066" y="1916893"/>
            <a:ext cx="679994" cy="27699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scene3d>
              <a:camera prst="orthographicFront"/>
              <a:lightRig rig="soft" dir="t">
                <a:rot lat="0" lon="0" rev="15600000"/>
              </a:lightRig>
            </a:scene3d>
            <a:sp3d extrusionH="57150" prstMaterial="softEdge">
              <a:bevelT w="25400" h="38100"/>
            </a:sp3d>
          </a:bodyPr>
          <a:lstStyle/>
          <a:p>
            <a:r>
              <a:rPr lang="en-GB" sz="1200" dirty="0" err="1" smtClean="0">
                <a:ln/>
                <a:solidFill>
                  <a:schemeClr val="accent4"/>
                </a:solidFill>
                <a:latin typeface="Tahoma" pitchFamily="34" charset="0"/>
                <a:cs typeface="Arial" charset="0"/>
              </a:rPr>
              <a:t>VMXm</a:t>
            </a:r>
            <a:endParaRPr lang="en-GB" sz="1200" dirty="0">
              <a:ln/>
              <a:solidFill>
                <a:schemeClr val="accent4"/>
              </a:solidFill>
              <a:latin typeface="Tahoma" pitchFamily="34" charset="0"/>
              <a:cs typeface="Arial" charset="0"/>
            </a:endParaRPr>
          </a:p>
        </p:txBody>
      </p:sp>
    </p:spTree>
    <p:extLst>
      <p:ext uri="{BB962C8B-B14F-4D97-AF65-F5344CB8AC3E}">
        <p14:creationId xmlns:p14="http://schemas.microsoft.com/office/powerpoint/2010/main" val="386160642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New era for MX</a:t>
            </a:r>
            <a:endParaRPr lang="en-US" dirty="0"/>
          </a:p>
        </p:txBody>
      </p:sp>
      <p:sp>
        <p:nvSpPr>
          <p:cNvPr id="6" name="Content Placeholder 5"/>
          <p:cNvSpPr>
            <a:spLocks noGrp="1"/>
          </p:cNvSpPr>
          <p:nvPr>
            <p:ph idx="1"/>
          </p:nvPr>
        </p:nvSpPr>
        <p:spPr>
          <a:xfrm>
            <a:off x="457200" y="908720"/>
            <a:ext cx="8229600" cy="5544616"/>
          </a:xfrm>
        </p:spPr>
        <p:txBody>
          <a:bodyPr>
            <a:normAutofit fontScale="55000" lnSpcReduction="20000"/>
          </a:bodyPr>
          <a:lstStyle/>
          <a:p>
            <a:r>
              <a:rPr lang="en-GB" dirty="0" smtClean="0">
                <a:solidFill>
                  <a:schemeClr val="accent2"/>
                </a:solidFill>
              </a:rPr>
              <a:t>Faster detectors </a:t>
            </a:r>
          </a:p>
          <a:p>
            <a:pPr lvl="1"/>
            <a:r>
              <a:rPr lang="is-IS" dirty="0" smtClean="0">
                <a:solidFill>
                  <a:schemeClr val="accent2"/>
                </a:solidFill>
              </a:rPr>
              <a:t>…currently 100 Hz ...expected close to KHz in near future</a:t>
            </a:r>
            <a:endParaRPr lang="en-GB" dirty="0" smtClean="0">
              <a:solidFill>
                <a:schemeClr val="accent2"/>
              </a:solidFill>
            </a:endParaRPr>
          </a:p>
          <a:p>
            <a:r>
              <a:rPr lang="en-GB" dirty="0" smtClean="0">
                <a:solidFill>
                  <a:schemeClr val="accent2"/>
                </a:solidFill>
              </a:rPr>
              <a:t>New sources </a:t>
            </a:r>
          </a:p>
          <a:p>
            <a:pPr lvl="1"/>
            <a:r>
              <a:rPr lang="en-GB" dirty="0" smtClean="0">
                <a:solidFill>
                  <a:schemeClr val="accent2"/>
                </a:solidFill>
              </a:rPr>
              <a:t>MAX IV (Sweden) opened for business this year</a:t>
            </a:r>
          </a:p>
          <a:p>
            <a:pPr lvl="1"/>
            <a:r>
              <a:rPr lang="en-GB" dirty="0" smtClean="0">
                <a:solidFill>
                  <a:schemeClr val="accent2"/>
                </a:solidFill>
              </a:rPr>
              <a:t>ESRF upgrade program </a:t>
            </a:r>
          </a:p>
          <a:p>
            <a:pPr lvl="1"/>
            <a:r>
              <a:rPr lang="en-GB" dirty="0" smtClean="0">
                <a:solidFill>
                  <a:schemeClr val="accent2"/>
                </a:solidFill>
              </a:rPr>
              <a:t>Upgrades proposed for nearly all 3</a:t>
            </a:r>
            <a:r>
              <a:rPr lang="en-GB" baseline="30000" dirty="0" smtClean="0">
                <a:solidFill>
                  <a:schemeClr val="accent2"/>
                </a:solidFill>
              </a:rPr>
              <a:t>rd</a:t>
            </a:r>
            <a:r>
              <a:rPr lang="en-GB" dirty="0" smtClean="0">
                <a:solidFill>
                  <a:schemeClr val="accent2"/>
                </a:solidFill>
              </a:rPr>
              <a:t> generation sources </a:t>
            </a:r>
            <a:r>
              <a:rPr lang="is-IS" dirty="0" smtClean="0">
                <a:solidFill>
                  <a:schemeClr val="accent2"/>
                </a:solidFill>
              </a:rPr>
              <a:t>...</a:t>
            </a:r>
          </a:p>
          <a:p>
            <a:pPr lvl="1"/>
            <a:r>
              <a:rPr lang="is-IS" dirty="0" smtClean="0">
                <a:solidFill>
                  <a:schemeClr val="accent2"/>
                </a:solidFill>
              </a:rPr>
              <a:t>Proposal for Diamond II increase brillance x10...more beamlines..</a:t>
            </a:r>
            <a:endParaRPr lang="en-GB" sz="1900" dirty="0" smtClean="0">
              <a:solidFill>
                <a:schemeClr val="accent2"/>
              </a:solidFill>
            </a:endParaRPr>
          </a:p>
          <a:p>
            <a:r>
              <a:rPr lang="en-GB" dirty="0" smtClean="0">
                <a:solidFill>
                  <a:schemeClr val="accent2"/>
                </a:solidFill>
              </a:rPr>
              <a:t>New </a:t>
            </a:r>
            <a:r>
              <a:rPr lang="en-GB" dirty="0" err="1" smtClean="0">
                <a:solidFill>
                  <a:schemeClr val="accent2"/>
                </a:solidFill>
              </a:rPr>
              <a:t>beamlines</a:t>
            </a:r>
            <a:r>
              <a:rPr lang="en-GB" dirty="0" smtClean="0">
                <a:solidFill>
                  <a:schemeClr val="accent2"/>
                </a:solidFill>
              </a:rPr>
              <a:t> offering new capabilities</a:t>
            </a:r>
            <a:r>
              <a:rPr lang="is-IS" dirty="0" smtClean="0">
                <a:solidFill>
                  <a:schemeClr val="accent2"/>
                </a:solidFill>
              </a:rPr>
              <a:t>…</a:t>
            </a:r>
          </a:p>
          <a:p>
            <a:pPr lvl="1"/>
            <a:r>
              <a:rPr lang="is-IS" dirty="0" smtClean="0">
                <a:solidFill>
                  <a:schemeClr val="accent2"/>
                </a:solidFill>
              </a:rPr>
              <a:t>At Diamond unique opportunities</a:t>
            </a:r>
          </a:p>
          <a:p>
            <a:pPr lvl="2"/>
            <a:r>
              <a:rPr lang="en-US" dirty="0" smtClean="0">
                <a:solidFill>
                  <a:schemeClr val="accent2"/>
                </a:solidFill>
              </a:rPr>
              <a:t>L</a:t>
            </a:r>
            <a:r>
              <a:rPr lang="is-IS" dirty="0" smtClean="0">
                <a:solidFill>
                  <a:schemeClr val="accent2"/>
                </a:solidFill>
              </a:rPr>
              <a:t>ong wavelength beamline I23 to solve phase problem in crystallography (in commissioning now...)</a:t>
            </a:r>
          </a:p>
          <a:p>
            <a:pPr lvl="2"/>
            <a:r>
              <a:rPr lang="is-IS" dirty="0" smtClean="0">
                <a:solidFill>
                  <a:schemeClr val="accent2"/>
                </a:solidFill>
              </a:rPr>
              <a:t>Dedicated in situ beamline VMXi  first users in December 2016 [crystals analysed within crystallisation plates]</a:t>
            </a:r>
          </a:p>
          <a:p>
            <a:pPr lvl="2"/>
            <a:r>
              <a:rPr lang="is-IS" dirty="0" smtClean="0">
                <a:solidFill>
                  <a:schemeClr val="accent2"/>
                </a:solidFill>
              </a:rPr>
              <a:t>Submicron focussing tuneable beamline for MX ...first of its kind (2018)</a:t>
            </a:r>
            <a:endParaRPr lang="is-IS" dirty="0">
              <a:solidFill>
                <a:schemeClr val="accent2"/>
              </a:solidFill>
            </a:endParaRPr>
          </a:p>
          <a:p>
            <a:r>
              <a:rPr lang="is-IS" dirty="0" smtClean="0">
                <a:solidFill>
                  <a:schemeClr val="accent2"/>
                </a:solidFill>
              </a:rPr>
              <a:t>X-ray Free Electron Lasers </a:t>
            </a:r>
          </a:p>
          <a:p>
            <a:pPr lvl="1"/>
            <a:r>
              <a:rPr lang="is-IS" dirty="0" smtClean="0">
                <a:solidFill>
                  <a:schemeClr val="accent2"/>
                </a:solidFill>
              </a:rPr>
              <a:t>LCLS and SACLA operational </a:t>
            </a:r>
          </a:p>
          <a:p>
            <a:pPr lvl="1"/>
            <a:r>
              <a:rPr lang="is-IS" dirty="0" smtClean="0">
                <a:solidFill>
                  <a:schemeClr val="accent2"/>
                </a:solidFill>
              </a:rPr>
              <a:t>European XFEL (Hamburg) 2017 </a:t>
            </a:r>
          </a:p>
          <a:p>
            <a:pPr lvl="1"/>
            <a:r>
              <a:rPr lang="is-IS" dirty="0" smtClean="0">
                <a:solidFill>
                  <a:schemeClr val="accent2"/>
                </a:solidFill>
              </a:rPr>
              <a:t>Other national hardy X-ray XFELs – Swiss </a:t>
            </a:r>
          </a:p>
          <a:p>
            <a:r>
              <a:rPr lang="is-IS" b="1" dirty="0" smtClean="0">
                <a:solidFill>
                  <a:srgbClr val="FF0000"/>
                </a:solidFill>
              </a:rPr>
              <a:t>Challenges remain for exploiting these wonderful opportunities ...</a:t>
            </a:r>
          </a:p>
          <a:p>
            <a:pPr lvl="1"/>
            <a:r>
              <a:rPr lang="is-IS" b="1" dirty="0" smtClean="0">
                <a:solidFill>
                  <a:srgbClr val="FF0000"/>
                </a:solidFill>
              </a:rPr>
              <a:t>Sample delivery </a:t>
            </a:r>
          </a:p>
          <a:p>
            <a:pPr lvl="1"/>
            <a:r>
              <a:rPr lang="is-IS" b="1" dirty="0" smtClean="0">
                <a:solidFill>
                  <a:srgbClr val="FF0000"/>
                </a:solidFill>
              </a:rPr>
              <a:t>Software for data reduction/analysis</a:t>
            </a:r>
          </a:p>
          <a:p>
            <a:pPr lvl="1"/>
            <a:r>
              <a:rPr lang="is-IS" b="1" dirty="0" smtClean="0">
                <a:solidFill>
                  <a:srgbClr val="FF0000"/>
                </a:solidFill>
              </a:rPr>
              <a:t>Data management...HPC .....</a:t>
            </a:r>
          </a:p>
          <a:p>
            <a:pPr lvl="1"/>
            <a:r>
              <a:rPr lang="is-IS" b="1" dirty="0" smtClean="0">
                <a:solidFill>
                  <a:srgbClr val="FF0000"/>
                </a:solidFill>
              </a:rPr>
              <a:t>Optimised workflows....</a:t>
            </a:r>
            <a:endParaRPr lang="en-GB" b="1" dirty="0" smtClean="0">
              <a:solidFill>
                <a:srgbClr val="FF0000"/>
              </a:solidFill>
            </a:endParaRPr>
          </a:p>
        </p:txBody>
      </p:sp>
    </p:spTree>
    <p:extLst>
      <p:ext uri="{BB962C8B-B14F-4D97-AF65-F5344CB8AC3E}">
        <p14:creationId xmlns:p14="http://schemas.microsoft.com/office/powerpoint/2010/main" val="241664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18" end="1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19" end="1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2290" y="4581128"/>
            <a:ext cx="5444008" cy="932656"/>
          </a:xfrm>
        </p:spPr>
        <p:txBody>
          <a:bodyPr>
            <a:normAutofit/>
          </a:bodyPr>
          <a:lstStyle/>
          <a:p>
            <a:r>
              <a:rPr lang="en-US" sz="2400" dirty="0" smtClean="0">
                <a:solidFill>
                  <a:schemeClr val="accent3"/>
                </a:solidFill>
              </a:rPr>
              <a:t>UK and </a:t>
            </a:r>
            <a:r>
              <a:rPr lang="en-US" sz="2400" dirty="0" err="1" smtClean="0">
                <a:solidFill>
                  <a:schemeClr val="accent3"/>
                </a:solidFill>
              </a:rPr>
              <a:t>femtosecond</a:t>
            </a:r>
            <a:r>
              <a:rPr lang="en-US" sz="2400" dirty="0" smtClean="0">
                <a:solidFill>
                  <a:schemeClr val="accent3"/>
                </a:solidFill>
              </a:rPr>
              <a:t> crystallography at the European X-FEL - SFX</a:t>
            </a:r>
            <a:endParaRPr lang="en-GB" sz="2400" dirty="0">
              <a:solidFill>
                <a:schemeClr val="accent3"/>
              </a:solidFill>
            </a:endParaRPr>
          </a:p>
        </p:txBody>
      </p:sp>
      <p:pic>
        <p:nvPicPr>
          <p:cNvPr id="8" name="Picture Placeholder 7" descr="xfel.jpg"/>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1792288" y="476672"/>
            <a:ext cx="5486400" cy="4114800"/>
          </a:xfrm>
        </p:spPr>
      </p:pic>
      <p:sp>
        <p:nvSpPr>
          <p:cNvPr id="6" name="Text Placeholder 5"/>
          <p:cNvSpPr>
            <a:spLocks noGrp="1"/>
          </p:cNvSpPr>
          <p:nvPr>
            <p:ph type="body" sz="half" idx="2"/>
          </p:nvPr>
        </p:nvSpPr>
        <p:spPr>
          <a:xfrm>
            <a:off x="1835698" y="5445224"/>
            <a:ext cx="5904656" cy="1124744"/>
          </a:xfrm>
        </p:spPr>
        <p:txBody>
          <a:bodyPr>
            <a:noAutofit/>
          </a:bodyPr>
          <a:lstStyle/>
          <a:p>
            <a:r>
              <a:rPr lang="en-US" sz="2000" dirty="0" smtClean="0"/>
              <a:t>James Naismith David I Stuart Jan Löwe Martin A Walsh Henry N Chapman</a:t>
            </a:r>
          </a:p>
          <a:p>
            <a:r>
              <a:rPr lang="en-US" sz="2000" dirty="0" smtClean="0"/>
              <a:t>On behalf of the UK Structural Biology Community</a:t>
            </a:r>
          </a:p>
          <a:p>
            <a:r>
              <a:rPr lang="en-US" sz="2000" dirty="0" smtClean="0"/>
              <a:t>via Instruct &amp; CCP4</a:t>
            </a:r>
            <a:endParaRPr lang="en-GB" sz="2000" dirty="0"/>
          </a:p>
        </p:txBody>
      </p:sp>
      <p:pic>
        <p:nvPicPr>
          <p:cNvPr id="2" name="Picture 1"/>
          <p:cNvPicPr>
            <a:picLocks noChangeAspect="1"/>
          </p:cNvPicPr>
          <p:nvPr/>
        </p:nvPicPr>
        <p:blipFill>
          <a:blip r:embed="rId3"/>
          <a:stretch>
            <a:fillRect/>
          </a:stretch>
        </p:blipFill>
        <p:spPr>
          <a:xfrm>
            <a:off x="1813483" y="476672"/>
            <a:ext cx="5486400" cy="411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124744"/>
            <a:ext cx="8640960" cy="2592288"/>
          </a:xfrm>
        </p:spPr>
        <p:txBody>
          <a:bodyPr>
            <a:normAutofit/>
          </a:bodyPr>
          <a:lstStyle/>
          <a:p>
            <a:pPr algn="just"/>
            <a:r>
              <a:rPr lang="en-US" dirty="0" smtClean="0"/>
              <a:t>Funded by </a:t>
            </a:r>
            <a:r>
              <a:rPr lang="en-US" dirty="0" err="1" smtClean="0"/>
              <a:t>Wellcome</a:t>
            </a:r>
            <a:r>
              <a:rPr lang="en-US" dirty="0" smtClean="0"/>
              <a:t> Trust, BBSRC and MRC to make the UK the largest partner in the consortium at the European XFEL (</a:t>
            </a:r>
            <a:r>
              <a:rPr lang="en-US" dirty="0" smtClean="0">
                <a:hlinkClick r:id="rId3"/>
              </a:rPr>
              <a:t>http://www.xfel.eu</a:t>
            </a:r>
            <a:r>
              <a:rPr lang="en-US" dirty="0" smtClean="0"/>
              <a:t>) for this dedicated crystallography instrument</a:t>
            </a:r>
          </a:p>
        </p:txBody>
      </p:sp>
      <p:pic>
        <p:nvPicPr>
          <p:cNvPr id="2" name="Picture 1" descr="Orvil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8226" y="3429062"/>
            <a:ext cx="2365568" cy="3060405"/>
          </a:xfrm>
          <a:prstGeom prst="rect">
            <a:avLst/>
          </a:prstGeom>
        </p:spPr>
      </p:pic>
      <p:sp>
        <p:nvSpPr>
          <p:cNvPr id="4" name="TextBox 3"/>
          <p:cNvSpPr txBox="1"/>
          <p:nvPr/>
        </p:nvSpPr>
        <p:spPr>
          <a:xfrm>
            <a:off x="251520" y="3645055"/>
            <a:ext cx="5544616" cy="3046988"/>
          </a:xfrm>
          <a:prstGeom prst="rect">
            <a:avLst/>
          </a:prstGeom>
          <a:noFill/>
        </p:spPr>
        <p:txBody>
          <a:bodyPr wrap="square" rtlCol="0">
            <a:spAutoFit/>
          </a:bodyPr>
          <a:lstStyle/>
          <a:p>
            <a:pPr marL="457200" indent="-457200" algn="just">
              <a:buFont typeface="Arial"/>
              <a:buChar char="•"/>
            </a:pPr>
            <a:r>
              <a:rPr lang="en-US" sz="3200" b="0" dirty="0">
                <a:latin typeface="+mn-lt"/>
              </a:rPr>
              <a:t>Enable diffraction from </a:t>
            </a:r>
            <a:r>
              <a:rPr lang="en-US" sz="3200" b="0" dirty="0" err="1">
                <a:latin typeface="+mn-lt"/>
              </a:rPr>
              <a:t>nanocrystals</a:t>
            </a:r>
            <a:r>
              <a:rPr lang="en-US" sz="3200" b="0" dirty="0">
                <a:latin typeface="+mn-lt"/>
              </a:rPr>
              <a:t>….</a:t>
            </a:r>
            <a:r>
              <a:rPr lang="en-US" sz="3200" b="0" dirty="0">
                <a:solidFill>
                  <a:srgbClr val="FF0000"/>
                </a:solidFill>
                <a:latin typeface="+mn-lt"/>
              </a:rPr>
              <a:t>time resolved experiments…ultimate goal image single particles</a:t>
            </a:r>
            <a:r>
              <a:rPr lang="en-US" sz="3200" b="0" dirty="0">
                <a:latin typeface="+mn-lt"/>
              </a:rPr>
              <a:t>…</a:t>
            </a:r>
          </a:p>
          <a:p>
            <a:pPr marL="457200" indent="-457200" algn="just">
              <a:buFont typeface="Arial"/>
              <a:buChar char="•"/>
            </a:pPr>
            <a:r>
              <a:rPr lang="en-US" sz="3200" b="0" dirty="0">
                <a:latin typeface="+mn-lt"/>
              </a:rPr>
              <a:t>Allen Orville now leading from Diamond</a:t>
            </a:r>
          </a:p>
        </p:txBody>
      </p:sp>
    </p:spTree>
    <p:extLst>
      <p:ext uri="{BB962C8B-B14F-4D97-AF65-F5344CB8AC3E}">
        <p14:creationId xmlns:p14="http://schemas.microsoft.com/office/powerpoint/2010/main" val="6362032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375"/>
            <a:ext cx="8229600" cy="1143000"/>
          </a:xfrm>
        </p:spPr>
        <p:txBody>
          <a:bodyPr/>
          <a:lstStyle/>
          <a:p>
            <a:r>
              <a:rPr lang="en-US" b="1" dirty="0" smtClean="0">
                <a:solidFill>
                  <a:schemeClr val="tx2"/>
                </a:solidFill>
              </a:rPr>
              <a:t>Potential of XFEL</a:t>
            </a:r>
            <a:endParaRPr lang="en-US" b="1" dirty="0">
              <a:solidFill>
                <a:schemeClr val="tx2"/>
              </a:solidFill>
            </a:endParaRPr>
          </a:p>
        </p:txBody>
      </p:sp>
      <p:sp>
        <p:nvSpPr>
          <p:cNvPr id="5" name="Content Placeholder 4"/>
          <p:cNvSpPr>
            <a:spLocks noGrp="1"/>
          </p:cNvSpPr>
          <p:nvPr>
            <p:ph sz="half" idx="2"/>
          </p:nvPr>
        </p:nvSpPr>
        <p:spPr>
          <a:xfrm>
            <a:off x="4540392" y="1191230"/>
            <a:ext cx="4405164" cy="5574058"/>
          </a:xfrm>
        </p:spPr>
        <p:txBody>
          <a:bodyPr>
            <a:normAutofit/>
          </a:bodyPr>
          <a:lstStyle/>
          <a:p>
            <a:r>
              <a:rPr lang="en-US" dirty="0" smtClean="0"/>
              <a:t>30 </a:t>
            </a:r>
            <a:r>
              <a:rPr lang="en-US" dirty="0" err="1" smtClean="0"/>
              <a:t>fs</a:t>
            </a:r>
            <a:r>
              <a:rPr lang="en-US" dirty="0" smtClean="0"/>
              <a:t> pulse, X-ray doses exceeding 1 </a:t>
            </a:r>
            <a:r>
              <a:rPr lang="en-US" dirty="0" err="1" smtClean="0"/>
              <a:t>GGy</a:t>
            </a:r>
            <a:endParaRPr lang="en-US" dirty="0" smtClean="0"/>
          </a:p>
          <a:p>
            <a:pPr algn="just"/>
            <a:r>
              <a:rPr lang="en-US" b="1" dirty="0" smtClean="0"/>
              <a:t>Unique: diffraction </a:t>
            </a:r>
            <a:r>
              <a:rPr lang="en-US" b="1" dirty="0"/>
              <a:t>before sample destruction </a:t>
            </a:r>
          </a:p>
          <a:p>
            <a:r>
              <a:rPr lang="en-US" dirty="0" smtClean="0"/>
              <a:t>Structures from smaller &amp; sensitive crystals not currently tractable:</a:t>
            </a:r>
            <a:br>
              <a:rPr lang="en-US" dirty="0" smtClean="0"/>
            </a:br>
            <a:r>
              <a:rPr lang="en-US" dirty="0" smtClean="0"/>
              <a:t> paradigm shift for</a:t>
            </a:r>
          </a:p>
          <a:p>
            <a:pPr lvl="1" algn="just"/>
            <a:r>
              <a:rPr lang="en-US" dirty="0" smtClean="0"/>
              <a:t>Membrane proteins</a:t>
            </a:r>
          </a:p>
          <a:p>
            <a:pPr lvl="1" algn="just"/>
            <a:r>
              <a:rPr lang="en-US" dirty="0" smtClean="0"/>
              <a:t>Protein protein complexes</a:t>
            </a:r>
          </a:p>
          <a:p>
            <a:pPr lvl="1" algn="just"/>
            <a:r>
              <a:rPr lang="en-US" dirty="0" smtClean="0"/>
              <a:t>Time resolved experiments</a:t>
            </a:r>
          </a:p>
          <a:p>
            <a:pPr lvl="1" algn="just"/>
            <a:r>
              <a:rPr lang="en-US" dirty="0" smtClean="0"/>
              <a:t>Single particle imaging</a:t>
            </a:r>
            <a:r>
              <a:rPr lang="is-IS" dirty="0" smtClean="0"/>
              <a:t>….</a:t>
            </a:r>
            <a:endParaRPr lang="en-US" dirty="0" smtClean="0"/>
          </a:p>
        </p:txBody>
      </p:sp>
      <p:pic>
        <p:nvPicPr>
          <p:cNvPr id="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2497" y="1417639"/>
            <a:ext cx="4348534" cy="4355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8" name="Line 14"/>
          <p:cNvSpPr>
            <a:spLocks noChangeShapeType="1"/>
          </p:cNvSpPr>
          <p:nvPr/>
        </p:nvSpPr>
        <p:spPr bwMode="auto">
          <a:xfrm flipH="1">
            <a:off x="299666" y="2545910"/>
            <a:ext cx="0" cy="3227388"/>
          </a:xfrm>
          <a:prstGeom prst="line">
            <a:avLst/>
          </a:prstGeom>
          <a:noFill/>
          <a:ln w="38100" cap="flat">
            <a:solidFill>
              <a:schemeClr val="tx1"/>
            </a:solidFill>
            <a:prstDash val="solid"/>
            <a:miter lim="800000"/>
            <a:headEnd type="stealth" w="lg" len="lg"/>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b="0">
              <a:solidFill>
                <a:prstClr val="black"/>
              </a:solidFill>
              <a:latin typeface="Calibri"/>
            </a:endParaRPr>
          </a:p>
        </p:txBody>
      </p:sp>
      <p:sp>
        <p:nvSpPr>
          <p:cNvPr id="9" name="Rectangle 15"/>
          <p:cNvSpPr>
            <a:spLocks/>
          </p:cNvSpPr>
          <p:nvPr/>
        </p:nvSpPr>
        <p:spPr bwMode="auto">
          <a:xfrm>
            <a:off x="443395" y="2545972"/>
            <a:ext cx="1752600" cy="3076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fontAlgn="auto">
              <a:spcBef>
                <a:spcPts val="0"/>
              </a:spcBef>
              <a:spcAft>
                <a:spcPts val="0"/>
              </a:spcAft>
            </a:pPr>
            <a:r>
              <a:rPr lang="en-US" sz="2000" b="0" dirty="0">
                <a:solidFill>
                  <a:prstClr val="black"/>
                </a:solidFill>
                <a:latin typeface="Arial Italic" charset="0"/>
                <a:ea typeface="ＭＳ Ｐゴシック" charset="0"/>
                <a:cs typeface="Arial Italic" charset="0"/>
                <a:sym typeface="Arial Italic" charset="0"/>
              </a:rPr>
              <a:t>photon flux</a:t>
            </a:r>
          </a:p>
        </p:txBody>
      </p:sp>
      <p:sp>
        <p:nvSpPr>
          <p:cNvPr id="10" name="Line 16"/>
          <p:cNvSpPr>
            <a:spLocks noChangeShapeType="1"/>
          </p:cNvSpPr>
          <p:nvPr/>
        </p:nvSpPr>
        <p:spPr bwMode="auto">
          <a:xfrm flipH="1">
            <a:off x="382520" y="5962727"/>
            <a:ext cx="4115359" cy="0"/>
          </a:xfrm>
          <a:prstGeom prst="line">
            <a:avLst/>
          </a:prstGeom>
          <a:noFill/>
          <a:ln w="38100" cap="flat">
            <a:solidFill>
              <a:schemeClr val="tx1"/>
            </a:solidFill>
            <a:prstDash val="solid"/>
            <a:miter lim="800000"/>
            <a:headEnd type="stealth" w="lg" len="lg"/>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457200" fontAlgn="auto">
              <a:spcBef>
                <a:spcPts val="0"/>
              </a:spcBef>
              <a:spcAft>
                <a:spcPts val="0"/>
              </a:spcAft>
            </a:pPr>
            <a:endParaRPr lang="en-US" b="0">
              <a:solidFill>
                <a:prstClr val="black"/>
              </a:solidFill>
              <a:latin typeface="Calibri"/>
            </a:endParaRPr>
          </a:p>
        </p:txBody>
      </p:sp>
      <p:sp>
        <p:nvSpPr>
          <p:cNvPr id="11" name="Rectangle 17"/>
          <p:cNvSpPr>
            <a:spLocks/>
          </p:cNvSpPr>
          <p:nvPr/>
        </p:nvSpPr>
        <p:spPr bwMode="auto">
          <a:xfrm>
            <a:off x="3900654" y="6050039"/>
            <a:ext cx="830376" cy="3736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fontAlgn="auto">
              <a:spcBef>
                <a:spcPts val="0"/>
              </a:spcBef>
              <a:spcAft>
                <a:spcPts val="0"/>
              </a:spcAft>
            </a:pPr>
            <a:r>
              <a:rPr lang="en-US" sz="2000" b="0" dirty="0">
                <a:solidFill>
                  <a:prstClr val="black"/>
                </a:solidFill>
                <a:latin typeface="Arial Italic" charset="0"/>
                <a:ea typeface="ＭＳ Ｐゴシック" charset="0"/>
                <a:cs typeface="Arial Italic" charset="0"/>
                <a:sym typeface="Arial Italic" charset="0"/>
              </a:rPr>
              <a:t>time</a:t>
            </a:r>
          </a:p>
        </p:txBody>
      </p:sp>
      <p:sp>
        <p:nvSpPr>
          <p:cNvPr id="12" name="Rectangle 15"/>
          <p:cNvSpPr>
            <a:spLocks/>
          </p:cNvSpPr>
          <p:nvPr/>
        </p:nvSpPr>
        <p:spPr bwMode="auto">
          <a:xfrm>
            <a:off x="2541736" y="2362421"/>
            <a:ext cx="2037440" cy="367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fontAlgn="auto">
              <a:spcBef>
                <a:spcPts val="0"/>
              </a:spcBef>
              <a:spcAft>
                <a:spcPts val="0"/>
              </a:spcAft>
            </a:pPr>
            <a:r>
              <a:rPr lang="en-US" sz="2000" dirty="0" smtClean="0">
                <a:solidFill>
                  <a:srgbClr val="FF0000"/>
                </a:solidFill>
                <a:latin typeface="Arial Italic" charset="0"/>
                <a:ea typeface="ＭＳ Ｐゴシック" charset="0"/>
                <a:cs typeface="Arial Italic" charset="0"/>
                <a:sym typeface="Arial Italic" charset="0"/>
              </a:rPr>
              <a:t>XFEL</a:t>
            </a:r>
          </a:p>
        </p:txBody>
      </p:sp>
      <p:sp>
        <p:nvSpPr>
          <p:cNvPr id="13" name="Rectangle 15"/>
          <p:cNvSpPr>
            <a:spLocks/>
          </p:cNvSpPr>
          <p:nvPr/>
        </p:nvSpPr>
        <p:spPr bwMode="auto">
          <a:xfrm>
            <a:off x="504296" y="4407238"/>
            <a:ext cx="2023635" cy="420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fontAlgn="auto">
              <a:spcBef>
                <a:spcPts val="0"/>
              </a:spcBef>
              <a:spcAft>
                <a:spcPts val="0"/>
              </a:spcAft>
            </a:pPr>
            <a:r>
              <a:rPr lang="en-US" sz="2000" dirty="0" smtClean="0">
                <a:solidFill>
                  <a:srgbClr val="3366FF"/>
                </a:solidFill>
                <a:latin typeface="Arial Italic" charset="0"/>
                <a:ea typeface="ＭＳ Ｐゴシック" charset="0"/>
                <a:cs typeface="Arial Italic" charset="0"/>
                <a:sym typeface="Arial Italic" charset="0"/>
              </a:rPr>
              <a:t>Synchrotron</a:t>
            </a:r>
          </a:p>
        </p:txBody>
      </p:sp>
      <p:sp>
        <p:nvSpPr>
          <p:cNvPr id="14" name="Rectangle 15"/>
          <p:cNvSpPr>
            <a:spLocks/>
          </p:cNvSpPr>
          <p:nvPr/>
        </p:nvSpPr>
        <p:spPr bwMode="auto">
          <a:xfrm>
            <a:off x="2625697" y="2853519"/>
            <a:ext cx="2037440" cy="1314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fontAlgn="auto">
              <a:spcBef>
                <a:spcPts val="0"/>
              </a:spcBef>
              <a:spcAft>
                <a:spcPts val="0"/>
              </a:spcAft>
            </a:pPr>
            <a:r>
              <a:rPr lang="en-US" sz="2000" b="0" dirty="0" smtClean="0">
                <a:solidFill>
                  <a:srgbClr val="FF0000"/>
                </a:solidFill>
                <a:latin typeface="Arial Italic" charset="0"/>
                <a:ea typeface="ＭＳ Ｐゴシック" charset="0"/>
                <a:cs typeface="Arial Italic" charset="0"/>
                <a:sym typeface="Arial Italic" charset="0"/>
              </a:rPr>
              <a:t>10</a:t>
            </a:r>
            <a:r>
              <a:rPr lang="en-US" sz="2000" b="0" baseline="30000" dirty="0" smtClean="0">
                <a:solidFill>
                  <a:srgbClr val="FF0000"/>
                </a:solidFill>
                <a:latin typeface="Arial Italic" charset="0"/>
                <a:ea typeface="ＭＳ Ｐゴシック" charset="0"/>
                <a:cs typeface="Arial Italic" charset="0"/>
                <a:sym typeface="Arial Italic" charset="0"/>
              </a:rPr>
              <a:t>12</a:t>
            </a:r>
            <a:r>
              <a:rPr lang="en-US" sz="2000" b="0" dirty="0" smtClean="0">
                <a:solidFill>
                  <a:srgbClr val="FF0000"/>
                </a:solidFill>
                <a:latin typeface="Arial Italic" charset="0"/>
                <a:ea typeface="ＭＳ Ｐゴシック" charset="0"/>
                <a:cs typeface="Arial Italic" charset="0"/>
                <a:sym typeface="Arial Italic" charset="0"/>
              </a:rPr>
              <a:t> photons</a:t>
            </a:r>
          </a:p>
          <a:p>
            <a:pPr defTabSz="457200" fontAlgn="auto">
              <a:spcBef>
                <a:spcPts val="0"/>
              </a:spcBef>
              <a:spcAft>
                <a:spcPts val="0"/>
              </a:spcAft>
            </a:pPr>
            <a:r>
              <a:rPr lang="en-US" sz="2000" b="0" dirty="0" smtClean="0">
                <a:solidFill>
                  <a:srgbClr val="FF0000"/>
                </a:solidFill>
                <a:latin typeface="Arial Italic" charset="0"/>
                <a:ea typeface="ＭＳ Ｐゴシック" charset="0"/>
                <a:cs typeface="Arial Italic" charset="0"/>
                <a:sym typeface="Arial Italic" charset="0"/>
              </a:rPr>
              <a:t>30 </a:t>
            </a:r>
            <a:r>
              <a:rPr lang="en-US" sz="2000" b="0" dirty="0" err="1" smtClean="0">
                <a:solidFill>
                  <a:srgbClr val="FF0000"/>
                </a:solidFill>
                <a:latin typeface="Arial Italic" charset="0"/>
                <a:ea typeface="ＭＳ Ｐゴシック" charset="0"/>
                <a:cs typeface="Arial Italic" charset="0"/>
                <a:sym typeface="Arial Italic" charset="0"/>
              </a:rPr>
              <a:t>fs</a:t>
            </a:r>
            <a:endParaRPr lang="en-US" sz="2000" b="0" dirty="0" smtClean="0">
              <a:solidFill>
                <a:srgbClr val="FF0000"/>
              </a:solidFill>
              <a:latin typeface="Arial Italic" charset="0"/>
              <a:ea typeface="ＭＳ Ｐゴシック" charset="0"/>
              <a:cs typeface="Arial Italic" charset="0"/>
              <a:sym typeface="Arial Italic" charset="0"/>
            </a:endParaRPr>
          </a:p>
          <a:p>
            <a:pPr defTabSz="457200" fontAlgn="auto">
              <a:spcBef>
                <a:spcPts val="0"/>
              </a:spcBef>
              <a:spcAft>
                <a:spcPts val="0"/>
              </a:spcAft>
            </a:pPr>
            <a:r>
              <a:rPr lang="en-US" sz="2000" b="0" dirty="0" smtClean="0">
                <a:solidFill>
                  <a:srgbClr val="FF0000"/>
                </a:solidFill>
                <a:latin typeface="Arial Italic" charset="0"/>
                <a:ea typeface="ＭＳ Ｐゴシック" charset="0"/>
                <a:cs typeface="Arial Italic" charset="0"/>
                <a:sym typeface="Arial Italic" charset="0"/>
              </a:rPr>
              <a:t>50 GW peak power</a:t>
            </a:r>
          </a:p>
        </p:txBody>
      </p:sp>
      <p:sp>
        <p:nvSpPr>
          <p:cNvPr id="15" name="Rectangle 15"/>
          <p:cNvSpPr>
            <a:spLocks/>
          </p:cNvSpPr>
          <p:nvPr/>
        </p:nvSpPr>
        <p:spPr bwMode="auto">
          <a:xfrm>
            <a:off x="504323" y="4760538"/>
            <a:ext cx="4428481" cy="945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fontAlgn="auto">
              <a:spcBef>
                <a:spcPts val="0"/>
              </a:spcBef>
              <a:spcAft>
                <a:spcPts val="0"/>
              </a:spcAft>
            </a:pPr>
            <a:r>
              <a:rPr lang="en-US" sz="2000" b="0" dirty="0" smtClean="0">
                <a:solidFill>
                  <a:srgbClr val="3366FF"/>
                </a:solidFill>
                <a:latin typeface="Arial Italic" charset="0"/>
                <a:ea typeface="ＭＳ Ｐゴシック" charset="0"/>
                <a:cs typeface="Arial Italic" charset="0"/>
                <a:sym typeface="Arial Italic" charset="0"/>
              </a:rPr>
              <a:t>10</a:t>
            </a:r>
            <a:r>
              <a:rPr lang="en-US" sz="2000" b="0" baseline="30000" dirty="0" smtClean="0">
                <a:solidFill>
                  <a:srgbClr val="3366FF"/>
                </a:solidFill>
                <a:latin typeface="Arial Italic" charset="0"/>
                <a:ea typeface="ＭＳ Ｐゴシック" charset="0"/>
                <a:cs typeface="Arial Italic" charset="0"/>
                <a:sym typeface="Arial Italic" charset="0"/>
              </a:rPr>
              <a:t>6</a:t>
            </a:r>
            <a:r>
              <a:rPr lang="en-US" sz="2000" b="0" dirty="0" smtClean="0">
                <a:solidFill>
                  <a:srgbClr val="3366FF"/>
                </a:solidFill>
                <a:latin typeface="Arial Italic" charset="0"/>
                <a:ea typeface="ＭＳ Ｐゴシック" charset="0"/>
                <a:cs typeface="Arial Italic" charset="0"/>
                <a:sym typeface="Arial Italic" charset="0"/>
              </a:rPr>
              <a:t> photons</a:t>
            </a:r>
          </a:p>
          <a:p>
            <a:pPr defTabSz="457200" fontAlgn="auto">
              <a:spcBef>
                <a:spcPts val="0"/>
              </a:spcBef>
              <a:spcAft>
                <a:spcPts val="0"/>
              </a:spcAft>
            </a:pPr>
            <a:r>
              <a:rPr lang="en-US" sz="2000" b="0" dirty="0" smtClean="0">
                <a:solidFill>
                  <a:srgbClr val="3366FF"/>
                </a:solidFill>
                <a:latin typeface="Arial Italic" charset="0"/>
                <a:ea typeface="ＭＳ Ｐゴシック" charset="0"/>
                <a:cs typeface="Arial Italic" charset="0"/>
                <a:sym typeface="Arial Italic" charset="0"/>
              </a:rPr>
              <a:t>30 </a:t>
            </a:r>
            <a:r>
              <a:rPr lang="en-US" sz="2000" b="0" dirty="0" err="1" smtClean="0">
                <a:solidFill>
                  <a:srgbClr val="3366FF"/>
                </a:solidFill>
                <a:latin typeface="Arial Italic" charset="0"/>
                <a:ea typeface="ＭＳ Ｐゴシック" charset="0"/>
                <a:cs typeface="Arial Italic" charset="0"/>
                <a:sym typeface="Arial Italic" charset="0"/>
              </a:rPr>
              <a:t>ps</a:t>
            </a:r>
            <a:r>
              <a:rPr lang="en-US" sz="2000" b="0" dirty="0">
                <a:solidFill>
                  <a:srgbClr val="3366FF"/>
                </a:solidFill>
                <a:latin typeface="Arial Italic" charset="0"/>
                <a:ea typeface="ＭＳ Ｐゴシック" charset="0"/>
                <a:cs typeface="Arial Italic" charset="0"/>
                <a:sym typeface="Arial Italic" charset="0"/>
              </a:rPr>
              <a:t>	</a:t>
            </a:r>
            <a:r>
              <a:rPr lang="en-US" sz="2000" b="0" dirty="0" smtClean="0">
                <a:solidFill>
                  <a:srgbClr val="3366FF"/>
                </a:solidFill>
                <a:latin typeface="Arial Italic" charset="0"/>
                <a:ea typeface="ＭＳ Ｐゴシック" charset="0"/>
                <a:cs typeface="Arial Italic" charset="0"/>
                <a:sym typeface="Arial Italic" charset="0"/>
              </a:rPr>
              <a:t>			50 W peak power</a:t>
            </a:r>
          </a:p>
        </p:txBody>
      </p:sp>
    </p:spTree>
    <p:extLst>
      <p:ext uri="{BB962C8B-B14F-4D97-AF65-F5344CB8AC3E}">
        <p14:creationId xmlns:p14="http://schemas.microsoft.com/office/powerpoint/2010/main" val="2165903776"/>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764"/>
            <a:ext cx="8229600" cy="1143000"/>
          </a:xfrm>
          <a:solidFill>
            <a:srgbClr val="FFFF66"/>
          </a:solidFill>
          <a:effectLst>
            <a:outerShdw blurRad="50800" dist="101600" dir="7500000" algn="tl" rotWithShape="0">
              <a:srgbClr val="000000">
                <a:alpha val="50000"/>
              </a:srgbClr>
            </a:outerShdw>
          </a:effectLst>
        </p:spPr>
        <p:txBody>
          <a:bodyPr/>
          <a:lstStyle/>
          <a:p>
            <a:r>
              <a:rPr lang="en-US" sz="3200" kern="1200" dirty="0" smtClean="0">
                <a:solidFill>
                  <a:schemeClr val="tx1"/>
                </a:solidFill>
              </a:rPr>
              <a:t>The first high</a:t>
            </a:r>
            <a:r>
              <a:rPr lang="en-US" sz="3200" kern="1200" dirty="0">
                <a:solidFill>
                  <a:schemeClr val="tx1"/>
                </a:solidFill>
              </a:rPr>
              <a:t>-resolution protein structure determination </a:t>
            </a:r>
            <a:r>
              <a:rPr lang="en-US" sz="3200" kern="1200" dirty="0" smtClean="0">
                <a:solidFill>
                  <a:schemeClr val="tx1"/>
                </a:solidFill>
              </a:rPr>
              <a:t>by SFX methods</a:t>
            </a:r>
            <a:endParaRPr lang="en-US" sz="3200" dirty="0"/>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001" y="2280601"/>
            <a:ext cx="8164092" cy="411970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 Box 4"/>
          <p:cNvSpPr txBox="1">
            <a:spLocks noChangeArrowheads="1"/>
          </p:cNvSpPr>
          <p:nvPr/>
        </p:nvSpPr>
        <p:spPr bwMode="auto">
          <a:xfrm>
            <a:off x="3204444" y="6121604"/>
            <a:ext cx="2795441" cy="5573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lgn="ctr"/>
            <a:r>
              <a:rPr lang="en-GB" sz="1600" dirty="0" err="1">
                <a:latin typeface="Arial" charset="0"/>
              </a:rPr>
              <a:t>Sébastien</a:t>
            </a:r>
            <a:r>
              <a:rPr lang="en-GB" sz="1600" dirty="0">
                <a:latin typeface="Arial" charset="0"/>
              </a:rPr>
              <a:t> </a:t>
            </a:r>
            <a:r>
              <a:rPr lang="en-GB" sz="1600" dirty="0" err="1">
                <a:latin typeface="Arial" charset="0"/>
              </a:rPr>
              <a:t>Boutet</a:t>
            </a:r>
            <a:r>
              <a:rPr lang="en-GB" sz="1600" dirty="0">
                <a:latin typeface="Arial" charset="0"/>
              </a:rPr>
              <a:t> et al. </a:t>
            </a:r>
            <a:endParaRPr lang="en-GB" sz="1600" dirty="0" smtClean="0">
              <a:latin typeface="Arial" charset="0"/>
            </a:endParaRPr>
          </a:p>
          <a:p>
            <a:pPr algn="ctr"/>
            <a:r>
              <a:rPr lang="en-GB" sz="1600" i="1" dirty="0" smtClean="0">
                <a:latin typeface="Arial" charset="0"/>
              </a:rPr>
              <a:t>Science</a:t>
            </a:r>
            <a:r>
              <a:rPr lang="en-GB" sz="1600" dirty="0" smtClean="0">
                <a:latin typeface="Arial" charset="0"/>
              </a:rPr>
              <a:t> (2012) </a:t>
            </a:r>
            <a:r>
              <a:rPr lang="en-GB" sz="1600" b="1" dirty="0" smtClean="0">
                <a:latin typeface="Arial" charset="0"/>
              </a:rPr>
              <a:t>337</a:t>
            </a:r>
            <a:r>
              <a:rPr lang="en-GB" sz="1600" dirty="0" smtClean="0">
                <a:latin typeface="Arial" charset="0"/>
              </a:rPr>
              <a:t>: 362</a:t>
            </a:r>
            <a:r>
              <a:rPr lang="en-GB" sz="1600" dirty="0">
                <a:latin typeface="Arial" charset="0"/>
              </a:rPr>
              <a:t>-364</a:t>
            </a:r>
          </a:p>
        </p:txBody>
      </p:sp>
      <p:sp>
        <p:nvSpPr>
          <p:cNvPr id="5" name="Rectangle 4"/>
          <p:cNvSpPr/>
          <p:nvPr/>
        </p:nvSpPr>
        <p:spPr>
          <a:xfrm>
            <a:off x="5344086" y="1512006"/>
            <a:ext cx="3786782" cy="1200329"/>
          </a:xfrm>
          <a:prstGeom prst="rect">
            <a:avLst/>
          </a:prstGeom>
        </p:spPr>
        <p:txBody>
          <a:bodyPr wrap="square">
            <a:spAutoFit/>
          </a:bodyPr>
          <a:lstStyle/>
          <a:p>
            <a:pPr marL="285750" indent="-285750">
              <a:buFont typeface="Arial"/>
              <a:buChar char="•"/>
            </a:pPr>
            <a:r>
              <a:rPr lang="en-US" dirty="0" smtClean="0"/>
              <a:t>Lysozyme microcrystals  </a:t>
            </a:r>
          </a:p>
          <a:p>
            <a:pPr marL="285750" indent="-285750">
              <a:buFont typeface="Arial"/>
              <a:buChar char="•"/>
            </a:pPr>
            <a:r>
              <a:rPr lang="en-US" dirty="0" smtClean="0"/>
              <a:t>~1 </a:t>
            </a:r>
            <a:r>
              <a:rPr lang="en-US" dirty="0" err="1" smtClean="0"/>
              <a:t>μm</a:t>
            </a:r>
            <a:r>
              <a:rPr lang="en-US" dirty="0"/>
              <a:t> </a:t>
            </a:r>
            <a:r>
              <a:rPr lang="en-US" dirty="0" smtClean="0"/>
              <a:t>x ~1 </a:t>
            </a:r>
            <a:r>
              <a:rPr lang="en-US" dirty="0" err="1"/>
              <a:t>μ</a:t>
            </a:r>
            <a:r>
              <a:rPr lang="en-US" dirty="0" err="1" smtClean="0"/>
              <a:t>m</a:t>
            </a:r>
            <a:r>
              <a:rPr lang="en-US" dirty="0" smtClean="0"/>
              <a:t> x ~3 </a:t>
            </a:r>
            <a:r>
              <a:rPr lang="en-US" dirty="0" err="1" smtClean="0"/>
              <a:t>μm</a:t>
            </a:r>
            <a:endParaRPr lang="en-US" dirty="0" smtClean="0"/>
          </a:p>
          <a:p>
            <a:pPr marL="285750" indent="-285750">
              <a:buFont typeface="Arial"/>
              <a:buChar char="•"/>
            </a:pPr>
            <a:r>
              <a:rPr lang="en-US" dirty="0" smtClean="0"/>
              <a:t>Each in random orientation </a:t>
            </a:r>
          </a:p>
          <a:p>
            <a:pPr marL="285750" indent="-285750">
              <a:buFont typeface="Arial"/>
              <a:buChar char="•"/>
            </a:pPr>
            <a:r>
              <a:rPr lang="en-US" dirty="0" smtClean="0"/>
              <a:t>9.4</a:t>
            </a:r>
            <a:r>
              <a:rPr lang="en-US" dirty="0"/>
              <a:t>-keV (1.32 </a:t>
            </a:r>
            <a:r>
              <a:rPr lang="en-US" dirty="0" err="1"/>
              <a:t>Å</a:t>
            </a:r>
            <a:r>
              <a:rPr lang="en-US" dirty="0"/>
              <a:t>) </a:t>
            </a:r>
            <a:r>
              <a:rPr lang="en-US" dirty="0" smtClean="0"/>
              <a:t>X-ray pulses</a:t>
            </a:r>
          </a:p>
        </p:txBody>
      </p:sp>
      <p:graphicFrame>
        <p:nvGraphicFramePr>
          <p:cNvPr id="6" name="Table 5"/>
          <p:cNvGraphicFramePr>
            <a:graphicFrameLocks noGrp="1"/>
          </p:cNvGraphicFramePr>
          <p:nvPr>
            <p:extLst/>
          </p:nvPr>
        </p:nvGraphicFramePr>
        <p:xfrm>
          <a:off x="5424297" y="2748749"/>
          <a:ext cx="3626361" cy="2021840"/>
        </p:xfrm>
        <a:graphic>
          <a:graphicData uri="http://schemas.openxmlformats.org/drawingml/2006/table">
            <a:tbl>
              <a:tblPr firstRow="1" bandRow="1">
                <a:tableStyleId>{00A15C55-8517-42AA-B614-E9B94910E393}</a:tableStyleId>
              </a:tblPr>
              <a:tblGrid>
                <a:gridCol w="1208787"/>
                <a:gridCol w="1208787"/>
                <a:gridCol w="1208787"/>
              </a:tblGrid>
              <a:tr h="370840">
                <a:tc>
                  <a:txBody>
                    <a:bodyPr/>
                    <a:lstStyle/>
                    <a:p>
                      <a:r>
                        <a:rPr lang="en-US" dirty="0" smtClean="0"/>
                        <a:t>Pulse</a:t>
                      </a:r>
                      <a:endParaRPr lang="en-US" dirty="0"/>
                    </a:p>
                  </a:txBody>
                  <a:tcPr/>
                </a:tc>
                <a:tc>
                  <a:txBody>
                    <a:bodyPr/>
                    <a:lstStyle/>
                    <a:p>
                      <a:pPr algn="r"/>
                      <a:r>
                        <a:rPr lang="en-US" dirty="0" smtClean="0"/>
                        <a:t>40 </a:t>
                      </a:r>
                      <a:r>
                        <a:rPr lang="en-US" dirty="0" err="1" smtClean="0"/>
                        <a:t>fs</a:t>
                      </a:r>
                      <a:endParaRPr lang="en-US" dirty="0"/>
                    </a:p>
                  </a:txBody>
                  <a:tcPr/>
                </a:tc>
                <a:tc>
                  <a:txBody>
                    <a:bodyPr/>
                    <a:lstStyle/>
                    <a:p>
                      <a:pPr algn="r"/>
                      <a:r>
                        <a:rPr lang="en-US" dirty="0" smtClean="0"/>
                        <a:t>5 </a:t>
                      </a:r>
                      <a:r>
                        <a:rPr lang="en-US" dirty="0" err="1" smtClean="0"/>
                        <a:t>fs</a:t>
                      </a:r>
                      <a:endParaRPr lang="en-US" dirty="0"/>
                    </a:p>
                  </a:txBody>
                  <a:tcPr/>
                </a:tc>
              </a:tr>
              <a:tr h="370840">
                <a:tc>
                  <a:txBody>
                    <a:bodyPr/>
                    <a:lstStyle/>
                    <a:p>
                      <a:r>
                        <a:rPr lang="en-US" baseline="0" dirty="0" smtClean="0"/>
                        <a:t>Images</a:t>
                      </a:r>
                      <a:endParaRPr lang="en-US" baseline="0" dirty="0"/>
                    </a:p>
                  </a:txBody>
                  <a:tcPr/>
                </a:tc>
                <a:tc>
                  <a:txBody>
                    <a:bodyPr/>
                    <a:lstStyle/>
                    <a:p>
                      <a:pPr algn="r"/>
                      <a:r>
                        <a:rPr lang="en-US" dirty="0" smtClean="0"/>
                        <a:t>1,500,000</a:t>
                      </a:r>
                      <a:endParaRPr lang="en-US" baseline="300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2,000,000</a:t>
                      </a:r>
                      <a:endParaRPr lang="en-US" baseline="30000" dirty="0" smtClean="0"/>
                    </a:p>
                  </a:txBody>
                  <a:tcPr/>
                </a:tc>
              </a:tr>
              <a:tr h="370840">
                <a:tc>
                  <a:txBody>
                    <a:bodyPr/>
                    <a:lstStyle/>
                    <a:p>
                      <a:r>
                        <a:rPr lang="en-US" dirty="0" smtClean="0"/>
                        <a:t>Crystal hits</a:t>
                      </a:r>
                      <a:endParaRPr lang="en-US" dirty="0"/>
                    </a:p>
                  </a:txBody>
                  <a:tcPr/>
                </a:tc>
                <a:tc>
                  <a:txBody>
                    <a:bodyPr/>
                    <a:lstStyle/>
                    <a:p>
                      <a:pPr algn="r"/>
                      <a:r>
                        <a:rPr lang="en-US" dirty="0" smtClean="0"/>
                        <a:t>675,000 (45%)</a:t>
                      </a:r>
                      <a:endParaRPr lang="en-US" dirty="0"/>
                    </a:p>
                  </a:txBody>
                  <a:tcPr/>
                </a:tc>
                <a:tc>
                  <a:txBody>
                    <a:bodyPr/>
                    <a:lstStyle/>
                    <a:p>
                      <a:pPr algn="r"/>
                      <a:r>
                        <a:rPr lang="en-US" dirty="0" smtClean="0"/>
                        <a:t>40,000</a:t>
                      </a:r>
                    </a:p>
                    <a:p>
                      <a:pPr algn="r"/>
                      <a:r>
                        <a:rPr lang="en-US" dirty="0" smtClean="0"/>
                        <a:t>(2%)</a:t>
                      </a:r>
                      <a:endParaRPr lang="en-US" dirty="0"/>
                    </a:p>
                  </a:txBody>
                  <a:tcPr/>
                </a:tc>
              </a:tr>
              <a:tr h="370840">
                <a:tc>
                  <a:txBody>
                    <a:bodyPr/>
                    <a:lstStyle/>
                    <a:p>
                      <a:r>
                        <a:rPr lang="en-US" dirty="0" smtClean="0"/>
                        <a:t>Indexed</a:t>
                      </a:r>
                      <a:endParaRPr lang="en-US" dirty="0"/>
                    </a:p>
                  </a:txBody>
                  <a:tcPr/>
                </a:tc>
                <a:tc>
                  <a:txBody>
                    <a:bodyPr/>
                    <a:lstStyle/>
                    <a:p>
                      <a:pPr algn="r"/>
                      <a:r>
                        <a:rPr lang="en-US" dirty="0" smtClean="0"/>
                        <a:t>124,000</a:t>
                      </a:r>
                    </a:p>
                    <a:p>
                      <a:pPr algn="r"/>
                      <a:r>
                        <a:rPr lang="en-US" dirty="0" smtClean="0"/>
                        <a:t>(18.4%)</a:t>
                      </a:r>
                      <a:endParaRPr lang="en-US" dirty="0"/>
                    </a:p>
                  </a:txBody>
                  <a:tcPr/>
                </a:tc>
                <a:tc>
                  <a:txBody>
                    <a:bodyPr/>
                    <a:lstStyle/>
                    <a:p>
                      <a:pPr algn="r"/>
                      <a:r>
                        <a:rPr lang="en-US" dirty="0" smtClean="0"/>
                        <a:t>10,575</a:t>
                      </a:r>
                    </a:p>
                    <a:p>
                      <a:pPr algn="r"/>
                      <a:r>
                        <a:rPr lang="en-US" dirty="0" smtClean="0"/>
                        <a:t>(26.3%)</a:t>
                      </a:r>
                      <a:endParaRPr lang="en-US" dirty="0"/>
                    </a:p>
                  </a:txBody>
                  <a:tcPr/>
                </a:tc>
              </a:tr>
            </a:tbl>
          </a:graphicData>
        </a:graphic>
      </p:graphicFrame>
      <p:graphicFrame>
        <p:nvGraphicFramePr>
          <p:cNvPr id="9" name="Table 8"/>
          <p:cNvGraphicFramePr>
            <a:graphicFrameLocks noGrp="1"/>
          </p:cNvGraphicFramePr>
          <p:nvPr>
            <p:extLst/>
          </p:nvPr>
        </p:nvGraphicFramePr>
        <p:xfrm>
          <a:off x="390674" y="1555165"/>
          <a:ext cx="3891188" cy="914400"/>
        </p:xfrm>
        <a:graphic>
          <a:graphicData uri="http://schemas.openxmlformats.org/drawingml/2006/table">
            <a:tbl>
              <a:tblPr firstRow="1" bandRow="1">
                <a:tableStyleId>{1FECB4D8-DB02-4DC6-A0A2-4F2EBAE1DC90}</a:tableStyleId>
              </a:tblPr>
              <a:tblGrid>
                <a:gridCol w="972797"/>
                <a:gridCol w="972797"/>
                <a:gridCol w="972797"/>
                <a:gridCol w="972797"/>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0000"/>
                          </a:solidFill>
                        </a:rPr>
                        <a:t>124,000 indexed</a:t>
                      </a:r>
                    </a:p>
                  </a:txBody>
                  <a:tcPr>
                    <a:lnL w="12700" cmpd="sng">
                      <a:noFill/>
                    </a:lnL>
                    <a:lnR>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000000"/>
                          </a:solidFill>
                        </a:rPr>
                        <a:t>= 8.3%</a:t>
                      </a:r>
                    </a:p>
                  </a:txBody>
                  <a:tcPr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dirty="0" smtClean="0">
                          <a:solidFill>
                            <a:srgbClr val="000000"/>
                          </a:solidFill>
                        </a:rPr>
                        <a:t>10,575 indexed</a:t>
                      </a:r>
                      <a:endParaRPr lang="en-US" sz="1200" b="0" dirty="0">
                        <a:solidFill>
                          <a:srgbClr val="000000"/>
                        </a:solidFill>
                      </a:endParaRPr>
                    </a:p>
                  </a:txBody>
                  <a:tcPr>
                    <a:lnL>
                      <a:noFill/>
                    </a:lnL>
                    <a:lnR>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r>
                        <a:rPr lang="en-US" sz="1400" b="0" dirty="0" smtClean="0">
                          <a:solidFill>
                            <a:srgbClr val="000000"/>
                          </a:solidFill>
                        </a:rPr>
                        <a:t>= 0.53%</a:t>
                      </a:r>
                      <a:endParaRPr lang="en-US" sz="1400" b="0" dirty="0">
                        <a:solidFill>
                          <a:srgbClr val="000000"/>
                        </a:solidFill>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0000"/>
                          </a:solidFill>
                        </a:rPr>
                        <a:t>1,500,000</a:t>
                      </a:r>
                      <a:r>
                        <a:rPr lang="en-US" sz="1200" b="0" baseline="0" dirty="0" smtClean="0">
                          <a:solidFill>
                            <a:srgbClr val="000000"/>
                          </a:solidFill>
                        </a:rPr>
                        <a:t> </a:t>
                      </a:r>
                      <a:r>
                        <a:rPr lang="en-US" sz="1200" b="0" dirty="0" smtClean="0">
                          <a:solidFill>
                            <a:srgbClr val="000000"/>
                          </a:solidFill>
                        </a:rPr>
                        <a:t>images </a:t>
                      </a:r>
                    </a:p>
                  </a:txBody>
                  <a:tcPr>
                    <a:lnL w="12700" cmpd="sng">
                      <a:noFill/>
                    </a:lnL>
                    <a:lnR>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n-US" sz="1200" dirty="0">
                        <a:solidFill>
                          <a:schemeClr val="tx1"/>
                        </a:solidFill>
                      </a:endParaRPr>
                    </a:p>
                  </a:txBody>
                  <a:tcPr/>
                </a:tc>
                <a:tc>
                  <a:txBody>
                    <a:bodyPr/>
                    <a:lstStyle/>
                    <a:p>
                      <a:pPr algn="ctr"/>
                      <a:r>
                        <a:rPr lang="en-US" sz="1200" b="0" dirty="0" smtClean="0">
                          <a:solidFill>
                            <a:srgbClr val="000000"/>
                          </a:solidFill>
                        </a:rPr>
                        <a:t>2,000,000 images</a:t>
                      </a:r>
                      <a:endParaRPr lang="en-US" sz="1200" b="0" dirty="0">
                        <a:solidFill>
                          <a:srgbClr val="000000"/>
                        </a:solidFill>
                      </a:endParaRPr>
                    </a:p>
                  </a:txBody>
                  <a:tcPr>
                    <a:lnL>
                      <a:noFill/>
                    </a:lnL>
                    <a:lnR>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n-US" sz="1200" b="0" dirty="0">
                        <a:solidFill>
                          <a:srgbClr val="000000"/>
                        </a:solidFill>
                      </a:endParaRPr>
                    </a:p>
                  </a:txBody>
                  <a:tcPr/>
                </a:tc>
              </a:tr>
            </a:tbl>
          </a:graphicData>
        </a:graphic>
      </p:graphicFrame>
    </p:spTree>
    <p:extLst>
      <p:ext uri="{BB962C8B-B14F-4D97-AF65-F5344CB8AC3E}">
        <p14:creationId xmlns:p14="http://schemas.microsoft.com/office/powerpoint/2010/main" val="655259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3600" dirty="0">
                <a:solidFill>
                  <a:srgbClr val="00B050"/>
                </a:solidFill>
              </a:rPr>
              <a:t>The Diamond </a:t>
            </a:r>
            <a:r>
              <a:rPr lang="en-GB" sz="3600" dirty="0" smtClean="0">
                <a:solidFill>
                  <a:srgbClr val="00B050"/>
                </a:solidFill>
              </a:rPr>
              <a:t>Project</a:t>
            </a:r>
            <a:endParaRPr lang="en-GB" sz="3600" dirty="0">
              <a:solidFill>
                <a:srgbClr val="00B050"/>
              </a:solidFill>
            </a:endParaRPr>
          </a:p>
        </p:txBody>
      </p:sp>
      <p:pic>
        <p:nvPicPr>
          <p:cNvPr id="3" name="Picture Placeholder 2"/>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p:txBody>
          <a:bodyPr>
            <a:normAutofit fontScale="77500" lnSpcReduction="20000"/>
          </a:bodyPr>
          <a:lstStyle/>
          <a:p>
            <a:pPr algn="ctr"/>
            <a:endParaRPr lang="en-GB" sz="2000" i="1" dirty="0" smtClean="0">
              <a:solidFill>
                <a:schemeClr val="accent3">
                  <a:lumMod val="60000"/>
                  <a:lumOff val="40000"/>
                </a:schemeClr>
              </a:solidFill>
            </a:endParaRPr>
          </a:p>
          <a:p>
            <a:pPr algn="ctr"/>
            <a:r>
              <a:rPr lang="en-GB" sz="2000" i="1" dirty="0" smtClean="0">
                <a:solidFill>
                  <a:schemeClr val="accent3">
                    <a:lumMod val="60000"/>
                    <a:lumOff val="40000"/>
                  </a:schemeClr>
                </a:solidFill>
              </a:rPr>
              <a:t>At its base electrons</a:t>
            </a:r>
            <a:r>
              <a:rPr lang="is-IS" sz="2000" i="1" dirty="0" smtClean="0">
                <a:solidFill>
                  <a:schemeClr val="accent3">
                    <a:lumMod val="60000"/>
                    <a:lumOff val="40000"/>
                  </a:schemeClr>
                </a:solidFill>
              </a:rPr>
              <a:t>… </a:t>
            </a:r>
          </a:p>
          <a:p>
            <a:pPr algn="ctr"/>
            <a:r>
              <a:rPr lang="is-IS" sz="2000" i="1" dirty="0" smtClean="0">
                <a:solidFill>
                  <a:schemeClr val="accent3">
                    <a:lumMod val="60000"/>
                    <a:lumOff val="40000"/>
                  </a:schemeClr>
                </a:solidFill>
              </a:rPr>
              <a:t>encompassing SR, EM and X-FEL</a:t>
            </a:r>
            <a:endParaRPr lang="en-GB" sz="2000" i="1" dirty="0">
              <a:solidFill>
                <a:schemeClr val="accent3">
                  <a:lumMod val="60000"/>
                  <a:lumOff val="40000"/>
                </a:schemeClr>
              </a:solidFill>
            </a:endParaRPr>
          </a:p>
        </p:txBody>
      </p:sp>
    </p:spTree>
    <p:extLst>
      <p:ext uri="{BB962C8B-B14F-4D97-AF65-F5344CB8AC3E}">
        <p14:creationId xmlns:p14="http://schemas.microsoft.com/office/powerpoint/2010/main" val="13529549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p:cNvSpPr>
            <a:spLocks noChangeArrowheads="1"/>
          </p:cNvSpPr>
          <p:nvPr/>
        </p:nvSpPr>
        <p:spPr bwMode="auto">
          <a:xfrm>
            <a:off x="755576" y="692696"/>
            <a:ext cx="3734327" cy="417674"/>
          </a:xfrm>
          <a:prstGeom prst="rect">
            <a:avLst/>
          </a:prstGeom>
          <a:noFill/>
          <a:ln w="9525">
            <a:noFill/>
            <a:miter lim="800000"/>
            <a:headEnd/>
            <a:tailEnd/>
          </a:ln>
        </p:spPr>
        <p:txBody>
          <a:bodyPr/>
          <a:lstStyle/>
          <a:p>
            <a:r>
              <a:rPr lang="en-GB" sz="2000" b="0" dirty="0" smtClean="0">
                <a:solidFill>
                  <a:srgbClr val="333399"/>
                </a:solidFill>
              </a:rPr>
              <a:t>Fixed target approaches</a:t>
            </a:r>
            <a:endParaRPr lang="en-GB" sz="2000" b="0" dirty="0">
              <a:solidFill>
                <a:srgbClr val="333399"/>
              </a:solidFill>
            </a:endParaRPr>
          </a:p>
        </p:txBody>
      </p:sp>
      <p:sp>
        <p:nvSpPr>
          <p:cNvPr id="12" name="Rounded Rectangle 11"/>
          <p:cNvSpPr/>
          <p:nvPr/>
        </p:nvSpPr>
        <p:spPr bwMode="auto">
          <a:xfrm>
            <a:off x="681562" y="692696"/>
            <a:ext cx="3170358" cy="417600"/>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US" sz="2200" b="0" smtClean="0">
              <a:solidFill>
                <a:srgbClr val="000000"/>
              </a:solidFill>
              <a:latin typeface="Arial" charset="0"/>
            </a:endParaRPr>
          </a:p>
        </p:txBody>
      </p:sp>
      <p:pic>
        <p:nvPicPr>
          <p:cNvPr id="23" name="Picture 22" descr="translation_stag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65" y="1268760"/>
            <a:ext cx="4789151" cy="2697888"/>
          </a:xfrm>
          <a:prstGeom prst="rect">
            <a:avLst/>
          </a:prstGeom>
        </p:spPr>
      </p:pic>
      <p:sp>
        <p:nvSpPr>
          <p:cNvPr id="24" name="Rectangle 23"/>
          <p:cNvSpPr/>
          <p:nvPr/>
        </p:nvSpPr>
        <p:spPr bwMode="auto">
          <a:xfrm>
            <a:off x="4148073" y="1251691"/>
            <a:ext cx="902620" cy="304016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200" b="0" smtClean="0">
              <a:solidFill>
                <a:srgbClr val="000000"/>
              </a:solidFill>
            </a:endParaRPr>
          </a:p>
        </p:txBody>
      </p:sp>
      <p:sp>
        <p:nvSpPr>
          <p:cNvPr id="13" name="Rectangle 12"/>
          <p:cNvSpPr/>
          <p:nvPr/>
        </p:nvSpPr>
        <p:spPr>
          <a:xfrm>
            <a:off x="874690" y="6300028"/>
            <a:ext cx="7585742" cy="369332"/>
          </a:xfrm>
          <a:prstGeom prst="rect">
            <a:avLst/>
          </a:prstGeom>
          <a:noFill/>
        </p:spPr>
        <p:txBody>
          <a:bodyPr wrap="square">
            <a:spAutoFit/>
          </a:bodyPr>
          <a:lstStyle/>
          <a:p>
            <a:pPr eaLnBrk="0" hangingPunct="0"/>
            <a:r>
              <a:rPr lang="en-US" dirty="0" smtClean="0">
                <a:solidFill>
                  <a:schemeClr val="accent6">
                    <a:lumMod val="75000"/>
                  </a:schemeClr>
                </a:solidFill>
                <a:cs typeface="Arial" pitchFamily="34" charset="0"/>
              </a:rPr>
              <a:t>Both potentially offer high hit rates with low sample consumption. </a:t>
            </a:r>
            <a:endParaRPr lang="en-US" dirty="0">
              <a:solidFill>
                <a:schemeClr val="accent6">
                  <a:lumMod val="75000"/>
                </a:schemeClr>
              </a:solidFill>
              <a:cs typeface="Arial" pitchFamily="34" charset="0"/>
            </a:endParaRPr>
          </a:p>
        </p:txBody>
      </p:sp>
      <p:pic>
        <p:nvPicPr>
          <p:cNvPr id="14" name="Picture 13" descr="ADE_movie1b.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26017" y="1340768"/>
            <a:ext cx="3100328" cy="26388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2"/>
          <p:cNvSpPr>
            <a:spLocks noChangeArrowheads="1"/>
          </p:cNvSpPr>
          <p:nvPr/>
        </p:nvSpPr>
        <p:spPr bwMode="auto">
          <a:xfrm>
            <a:off x="5273837" y="692696"/>
            <a:ext cx="2826555" cy="419206"/>
          </a:xfrm>
          <a:prstGeom prst="rect">
            <a:avLst/>
          </a:prstGeom>
          <a:noFill/>
          <a:ln w="9525">
            <a:noFill/>
            <a:miter lim="800000"/>
            <a:headEnd/>
            <a:tailEnd/>
          </a:ln>
        </p:spPr>
        <p:txBody>
          <a:bodyPr/>
          <a:lstStyle/>
          <a:p>
            <a:r>
              <a:rPr lang="en-GB" sz="2000" b="0" dirty="0" smtClean="0">
                <a:solidFill>
                  <a:srgbClr val="333399"/>
                </a:solidFill>
              </a:rPr>
              <a:t>Acoustic Drop Ejection </a:t>
            </a:r>
            <a:endParaRPr lang="en-GB" sz="2000" b="0" dirty="0">
              <a:solidFill>
                <a:srgbClr val="333399"/>
              </a:solidFill>
            </a:endParaRPr>
          </a:p>
        </p:txBody>
      </p:sp>
      <p:sp>
        <p:nvSpPr>
          <p:cNvPr id="22" name="Rounded Rectangle 21"/>
          <p:cNvSpPr/>
          <p:nvPr/>
        </p:nvSpPr>
        <p:spPr bwMode="auto">
          <a:xfrm>
            <a:off x="5220072" y="692696"/>
            <a:ext cx="2809591" cy="41728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eaLnBrk="0" hangingPunct="0"/>
            <a:endParaRPr lang="en-US" sz="2200" b="0" smtClean="0">
              <a:solidFill>
                <a:srgbClr val="000000"/>
              </a:solidFill>
              <a:latin typeface="Arial" charset="0"/>
            </a:endParaRPr>
          </a:p>
        </p:txBody>
      </p:sp>
      <p:sp>
        <p:nvSpPr>
          <p:cNvPr id="10" name="Rectangle 12"/>
          <p:cNvSpPr>
            <a:spLocks noChangeArrowheads="1"/>
          </p:cNvSpPr>
          <p:nvPr/>
        </p:nvSpPr>
        <p:spPr bwMode="auto">
          <a:xfrm>
            <a:off x="101600" y="84138"/>
            <a:ext cx="4703799" cy="550840"/>
          </a:xfrm>
          <a:prstGeom prst="rect">
            <a:avLst/>
          </a:prstGeom>
          <a:noFill/>
          <a:ln w="9525">
            <a:noFill/>
            <a:miter lim="800000"/>
            <a:headEnd/>
            <a:tailEnd/>
          </a:ln>
        </p:spPr>
        <p:txBody>
          <a:bodyPr/>
          <a:lstStyle/>
          <a:p>
            <a:r>
              <a:rPr lang="en-GB" sz="2800" b="0" dirty="0" smtClean="0">
                <a:solidFill>
                  <a:srgbClr val="333399"/>
                </a:solidFill>
              </a:rPr>
              <a:t>Developments at Diamond</a:t>
            </a:r>
            <a:endParaRPr lang="en-GB" sz="2800" b="0" dirty="0">
              <a:solidFill>
                <a:srgbClr val="333399"/>
              </a:solidFill>
            </a:endParaRPr>
          </a:p>
        </p:txBody>
      </p:sp>
      <p:sp>
        <p:nvSpPr>
          <p:cNvPr id="15" name="Rectangle 14"/>
          <p:cNvSpPr/>
          <p:nvPr/>
        </p:nvSpPr>
        <p:spPr>
          <a:xfrm>
            <a:off x="5002891" y="4005064"/>
            <a:ext cx="3482443" cy="323165"/>
          </a:xfrm>
          <a:prstGeom prst="rect">
            <a:avLst/>
          </a:prstGeom>
          <a:noFill/>
        </p:spPr>
        <p:txBody>
          <a:bodyPr wrap="square">
            <a:spAutoFit/>
          </a:bodyPr>
          <a:lstStyle/>
          <a:p>
            <a:pPr eaLnBrk="0" hangingPunct="0"/>
            <a:r>
              <a:rPr lang="en-US" sz="1500" b="0" dirty="0" smtClean="0">
                <a:solidFill>
                  <a:srgbClr val="333399"/>
                </a:solidFill>
                <a:cs typeface="Arial" pitchFamily="34" charset="0"/>
              </a:rPr>
              <a:t>(Primarily Allen Orville and coworkers)</a:t>
            </a:r>
            <a:endParaRPr lang="en-US" sz="1500" b="0" dirty="0">
              <a:solidFill>
                <a:srgbClr val="333399"/>
              </a:solidFill>
              <a:cs typeface="Arial" pitchFamily="34" charset="0"/>
            </a:endParaRPr>
          </a:p>
        </p:txBody>
      </p:sp>
      <p:sp>
        <p:nvSpPr>
          <p:cNvPr id="16" name="Rectangle 15"/>
          <p:cNvSpPr/>
          <p:nvPr/>
        </p:nvSpPr>
        <p:spPr>
          <a:xfrm>
            <a:off x="142474" y="4005064"/>
            <a:ext cx="3482443" cy="323165"/>
          </a:xfrm>
          <a:prstGeom prst="rect">
            <a:avLst/>
          </a:prstGeom>
          <a:noFill/>
        </p:spPr>
        <p:txBody>
          <a:bodyPr wrap="square">
            <a:spAutoFit/>
          </a:bodyPr>
          <a:lstStyle/>
          <a:p>
            <a:pPr eaLnBrk="0" hangingPunct="0"/>
            <a:r>
              <a:rPr lang="en-US" sz="1500" b="0" dirty="0" smtClean="0">
                <a:solidFill>
                  <a:srgbClr val="333399"/>
                </a:solidFill>
                <a:cs typeface="Arial" pitchFamily="34" charset="0"/>
              </a:rPr>
              <a:t>(Primarily Robin Owen and coworkers)</a:t>
            </a:r>
            <a:endParaRPr lang="en-US" sz="1500" b="0" dirty="0">
              <a:solidFill>
                <a:srgbClr val="333399"/>
              </a:solidFill>
              <a:cs typeface="Arial" pitchFamily="34" charset="0"/>
            </a:endParaRPr>
          </a:p>
        </p:txBody>
      </p:sp>
      <p:sp>
        <p:nvSpPr>
          <p:cNvPr id="17" name="Rectangle 3"/>
          <p:cNvSpPr txBox="1">
            <a:spLocks noChangeArrowheads="1"/>
          </p:cNvSpPr>
          <p:nvPr/>
        </p:nvSpPr>
        <p:spPr>
          <a:xfrm>
            <a:off x="0" y="4551863"/>
            <a:ext cx="4178502" cy="17621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fontAlgn="auto">
              <a:lnSpc>
                <a:spcPct val="80000"/>
              </a:lnSpc>
              <a:spcAft>
                <a:spcPts val="0"/>
              </a:spcAft>
              <a:buFont typeface="Arial"/>
              <a:buChar char="•"/>
            </a:pPr>
            <a:r>
              <a:rPr lang="en-GB" sz="1800" b="0" dirty="0" smtClean="0">
                <a:solidFill>
                  <a:schemeClr val="tx2"/>
                </a:solidFill>
              </a:rPr>
              <a:t>Chip can potentially hold &gt; 11,000 crystals</a:t>
            </a:r>
          </a:p>
          <a:p>
            <a:pPr lvl="1" fontAlgn="auto">
              <a:lnSpc>
                <a:spcPct val="80000"/>
              </a:lnSpc>
              <a:spcAft>
                <a:spcPts val="0"/>
              </a:spcAft>
              <a:buFont typeface="Arial"/>
              <a:buChar char="•"/>
            </a:pPr>
            <a:r>
              <a:rPr lang="en-GB" sz="1800" b="0" dirty="0" smtClean="0">
                <a:solidFill>
                  <a:schemeClr val="tx2"/>
                </a:solidFill>
              </a:rPr>
              <a:t>Size of apertures chosen to match size of crystals</a:t>
            </a:r>
          </a:p>
          <a:p>
            <a:pPr lvl="1" fontAlgn="auto">
              <a:lnSpc>
                <a:spcPct val="80000"/>
              </a:lnSpc>
              <a:spcAft>
                <a:spcPts val="0"/>
              </a:spcAft>
              <a:buFont typeface="Arial"/>
              <a:buChar char="•"/>
            </a:pPr>
            <a:r>
              <a:rPr lang="en-GB" sz="1800" b="0" dirty="0" smtClean="0">
                <a:solidFill>
                  <a:schemeClr val="tx2"/>
                </a:solidFill>
              </a:rPr>
              <a:t>Load by pipetting crystal slurry over the top</a:t>
            </a:r>
          </a:p>
          <a:p>
            <a:pPr lvl="1" fontAlgn="auto">
              <a:lnSpc>
                <a:spcPct val="80000"/>
              </a:lnSpc>
              <a:spcAft>
                <a:spcPts val="0"/>
              </a:spcAft>
              <a:buFont typeface="Arial"/>
              <a:buChar char="•"/>
            </a:pPr>
            <a:endParaRPr lang="en-GB" sz="1800" b="0" dirty="0" smtClean="0">
              <a:solidFill>
                <a:srgbClr val="333399"/>
              </a:solidFill>
            </a:endParaRPr>
          </a:p>
        </p:txBody>
      </p:sp>
      <p:sp>
        <p:nvSpPr>
          <p:cNvPr id="20" name="Rectangle 19"/>
          <p:cNvSpPr/>
          <p:nvPr/>
        </p:nvSpPr>
        <p:spPr>
          <a:xfrm>
            <a:off x="4572000" y="4365104"/>
            <a:ext cx="2438400" cy="1831271"/>
          </a:xfrm>
          <a:prstGeom prst="rect">
            <a:avLst/>
          </a:prstGeom>
        </p:spPr>
        <p:txBody>
          <a:bodyPr wrap="square" numCol="1">
            <a:spAutoFit/>
          </a:bodyPr>
          <a:lstStyle/>
          <a:p>
            <a:pPr marL="180975" indent="-180975" defTabSz="914400">
              <a:spcBef>
                <a:spcPts val="600"/>
              </a:spcBef>
              <a:buFont typeface="Arial"/>
              <a:buChar char="•"/>
            </a:pPr>
            <a:r>
              <a:rPr lang="en-US" sz="1400" b="0" dirty="0">
                <a:solidFill>
                  <a:schemeClr val="tx2"/>
                </a:solidFill>
                <a:latin typeface="Arial"/>
              </a:rPr>
              <a:t>Variable droplet size</a:t>
            </a:r>
          </a:p>
          <a:p>
            <a:pPr marL="180975" indent="-180975" defTabSz="914400">
              <a:spcBef>
                <a:spcPts val="600"/>
              </a:spcBef>
              <a:buFont typeface="Arial"/>
              <a:buChar char="•"/>
            </a:pPr>
            <a:r>
              <a:rPr lang="en-US" sz="1400" b="0" dirty="0">
                <a:solidFill>
                  <a:schemeClr val="tx2"/>
                </a:solidFill>
                <a:latin typeface="Arial"/>
              </a:rPr>
              <a:t>Clean separation between samples</a:t>
            </a:r>
          </a:p>
          <a:p>
            <a:pPr marL="180975" indent="-180975" defTabSz="914400">
              <a:spcBef>
                <a:spcPts val="600"/>
              </a:spcBef>
              <a:buFont typeface="Arial"/>
              <a:buChar char="•"/>
            </a:pPr>
            <a:r>
              <a:rPr lang="en-US" sz="1400" b="0" dirty="0">
                <a:solidFill>
                  <a:schemeClr val="tx2"/>
                </a:solidFill>
                <a:latin typeface="Arial"/>
              </a:rPr>
              <a:t>Heterogeneous and or large crystals sizes (up to 100 µm) </a:t>
            </a:r>
          </a:p>
          <a:p>
            <a:pPr marL="180975" indent="-180975" defTabSz="914400">
              <a:spcBef>
                <a:spcPts val="600"/>
              </a:spcBef>
              <a:buFont typeface="Arial"/>
              <a:buChar char="•"/>
            </a:pPr>
            <a:r>
              <a:rPr lang="en-US" sz="1400" b="0" dirty="0">
                <a:solidFill>
                  <a:schemeClr val="tx2"/>
                </a:solidFill>
                <a:latin typeface="Arial"/>
              </a:rPr>
              <a:t>Variable delivery freq.</a:t>
            </a:r>
          </a:p>
        </p:txBody>
      </p:sp>
      <p:sp>
        <p:nvSpPr>
          <p:cNvPr id="21" name="Rectangle 20"/>
          <p:cNvSpPr/>
          <p:nvPr/>
        </p:nvSpPr>
        <p:spPr>
          <a:xfrm>
            <a:off x="6948264" y="4365104"/>
            <a:ext cx="2209800" cy="1831271"/>
          </a:xfrm>
          <a:prstGeom prst="rect">
            <a:avLst/>
          </a:prstGeom>
        </p:spPr>
        <p:txBody>
          <a:bodyPr wrap="square">
            <a:spAutoFit/>
          </a:bodyPr>
          <a:lstStyle/>
          <a:p>
            <a:pPr marL="180975" indent="-180975" defTabSz="914400">
              <a:spcBef>
                <a:spcPts val="600"/>
              </a:spcBef>
              <a:buFont typeface="Arial"/>
              <a:buChar char="•"/>
            </a:pPr>
            <a:r>
              <a:rPr lang="en-US" sz="1400" b="0" dirty="0">
                <a:solidFill>
                  <a:schemeClr val="tx2"/>
                </a:solidFill>
                <a:latin typeface="Arial"/>
              </a:rPr>
              <a:t>Variable belt speed</a:t>
            </a:r>
          </a:p>
          <a:p>
            <a:pPr marL="180975" indent="-180975" defTabSz="914400">
              <a:spcBef>
                <a:spcPts val="600"/>
              </a:spcBef>
              <a:buFont typeface="Arial"/>
              <a:buChar char="•"/>
            </a:pPr>
            <a:r>
              <a:rPr lang="en-US" sz="1400" b="0" dirty="0">
                <a:solidFill>
                  <a:schemeClr val="tx2"/>
                </a:solidFill>
                <a:latin typeface="Arial"/>
              </a:rPr>
              <a:t>Flexible pump laser pulse schemes</a:t>
            </a:r>
          </a:p>
          <a:p>
            <a:pPr marL="180975" indent="-180975" defTabSz="914400">
              <a:spcBef>
                <a:spcPts val="600"/>
              </a:spcBef>
              <a:buFont typeface="Arial"/>
              <a:buChar char="•"/>
            </a:pPr>
            <a:r>
              <a:rPr lang="en-US" sz="1400" b="0" dirty="0">
                <a:solidFill>
                  <a:schemeClr val="tx2"/>
                </a:solidFill>
                <a:latin typeface="Arial"/>
              </a:rPr>
              <a:t>Spectroscopic analysis possible</a:t>
            </a:r>
          </a:p>
          <a:p>
            <a:pPr marL="180975" indent="-180975" defTabSz="914400">
              <a:spcBef>
                <a:spcPts val="600"/>
              </a:spcBef>
              <a:buFont typeface="Arial"/>
              <a:buChar char="•"/>
            </a:pPr>
            <a:r>
              <a:rPr lang="en-US" sz="1400" b="0" dirty="0">
                <a:solidFill>
                  <a:schemeClr val="tx2"/>
                </a:solidFill>
                <a:latin typeface="Arial"/>
              </a:rPr>
              <a:t>Time delay from seconds to </a:t>
            </a:r>
            <a:r>
              <a:rPr lang="en-US" sz="1400" b="0" dirty="0" err="1">
                <a:solidFill>
                  <a:schemeClr val="tx2"/>
                </a:solidFill>
                <a:latin typeface="Arial"/>
              </a:rPr>
              <a:t>fs</a:t>
            </a:r>
            <a:endParaRPr lang="en-US" sz="1400" b="0" dirty="0">
              <a:solidFill>
                <a:schemeClr val="tx2"/>
              </a:solidFill>
              <a:latin typeface="Arial"/>
            </a:endParaRPr>
          </a:p>
        </p:txBody>
      </p:sp>
    </p:spTree>
    <p:extLst>
      <p:ext uri="{BB962C8B-B14F-4D97-AF65-F5344CB8AC3E}">
        <p14:creationId xmlns:p14="http://schemas.microsoft.com/office/powerpoint/2010/main" val="165932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4"/>
          <p:cNvGrpSpPr>
            <a:grpSpLocks/>
          </p:cNvGrpSpPr>
          <p:nvPr/>
        </p:nvGrpSpPr>
        <p:grpSpPr bwMode="auto">
          <a:xfrm>
            <a:off x="-11331" y="2063980"/>
            <a:ext cx="2293073" cy="2527845"/>
            <a:chOff x="157788" y="4994880"/>
            <a:chExt cx="1897380" cy="1965960"/>
          </a:xfrm>
        </p:grpSpPr>
        <p:pic>
          <p:nvPicPr>
            <p:cNvPr id="12" name="Picture 8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23498" y="5029170"/>
              <a:ext cx="594360" cy="525780"/>
            </a:xfrm>
            <a:prstGeom prst="rect">
              <a:avLst/>
            </a:prstGeom>
            <a:noFill/>
            <a:ln w="9525">
              <a:noFill/>
              <a:miter lim="800000"/>
              <a:headEnd/>
              <a:tailEnd/>
            </a:ln>
          </p:spPr>
        </p:pic>
        <p:pic>
          <p:nvPicPr>
            <p:cNvPr id="13" name="Picture 8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275898" y="5181570"/>
              <a:ext cx="594360" cy="525780"/>
            </a:xfrm>
            <a:prstGeom prst="rect">
              <a:avLst/>
            </a:prstGeom>
            <a:noFill/>
            <a:ln w="9525">
              <a:noFill/>
              <a:miter lim="800000"/>
              <a:headEnd/>
              <a:tailEnd/>
            </a:ln>
          </p:spPr>
        </p:pic>
        <p:pic>
          <p:nvPicPr>
            <p:cNvPr id="14" name="Picture 8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428298" y="5333970"/>
              <a:ext cx="594360" cy="525780"/>
            </a:xfrm>
            <a:prstGeom prst="rect">
              <a:avLst/>
            </a:prstGeom>
            <a:noFill/>
            <a:ln w="9525">
              <a:noFill/>
              <a:miter lim="800000"/>
              <a:headEnd/>
              <a:tailEnd/>
            </a:ln>
          </p:spPr>
        </p:pic>
        <p:pic>
          <p:nvPicPr>
            <p:cNvPr id="15" name="Picture 8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580698" y="5486370"/>
              <a:ext cx="594360" cy="525780"/>
            </a:xfrm>
            <a:prstGeom prst="rect">
              <a:avLst/>
            </a:prstGeom>
            <a:noFill/>
            <a:ln w="9525">
              <a:noFill/>
              <a:miter lim="800000"/>
              <a:headEnd/>
              <a:tailEnd/>
            </a:ln>
          </p:spPr>
        </p:pic>
        <p:pic>
          <p:nvPicPr>
            <p:cNvPr id="16" name="Picture 8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733098" y="5638770"/>
              <a:ext cx="594360" cy="525780"/>
            </a:xfrm>
            <a:prstGeom prst="rect">
              <a:avLst/>
            </a:prstGeom>
            <a:noFill/>
            <a:ln w="9525">
              <a:noFill/>
              <a:miter lim="800000"/>
              <a:headEnd/>
              <a:tailEnd/>
            </a:ln>
          </p:spPr>
        </p:pic>
        <p:pic>
          <p:nvPicPr>
            <p:cNvPr id="17" name="Picture 8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885498" y="5791170"/>
              <a:ext cx="594360" cy="525780"/>
            </a:xfrm>
            <a:prstGeom prst="rect">
              <a:avLst/>
            </a:prstGeom>
            <a:noFill/>
            <a:ln w="9525">
              <a:noFill/>
              <a:miter lim="800000"/>
              <a:headEnd/>
              <a:tailEnd/>
            </a:ln>
          </p:spPr>
        </p:pic>
        <p:pic>
          <p:nvPicPr>
            <p:cNvPr id="18" name="Picture 8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037898" y="5943570"/>
              <a:ext cx="594360" cy="525780"/>
            </a:xfrm>
            <a:prstGeom prst="rect">
              <a:avLst/>
            </a:prstGeom>
            <a:noFill/>
            <a:ln w="9525">
              <a:noFill/>
              <a:miter lim="800000"/>
              <a:headEnd/>
              <a:tailEnd/>
            </a:ln>
          </p:spPr>
        </p:pic>
        <p:pic>
          <p:nvPicPr>
            <p:cNvPr id="19" name="Picture 8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190298" y="6095970"/>
              <a:ext cx="594360" cy="525780"/>
            </a:xfrm>
            <a:prstGeom prst="rect">
              <a:avLst/>
            </a:prstGeom>
            <a:noFill/>
            <a:ln w="9525">
              <a:noFill/>
              <a:miter lim="800000"/>
              <a:headEnd/>
              <a:tailEnd/>
            </a:ln>
          </p:spPr>
        </p:pic>
        <p:pic>
          <p:nvPicPr>
            <p:cNvPr id="20" name="Picture 8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342698" y="6248370"/>
              <a:ext cx="594360" cy="525780"/>
            </a:xfrm>
            <a:prstGeom prst="rect">
              <a:avLst/>
            </a:prstGeom>
            <a:noFill/>
            <a:ln w="9525">
              <a:noFill/>
              <a:miter lim="800000"/>
              <a:headEnd/>
              <a:tailEnd/>
            </a:ln>
          </p:spPr>
        </p:pic>
        <p:pic>
          <p:nvPicPr>
            <p:cNvPr id="21" name="Picture 8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495098" y="6400770"/>
              <a:ext cx="594360" cy="525780"/>
            </a:xfrm>
            <a:prstGeom prst="rect">
              <a:avLst/>
            </a:prstGeom>
            <a:noFill/>
            <a:ln w="9525">
              <a:noFill/>
              <a:miter lim="800000"/>
              <a:headEnd/>
              <a:tailEnd/>
            </a:ln>
          </p:spPr>
        </p:pic>
      </p:grpSp>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270952" y="2742223"/>
            <a:ext cx="1840879" cy="2648330"/>
          </a:xfrm>
          <a:prstGeom prst="rect">
            <a:avLst/>
          </a:prstGeom>
          <a:effectLst>
            <a:outerShdw blurRad="50800" dist="38100" dir="2700000" algn="tl" rotWithShape="0">
              <a:srgbClr val="000000">
                <a:alpha val="43000"/>
              </a:srgbClr>
            </a:outerShdw>
          </a:effectLst>
        </p:spPr>
      </p:pic>
      <p:grpSp>
        <p:nvGrpSpPr>
          <p:cNvPr id="3" name="Group 25"/>
          <p:cNvGrpSpPr/>
          <p:nvPr/>
        </p:nvGrpSpPr>
        <p:grpSpPr>
          <a:xfrm>
            <a:off x="91216" y="5315281"/>
            <a:ext cx="2604290" cy="1420521"/>
            <a:chOff x="-1665987" y="-531440"/>
            <a:chExt cx="13547307" cy="7389440"/>
          </a:xfrm>
        </p:grpSpPr>
        <p:pic>
          <p:nvPicPr>
            <p:cNvPr id="27" name="Picture 26" descr="BlankMap-World-Continent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65987" y="449934"/>
              <a:ext cx="13547307" cy="6408066"/>
            </a:xfrm>
            <a:prstGeom prst="rect">
              <a:avLst/>
            </a:prstGeom>
          </p:spPr>
        </p:pic>
        <p:sp>
          <p:nvSpPr>
            <p:cNvPr id="28" name="Freeform 27"/>
            <p:cNvSpPr/>
            <p:nvPr/>
          </p:nvSpPr>
          <p:spPr>
            <a:xfrm rot="21275440">
              <a:off x="-601090" y="1972262"/>
              <a:ext cx="4597324" cy="3437757"/>
            </a:xfrm>
            <a:custGeom>
              <a:avLst/>
              <a:gdLst>
                <a:gd name="connsiteX0" fmla="*/ 0 w 3069772"/>
                <a:gd name="connsiteY0" fmla="*/ 0 h 21772"/>
                <a:gd name="connsiteX1" fmla="*/ 3069772 w 3069772"/>
                <a:gd name="connsiteY1" fmla="*/ 21772 h 21772"/>
                <a:gd name="connsiteX0" fmla="*/ 0 w 3069772"/>
                <a:gd name="connsiteY0" fmla="*/ 0 h 2345681"/>
                <a:gd name="connsiteX1" fmla="*/ 3069772 w 3069772"/>
                <a:gd name="connsiteY1" fmla="*/ 21772 h 2345681"/>
              </a:gdLst>
              <a:ahLst/>
              <a:cxnLst>
                <a:cxn ang="0">
                  <a:pos x="connsiteX0" y="connsiteY0"/>
                </a:cxn>
                <a:cxn ang="0">
                  <a:pos x="connsiteX1" y="connsiteY1"/>
                </a:cxn>
              </a:cxnLst>
              <a:rect l="l" t="t" r="r" b="b"/>
              <a:pathLst>
                <a:path w="3069772" h="2345681">
                  <a:moveTo>
                    <a:pt x="0" y="0"/>
                  </a:moveTo>
                  <a:cubicBezTo>
                    <a:pt x="1023257" y="7257"/>
                    <a:pt x="881609" y="2345681"/>
                    <a:pt x="3069772" y="21772"/>
                  </a:cubicBezTo>
                </a:path>
              </a:pathLst>
            </a:custGeom>
            <a:ln w="25400">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fontAlgn="auto">
                <a:spcBef>
                  <a:spcPts val="0"/>
                </a:spcBef>
                <a:spcAft>
                  <a:spcPts val="0"/>
                </a:spcAft>
              </a:pPr>
              <a:endParaRPr lang="en-GB" b="0">
                <a:solidFill>
                  <a:prstClr val="black"/>
                </a:solidFill>
              </a:endParaRPr>
            </a:p>
          </p:txBody>
        </p:sp>
        <p:sp>
          <p:nvSpPr>
            <p:cNvPr id="29" name="Freeform 28"/>
            <p:cNvSpPr/>
            <p:nvPr/>
          </p:nvSpPr>
          <p:spPr>
            <a:xfrm>
              <a:off x="3934147" y="-531440"/>
              <a:ext cx="5440862" cy="2839868"/>
            </a:xfrm>
            <a:custGeom>
              <a:avLst/>
              <a:gdLst>
                <a:gd name="connsiteX0" fmla="*/ 0 w 3657600"/>
                <a:gd name="connsiteY0" fmla="*/ 0 h 435429"/>
                <a:gd name="connsiteX1" fmla="*/ 3657600 w 3657600"/>
                <a:gd name="connsiteY1" fmla="*/ 435429 h 435429"/>
                <a:gd name="connsiteX0" fmla="*/ 0 w 3707634"/>
                <a:gd name="connsiteY0" fmla="*/ 0 h 437998"/>
                <a:gd name="connsiteX1" fmla="*/ 3707634 w 3707634"/>
                <a:gd name="connsiteY1" fmla="*/ 437998 h 437998"/>
                <a:gd name="connsiteX0" fmla="*/ 0 w 3707634"/>
                <a:gd name="connsiteY0" fmla="*/ 1437373 h 1875371"/>
                <a:gd name="connsiteX1" fmla="*/ 3707634 w 3707634"/>
                <a:gd name="connsiteY1" fmla="*/ 1875371 h 1875371"/>
                <a:gd name="connsiteX0" fmla="*/ 0 w 3635626"/>
                <a:gd name="connsiteY0" fmla="*/ 1653397 h 1875371"/>
                <a:gd name="connsiteX1" fmla="*/ 3635626 w 3635626"/>
                <a:gd name="connsiteY1" fmla="*/ 1875371 h 1875371"/>
                <a:gd name="connsiteX0" fmla="*/ 0 w 3600400"/>
                <a:gd name="connsiteY0" fmla="*/ 1659347 h 1875371"/>
                <a:gd name="connsiteX1" fmla="*/ 3600400 w 3600400"/>
                <a:gd name="connsiteY1" fmla="*/ 1875371 h 1875371"/>
                <a:gd name="connsiteX0" fmla="*/ 0 w 3600400"/>
                <a:gd name="connsiteY0" fmla="*/ 1659347 h 1875371"/>
                <a:gd name="connsiteX1" fmla="*/ 3600400 w 3600400"/>
                <a:gd name="connsiteY1" fmla="*/ 1875371 h 1875371"/>
                <a:gd name="connsiteX0" fmla="*/ 0 w 3672408"/>
                <a:gd name="connsiteY0" fmla="*/ 1443323 h 1875371"/>
                <a:gd name="connsiteX1" fmla="*/ 3672408 w 3672408"/>
                <a:gd name="connsiteY1" fmla="*/ 1875371 h 1875371"/>
              </a:gdLst>
              <a:ahLst/>
              <a:cxnLst>
                <a:cxn ang="0">
                  <a:pos x="connsiteX0" y="connsiteY0"/>
                </a:cxn>
                <a:cxn ang="0">
                  <a:pos x="connsiteX1" y="connsiteY1"/>
                </a:cxn>
              </a:cxnLst>
              <a:rect l="l" t="t" r="r" b="b"/>
              <a:pathLst>
                <a:path w="3672408" h="1875371">
                  <a:moveTo>
                    <a:pt x="0" y="1443323"/>
                  </a:moveTo>
                  <a:cubicBezTo>
                    <a:pt x="607234" y="666906"/>
                    <a:pt x="1978210" y="0"/>
                    <a:pt x="3672408" y="1875371"/>
                  </a:cubicBezTo>
                </a:path>
              </a:pathLst>
            </a:custGeom>
            <a:ln w="22225">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fontAlgn="auto">
                <a:spcBef>
                  <a:spcPts val="0"/>
                </a:spcBef>
                <a:spcAft>
                  <a:spcPts val="0"/>
                </a:spcAft>
              </a:pPr>
              <a:endParaRPr lang="en-GB" b="0">
                <a:solidFill>
                  <a:prstClr val="black"/>
                </a:solidFill>
              </a:endParaRPr>
            </a:p>
          </p:txBody>
        </p:sp>
        <p:sp>
          <p:nvSpPr>
            <p:cNvPr id="30" name="Freeform 29"/>
            <p:cNvSpPr/>
            <p:nvPr/>
          </p:nvSpPr>
          <p:spPr>
            <a:xfrm flipV="1">
              <a:off x="3054465" y="1798721"/>
              <a:ext cx="2695779" cy="2394726"/>
            </a:xfrm>
            <a:custGeom>
              <a:avLst/>
              <a:gdLst>
                <a:gd name="connsiteX0" fmla="*/ 0 w 420914"/>
                <a:gd name="connsiteY0" fmla="*/ 29028 h 29028"/>
                <a:gd name="connsiteX1" fmla="*/ 420914 w 420914"/>
                <a:gd name="connsiteY1" fmla="*/ 0 h 29028"/>
                <a:gd name="connsiteX0" fmla="*/ 0 w 127381"/>
                <a:gd name="connsiteY0" fmla="*/ 601973 h 601973"/>
                <a:gd name="connsiteX1" fmla="*/ 127381 w 127381"/>
                <a:gd name="connsiteY1" fmla="*/ 0 h 601973"/>
                <a:gd name="connsiteX0" fmla="*/ 0 w 4084358"/>
                <a:gd name="connsiteY0" fmla="*/ 1024588 h 1024588"/>
                <a:gd name="connsiteX1" fmla="*/ 127381 w 4084358"/>
                <a:gd name="connsiteY1" fmla="*/ 422615 h 1024588"/>
                <a:gd name="connsiteX0" fmla="*/ 0 w 4377891"/>
                <a:gd name="connsiteY0" fmla="*/ 430235 h 430235"/>
                <a:gd name="connsiteX1" fmla="*/ 420914 w 4377891"/>
                <a:gd name="connsiteY1" fmla="*/ 422615 h 430235"/>
                <a:gd name="connsiteX0" fmla="*/ 0 w 2568002"/>
                <a:gd name="connsiteY0" fmla="*/ 3062834 h 3062834"/>
                <a:gd name="connsiteX1" fmla="*/ 420914 w 2568002"/>
                <a:gd name="connsiteY1" fmla="*/ 3055214 h 3062834"/>
                <a:gd name="connsiteX0" fmla="*/ 0 w 1808744"/>
                <a:gd name="connsiteY0" fmla="*/ 5513084 h 5513084"/>
                <a:gd name="connsiteX1" fmla="*/ 420914 w 1808744"/>
                <a:gd name="connsiteY1" fmla="*/ 5505464 h 5513084"/>
                <a:gd name="connsiteX0" fmla="*/ 0 w 1808744"/>
                <a:gd name="connsiteY0" fmla="*/ 5513084 h 5513084"/>
                <a:gd name="connsiteX1" fmla="*/ 53998 w 1808744"/>
                <a:gd name="connsiteY1" fmla="*/ 5414025 h 5513084"/>
                <a:gd name="connsiteX2" fmla="*/ 420914 w 1808744"/>
                <a:gd name="connsiteY2" fmla="*/ 5505464 h 5513084"/>
                <a:gd name="connsiteX0" fmla="*/ 0 w 503607"/>
                <a:gd name="connsiteY0" fmla="*/ 2537433 h 2537433"/>
                <a:gd name="connsiteX1" fmla="*/ 53998 w 503607"/>
                <a:gd name="connsiteY1" fmla="*/ 2438374 h 2537433"/>
                <a:gd name="connsiteX2" fmla="*/ 420913 w 503607"/>
                <a:gd name="connsiteY2" fmla="*/ 15240 h 2537433"/>
                <a:gd name="connsiteX3" fmla="*/ 420914 w 503607"/>
                <a:gd name="connsiteY3" fmla="*/ 2529813 h 2537433"/>
                <a:gd name="connsiteX0" fmla="*/ 447453 w 1002902"/>
                <a:gd name="connsiteY0" fmla="*/ 2674591 h 2674591"/>
                <a:gd name="connsiteX1" fmla="*/ 501451 w 1002902"/>
                <a:gd name="connsiteY1" fmla="*/ 2575532 h 2674591"/>
                <a:gd name="connsiteX2" fmla="*/ 61152 w 1002902"/>
                <a:gd name="connsiteY2" fmla="*/ 1752581 h 2674591"/>
                <a:gd name="connsiteX3" fmla="*/ 868366 w 1002902"/>
                <a:gd name="connsiteY3" fmla="*/ 152398 h 2674591"/>
                <a:gd name="connsiteX4" fmla="*/ 868367 w 1002902"/>
                <a:gd name="connsiteY4" fmla="*/ 2666971 h 2674591"/>
                <a:gd name="connsiteX0" fmla="*/ 447453 w 2115879"/>
                <a:gd name="connsiteY0" fmla="*/ 2529813 h 2529813"/>
                <a:gd name="connsiteX1" fmla="*/ 501451 w 2115879"/>
                <a:gd name="connsiteY1" fmla="*/ 2430754 h 2529813"/>
                <a:gd name="connsiteX2" fmla="*/ 61152 w 2115879"/>
                <a:gd name="connsiteY2" fmla="*/ 1607803 h 2529813"/>
                <a:gd name="connsiteX3" fmla="*/ 868366 w 2115879"/>
                <a:gd name="connsiteY3" fmla="*/ 7620 h 2529813"/>
                <a:gd name="connsiteX4" fmla="*/ 2115879 w 2115879"/>
                <a:gd name="connsiteY4" fmla="*/ 1562083 h 2529813"/>
                <a:gd name="connsiteX5" fmla="*/ 868367 w 2115879"/>
                <a:gd name="connsiteY5" fmla="*/ 2522193 h 2529813"/>
                <a:gd name="connsiteX0" fmla="*/ 484145 w 2189261"/>
                <a:gd name="connsiteY0" fmla="*/ 1661142 h 1661142"/>
                <a:gd name="connsiteX1" fmla="*/ 538143 w 2189261"/>
                <a:gd name="connsiteY1" fmla="*/ 1562083 h 1661142"/>
                <a:gd name="connsiteX2" fmla="*/ 97844 w 2189261"/>
                <a:gd name="connsiteY2" fmla="*/ 739132 h 1661142"/>
                <a:gd name="connsiteX3" fmla="*/ 1125206 w 2189261"/>
                <a:gd name="connsiteY3" fmla="*/ 7620 h 1661142"/>
                <a:gd name="connsiteX4" fmla="*/ 2152571 w 2189261"/>
                <a:gd name="connsiteY4" fmla="*/ 693412 h 1661142"/>
                <a:gd name="connsiteX5" fmla="*/ 905059 w 2189261"/>
                <a:gd name="connsiteY5" fmla="*/ 1653522 h 1661142"/>
                <a:gd name="connsiteX0" fmla="*/ 704296 w 2409413"/>
                <a:gd name="connsiteY0" fmla="*/ 1661142 h 1661142"/>
                <a:gd name="connsiteX1" fmla="*/ 758294 w 2409413"/>
                <a:gd name="connsiteY1" fmla="*/ 1562083 h 1661142"/>
                <a:gd name="connsiteX2" fmla="*/ 97844 w 2409413"/>
                <a:gd name="connsiteY2" fmla="*/ 739132 h 1661142"/>
                <a:gd name="connsiteX3" fmla="*/ 1345357 w 2409413"/>
                <a:gd name="connsiteY3" fmla="*/ 7620 h 1661142"/>
                <a:gd name="connsiteX4" fmla="*/ 2372722 w 2409413"/>
                <a:gd name="connsiteY4" fmla="*/ 693412 h 1661142"/>
                <a:gd name="connsiteX5" fmla="*/ 1125210 w 2409413"/>
                <a:gd name="connsiteY5" fmla="*/ 1653522 h 166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9413" h="1661142">
                  <a:moveTo>
                    <a:pt x="704296" y="1661142"/>
                  </a:moveTo>
                  <a:lnTo>
                    <a:pt x="758294" y="1562083"/>
                  </a:lnTo>
                  <a:cubicBezTo>
                    <a:pt x="790342" y="1417478"/>
                    <a:pt x="0" y="998209"/>
                    <a:pt x="97844" y="739132"/>
                  </a:cubicBezTo>
                  <a:cubicBezTo>
                    <a:pt x="195688" y="480055"/>
                    <a:pt x="966211" y="15240"/>
                    <a:pt x="1345357" y="7620"/>
                  </a:cubicBezTo>
                  <a:cubicBezTo>
                    <a:pt x="1724503" y="0"/>
                    <a:pt x="2409413" y="419095"/>
                    <a:pt x="2372722" y="693412"/>
                  </a:cubicBezTo>
                  <a:cubicBezTo>
                    <a:pt x="2336031" y="967729"/>
                    <a:pt x="1138876" y="1487148"/>
                    <a:pt x="1125210" y="1653522"/>
                  </a:cubicBezTo>
                </a:path>
              </a:pathLst>
            </a:custGeom>
            <a:ln>
              <a:prstDash val="sysDash"/>
              <a:headEnd type="stealth"/>
              <a:tailEnd type="stealth"/>
            </a:ln>
          </p:spPr>
          <p:style>
            <a:lnRef idx="1">
              <a:schemeClr val="accent2"/>
            </a:lnRef>
            <a:fillRef idx="0">
              <a:schemeClr val="accent2"/>
            </a:fillRef>
            <a:effectRef idx="0">
              <a:schemeClr val="accent2"/>
            </a:effectRef>
            <a:fontRef idx="minor">
              <a:schemeClr val="tx1"/>
            </a:fontRef>
          </p:style>
          <p:txBody>
            <a:bodyPr rtlCol="0" anchor="ctr"/>
            <a:lstStyle/>
            <a:p>
              <a:pPr algn="ctr" defTabSz="457200" fontAlgn="auto">
                <a:spcBef>
                  <a:spcPts val="0"/>
                </a:spcBef>
                <a:spcAft>
                  <a:spcPts val="0"/>
                </a:spcAft>
              </a:pPr>
              <a:endParaRPr lang="en-GB" b="0">
                <a:solidFill>
                  <a:prstClr val="black"/>
                </a:solidFill>
              </a:endParaRPr>
            </a:p>
          </p:txBody>
        </p:sp>
      </p:grpSp>
      <p:sp>
        <p:nvSpPr>
          <p:cNvPr id="4" name="Title 3"/>
          <p:cNvSpPr>
            <a:spLocks noGrp="1"/>
          </p:cNvSpPr>
          <p:nvPr>
            <p:ph type="title"/>
          </p:nvPr>
        </p:nvSpPr>
        <p:spPr>
          <a:xfrm>
            <a:off x="152943" y="930233"/>
            <a:ext cx="5643223" cy="1143000"/>
          </a:xfrm>
        </p:spPr>
        <p:txBody>
          <a:bodyPr>
            <a:normAutofit fontScale="90000"/>
          </a:bodyPr>
          <a:lstStyle/>
          <a:p>
            <a:pPr algn="l"/>
            <a:r>
              <a:rPr lang="en-GB" b="1" dirty="0">
                <a:solidFill>
                  <a:schemeClr val="tx2"/>
                </a:solidFill>
              </a:rPr>
              <a:t>UK </a:t>
            </a:r>
            <a:r>
              <a:rPr lang="en-GB" b="1" dirty="0" smtClean="0">
                <a:solidFill>
                  <a:schemeClr val="tx2"/>
                </a:solidFill>
              </a:rPr>
              <a:t>Hub at Diamond</a:t>
            </a:r>
            <a:br>
              <a:rPr lang="en-GB" b="1" dirty="0" smtClean="0">
                <a:solidFill>
                  <a:schemeClr val="tx2"/>
                </a:solidFill>
              </a:rPr>
            </a:br>
            <a:r>
              <a:rPr lang="en-GB" sz="4000" b="1" dirty="0" smtClean="0">
                <a:solidFill>
                  <a:schemeClr val="tx2"/>
                </a:solidFill>
              </a:rPr>
              <a:t>- establishing an open XFEL user programme</a:t>
            </a:r>
            <a:r>
              <a:rPr lang="en-GB" dirty="0" smtClean="0"/>
              <a:t/>
            </a:r>
            <a:br>
              <a:rPr lang="en-GB" dirty="0" smtClean="0"/>
            </a:br>
            <a:r>
              <a:rPr lang="en-GB" dirty="0" smtClean="0"/>
              <a:t/>
            </a:r>
            <a:br>
              <a:rPr lang="en-GB" dirty="0" smtClean="0"/>
            </a:br>
            <a:r>
              <a:rPr lang="en-GB" dirty="0" smtClean="0"/>
              <a:t> </a:t>
            </a:r>
            <a:endParaRPr lang="en-GB" dirty="0"/>
          </a:p>
        </p:txBody>
      </p:sp>
      <p:graphicFrame>
        <p:nvGraphicFramePr>
          <p:cNvPr id="5" name="Diagram 4"/>
          <p:cNvGraphicFramePr>
            <a:graphicFrameLocks noChangeAspect="1"/>
          </p:cNvGraphicFramePr>
          <p:nvPr>
            <p:extLst>
              <p:ext uri="{D42A27DB-BD31-4B8C-83A1-F6EECF244321}">
                <p14:modId xmlns:p14="http://schemas.microsoft.com/office/powerpoint/2010/main" val="4187513927"/>
              </p:ext>
            </p:extLst>
          </p:nvPr>
        </p:nvGraphicFramePr>
        <p:xfrm>
          <a:off x="409848" y="1231920"/>
          <a:ext cx="8208912" cy="53285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Down Arrow 8"/>
          <p:cNvSpPr/>
          <p:nvPr/>
        </p:nvSpPr>
        <p:spPr>
          <a:xfrm flipV="1">
            <a:off x="4355976" y="5521424"/>
            <a:ext cx="432048"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GB" b="0">
              <a:solidFill>
                <a:prstClr val="white"/>
              </a:solidFill>
            </a:endParaRPr>
          </a:p>
        </p:txBody>
      </p:sp>
      <p:sp>
        <p:nvSpPr>
          <p:cNvPr id="10" name="Rectangle 9"/>
          <p:cNvSpPr/>
          <p:nvPr/>
        </p:nvSpPr>
        <p:spPr>
          <a:xfrm>
            <a:off x="3385875" y="6052914"/>
            <a:ext cx="2376263" cy="707886"/>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defTabSz="457200" fontAlgn="auto">
              <a:spcBef>
                <a:spcPts val="0"/>
              </a:spcBef>
              <a:spcAft>
                <a:spcPts val="0"/>
              </a:spcAft>
            </a:pPr>
            <a:r>
              <a:rPr lang="en-US" sz="4000"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Users</a:t>
            </a:r>
            <a:endParaRPr lang="en-US" sz="400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31" name="TextBox 30"/>
          <p:cNvSpPr txBox="1"/>
          <p:nvPr/>
        </p:nvSpPr>
        <p:spPr>
          <a:xfrm>
            <a:off x="1873593" y="5919408"/>
            <a:ext cx="777977" cy="369332"/>
          </a:xfrm>
          <a:prstGeom prst="rect">
            <a:avLst/>
          </a:prstGeom>
          <a:solidFill>
            <a:srgbClr val="DCE6F2">
              <a:alpha val="56863"/>
            </a:srgbClr>
          </a:solidFill>
        </p:spPr>
        <p:txBody>
          <a:bodyPr wrap="none" rtlCol="0">
            <a:spAutoFit/>
          </a:bodyPr>
          <a:lstStyle/>
          <a:p>
            <a:pPr defTabSz="457200" fontAlgn="auto">
              <a:spcBef>
                <a:spcPts val="0"/>
              </a:spcBef>
              <a:spcAft>
                <a:spcPts val="0"/>
              </a:spcAft>
            </a:pPr>
            <a:r>
              <a:rPr lang="en-GB" b="0" dirty="0" smtClean="0">
                <a:solidFill>
                  <a:prstClr val="black"/>
                </a:solidFill>
                <a:latin typeface="Calibri"/>
              </a:rPr>
              <a:t>SACLA</a:t>
            </a:r>
            <a:endParaRPr lang="en-GB" b="0" dirty="0">
              <a:solidFill>
                <a:prstClr val="black"/>
              </a:solidFill>
              <a:latin typeface="Calibri"/>
            </a:endParaRPr>
          </a:p>
        </p:txBody>
      </p:sp>
      <p:sp>
        <p:nvSpPr>
          <p:cNvPr id="32" name="TextBox 31"/>
          <p:cNvSpPr txBox="1"/>
          <p:nvPr/>
        </p:nvSpPr>
        <p:spPr>
          <a:xfrm>
            <a:off x="100695" y="5405704"/>
            <a:ext cx="607896" cy="369332"/>
          </a:xfrm>
          <a:prstGeom prst="rect">
            <a:avLst/>
          </a:prstGeom>
          <a:solidFill>
            <a:srgbClr val="DCE6F2">
              <a:alpha val="56863"/>
            </a:srgbClr>
          </a:solidFill>
        </p:spPr>
        <p:txBody>
          <a:bodyPr wrap="none" rtlCol="0">
            <a:spAutoFit/>
          </a:bodyPr>
          <a:lstStyle/>
          <a:p>
            <a:pPr defTabSz="457200" fontAlgn="auto">
              <a:spcBef>
                <a:spcPts val="0"/>
              </a:spcBef>
              <a:spcAft>
                <a:spcPts val="0"/>
              </a:spcAft>
            </a:pPr>
            <a:r>
              <a:rPr lang="en-GB" b="0" dirty="0" smtClean="0">
                <a:solidFill>
                  <a:prstClr val="black"/>
                </a:solidFill>
                <a:latin typeface="Calibri"/>
              </a:rPr>
              <a:t>LCLS</a:t>
            </a:r>
            <a:endParaRPr lang="en-GB" b="0" dirty="0">
              <a:solidFill>
                <a:prstClr val="black"/>
              </a:solidFill>
              <a:latin typeface="Calibri"/>
            </a:endParaRPr>
          </a:p>
        </p:txBody>
      </p:sp>
      <p:sp>
        <p:nvSpPr>
          <p:cNvPr id="33" name="TextBox 32"/>
          <p:cNvSpPr txBox="1"/>
          <p:nvPr/>
        </p:nvSpPr>
        <p:spPr>
          <a:xfrm>
            <a:off x="859479" y="6246574"/>
            <a:ext cx="954107" cy="369332"/>
          </a:xfrm>
          <a:prstGeom prst="rect">
            <a:avLst/>
          </a:prstGeom>
          <a:solidFill>
            <a:srgbClr val="C00000">
              <a:alpha val="14902"/>
            </a:srgbClr>
          </a:solidFill>
        </p:spPr>
        <p:txBody>
          <a:bodyPr wrap="none" rtlCol="0">
            <a:spAutoFit/>
          </a:bodyPr>
          <a:lstStyle/>
          <a:p>
            <a:pPr defTabSz="457200" fontAlgn="auto">
              <a:spcBef>
                <a:spcPts val="0"/>
              </a:spcBef>
              <a:spcAft>
                <a:spcPts val="0"/>
              </a:spcAft>
            </a:pPr>
            <a:r>
              <a:rPr lang="en-GB" b="0" dirty="0" smtClean="0">
                <a:solidFill>
                  <a:prstClr val="black"/>
                </a:solidFill>
                <a:latin typeface="Calibri"/>
              </a:rPr>
              <a:t>EU-XFEL</a:t>
            </a:r>
            <a:endParaRPr lang="en-GB" b="0" dirty="0">
              <a:solidFill>
                <a:prstClr val="black"/>
              </a:solidFill>
              <a:latin typeface="Calibri"/>
            </a:endParaRPr>
          </a:p>
        </p:txBody>
      </p:sp>
      <p:sp>
        <p:nvSpPr>
          <p:cNvPr id="34" name="Freeform 33"/>
          <p:cNvSpPr/>
          <p:nvPr/>
        </p:nvSpPr>
        <p:spPr>
          <a:xfrm>
            <a:off x="763980" y="5315281"/>
            <a:ext cx="340426" cy="384937"/>
          </a:xfrm>
          <a:custGeom>
            <a:avLst/>
            <a:gdLst>
              <a:gd name="connsiteX0" fmla="*/ 11875 w 11875"/>
              <a:gd name="connsiteY0" fmla="*/ 380011 h 380011"/>
              <a:gd name="connsiteX1" fmla="*/ 0 w 11875"/>
              <a:gd name="connsiteY1" fmla="*/ 0 h 380011"/>
              <a:gd name="connsiteX0" fmla="*/ 11875 w 11875"/>
              <a:gd name="connsiteY0" fmla="*/ 384937 h 384937"/>
              <a:gd name="connsiteX1" fmla="*/ 0 w 11875"/>
              <a:gd name="connsiteY1" fmla="*/ 0 h 384937"/>
              <a:gd name="connsiteX0" fmla="*/ 340426 w 340426"/>
              <a:gd name="connsiteY0" fmla="*/ 384937 h 384937"/>
              <a:gd name="connsiteX1" fmla="*/ 328551 w 340426"/>
              <a:gd name="connsiteY1" fmla="*/ 0 h 384937"/>
            </a:gdLst>
            <a:ahLst/>
            <a:cxnLst>
              <a:cxn ang="0">
                <a:pos x="connsiteX0" y="connsiteY0"/>
              </a:cxn>
              <a:cxn ang="0">
                <a:pos x="connsiteX1" y="connsiteY1"/>
              </a:cxn>
            </a:cxnLst>
            <a:rect l="l" t="t" r="r" b="b"/>
            <a:pathLst>
              <a:path w="340426" h="384937">
                <a:moveTo>
                  <a:pt x="340426" y="384937"/>
                </a:moveTo>
                <a:cubicBezTo>
                  <a:pt x="336468" y="256625"/>
                  <a:pt x="0" y="217715"/>
                  <a:pt x="328551" y="0"/>
                </a:cubicBezTo>
              </a:path>
            </a:pathLst>
          </a:custGeom>
          <a:ln>
            <a:headEnd type="stealth"/>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GB" b="0">
              <a:solidFill>
                <a:prstClr val="black"/>
              </a:solidFill>
            </a:endParaRPr>
          </a:p>
        </p:txBody>
      </p:sp>
      <p:sp>
        <p:nvSpPr>
          <p:cNvPr id="35" name="TextBox 34"/>
          <p:cNvSpPr txBox="1"/>
          <p:nvPr/>
        </p:nvSpPr>
        <p:spPr>
          <a:xfrm>
            <a:off x="930759" y="4934012"/>
            <a:ext cx="902811" cy="369332"/>
          </a:xfrm>
          <a:prstGeom prst="rect">
            <a:avLst/>
          </a:prstGeom>
          <a:blipFill dpi="0" rotWithShape="1">
            <a:blip r:embed="rId11" cstate="email">
              <a:alphaModFix amt="24000"/>
              <a:extLst>
                <a:ext uri="{28A0092B-C50C-407E-A947-70E740481C1C}">
                  <a14:useLocalDpi xmlns:a14="http://schemas.microsoft.com/office/drawing/2010/main"/>
                </a:ext>
              </a:extLst>
            </a:blip>
            <a:srcRect/>
            <a:stretch>
              <a:fillRect/>
            </a:stretch>
          </a:blipFill>
        </p:spPr>
        <p:txBody>
          <a:bodyPr wrap="none" rtlCol="0">
            <a:spAutoFit/>
          </a:bodyPr>
          <a:lstStyle/>
          <a:p>
            <a:pPr defTabSz="457200" fontAlgn="auto">
              <a:spcBef>
                <a:spcPts val="0"/>
              </a:spcBef>
              <a:spcAft>
                <a:spcPts val="0"/>
              </a:spcAft>
            </a:pPr>
            <a:r>
              <a:rPr lang="en-GB" b="0" dirty="0" smtClean="0">
                <a:solidFill>
                  <a:prstClr val="black"/>
                </a:solidFill>
                <a:latin typeface="Calibri"/>
              </a:rPr>
              <a:t>UK </a:t>
            </a:r>
            <a:r>
              <a:rPr lang="en-GB" b="0" dirty="0" err="1" smtClean="0">
                <a:solidFill>
                  <a:prstClr val="black"/>
                </a:solidFill>
                <a:latin typeface="Calibri"/>
              </a:rPr>
              <a:t>HuB</a:t>
            </a:r>
            <a:endParaRPr lang="en-GB" b="0" dirty="0">
              <a:solidFill>
                <a:prstClr val="black"/>
              </a:solidFill>
              <a:latin typeface="Calibri"/>
            </a:endParaRPr>
          </a:p>
        </p:txBody>
      </p:sp>
      <p:pic>
        <p:nvPicPr>
          <p:cNvPr id="11" name="Picture 10" descr="LCLS IMG_1439.jpg"/>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5683162" y="315011"/>
            <a:ext cx="3118070" cy="2004348"/>
          </a:xfrm>
          <a:prstGeom prst="rect">
            <a:avLst/>
          </a:prstGeom>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511" y="3573016"/>
            <a:ext cx="1729483" cy="1296144"/>
          </a:xfrm>
          <a:prstGeom prst="rect">
            <a:avLst/>
          </a:prstGeom>
        </p:spPr>
      </p:pic>
    </p:spTree>
    <p:extLst>
      <p:ext uri="{BB962C8B-B14F-4D97-AF65-F5344CB8AC3E}">
        <p14:creationId xmlns:p14="http://schemas.microsoft.com/office/powerpoint/2010/main" val="3554059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21" name="Group 20"/>
          <p:cNvGrpSpPr/>
          <p:nvPr/>
        </p:nvGrpSpPr>
        <p:grpSpPr>
          <a:xfrm>
            <a:off x="0" y="0"/>
            <a:ext cx="9144000" cy="6858000"/>
            <a:chOff x="0" y="0"/>
            <a:chExt cx="9144000" cy="6858000"/>
          </a:xfrm>
        </p:grpSpPr>
        <p:pic>
          <p:nvPicPr>
            <p:cNvPr id="3" name="Picture 2" descr="SPB-SFX_BeamlineEuXFEL_Jan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398" y="6278347"/>
              <a:ext cx="975961" cy="246221"/>
            </a:xfrm>
            <a:prstGeom prst="rect">
              <a:avLst/>
            </a:prstGeom>
            <a:noFill/>
          </p:spPr>
          <p:txBody>
            <a:bodyPr wrap="none" rtlCol="0">
              <a:spAutoFit/>
            </a:bodyPr>
            <a:lstStyle/>
            <a:p>
              <a:r>
                <a:rPr lang="en-US" sz="1000" dirty="0">
                  <a:solidFill>
                    <a:prstClr val="black"/>
                  </a:solidFill>
                  <a:latin typeface="Arial"/>
                  <a:cs typeface="Arial"/>
                </a:rPr>
                <a:t>adapted from:</a:t>
              </a:r>
            </a:p>
          </p:txBody>
        </p:sp>
        <p:sp>
          <p:nvSpPr>
            <p:cNvPr id="5" name="Rectangle 4"/>
            <p:cNvSpPr/>
            <p:nvPr/>
          </p:nvSpPr>
          <p:spPr>
            <a:xfrm>
              <a:off x="582284" y="4073704"/>
              <a:ext cx="3637512" cy="1892826"/>
            </a:xfrm>
            <a:prstGeom prst="rect">
              <a:avLst/>
            </a:prstGeom>
            <a:solidFill>
              <a:schemeClr val="bg1"/>
            </a:solidFill>
            <a:ln w="31750" cmpd="sng">
              <a:noFill/>
              <a:prstDash val="solid"/>
            </a:ln>
          </p:spPr>
          <p:txBody>
            <a:bodyPr wrap="square">
              <a:spAutoFit/>
            </a:bodyPr>
            <a:lstStyle/>
            <a:p>
              <a:pPr defTabSz="914400"/>
              <a:r>
                <a:rPr lang="en-US" sz="1400" b="1" dirty="0">
                  <a:solidFill>
                    <a:prstClr val="black"/>
                  </a:solidFill>
                  <a:latin typeface="Arial" charset="0"/>
                  <a:ea typeface="Arial" charset="0"/>
                  <a:cs typeface="Arial" charset="0"/>
                </a:rPr>
                <a:t>Upstream Interaction Region </a:t>
              </a:r>
            </a:p>
            <a:p>
              <a:pPr marL="176213" defTabSz="914400"/>
              <a:r>
                <a:rPr lang="en-US" sz="1400" dirty="0">
                  <a:solidFill>
                    <a:prstClr val="black"/>
                  </a:solidFill>
                  <a:latin typeface="Arial" charset="0"/>
                  <a:ea typeface="Arial" charset="0"/>
                  <a:cs typeface="Arial" charset="0"/>
                </a:rPr>
                <a:t>user </a:t>
              </a:r>
              <a:r>
                <a:rPr lang="en-GB" sz="1400" dirty="0">
                  <a:solidFill>
                    <a:prstClr val="black"/>
                  </a:solidFill>
                  <a:latin typeface="Arial" charset="0"/>
                  <a:ea typeface="Arial" charset="0"/>
                  <a:cs typeface="Arial" charset="0"/>
                </a:rPr>
                <a:t>ops. </a:t>
              </a:r>
              <a:r>
                <a:rPr lang="en-GB" sz="1400" dirty="0" smtClean="0">
                  <a:solidFill>
                    <a:prstClr val="black"/>
                  </a:solidFill>
                  <a:latin typeface="Arial" charset="0"/>
                  <a:ea typeface="Arial" charset="0"/>
                  <a:cs typeface="Arial" charset="0"/>
                </a:rPr>
                <a:t>~ 2018</a:t>
              </a:r>
              <a:endParaRPr lang="en-US" sz="1400" dirty="0">
                <a:solidFill>
                  <a:prstClr val="black"/>
                </a:solidFill>
                <a:latin typeface="Arial" charset="0"/>
                <a:ea typeface="Arial" charset="0"/>
                <a:cs typeface="Arial" charset="0"/>
              </a:endParaRPr>
            </a:p>
            <a:p>
              <a:pPr marL="646113" indent="-285750" defTabSz="914400">
                <a:buFont typeface="Arial" charset="0"/>
                <a:buChar char="•"/>
              </a:pPr>
              <a:r>
                <a:rPr lang="en-GB" sz="1400" dirty="0">
                  <a:solidFill>
                    <a:prstClr val="black"/>
                  </a:solidFill>
                  <a:latin typeface="Arial" charset="0"/>
                  <a:ea typeface="Arial" charset="0"/>
                  <a:cs typeface="Arial" charset="0"/>
                </a:rPr>
                <a:t>Single particle imaging </a:t>
              </a:r>
            </a:p>
            <a:p>
              <a:pPr marL="646113" indent="-285750" defTabSz="914400">
                <a:buFont typeface="Arial" charset="0"/>
                <a:buChar char="•"/>
              </a:pPr>
              <a:r>
                <a:rPr lang="en-GB" sz="1400" dirty="0">
                  <a:solidFill>
                    <a:prstClr val="black"/>
                  </a:solidFill>
                  <a:latin typeface="Arial" charset="0"/>
                  <a:ea typeface="Arial" charset="0"/>
                  <a:cs typeface="Arial" charset="0"/>
                </a:rPr>
                <a:t>Serial femtosecond crystallography</a:t>
              </a:r>
            </a:p>
            <a:p>
              <a:pPr defTabSz="914400">
                <a:spcBef>
                  <a:spcPts val="600"/>
                </a:spcBef>
              </a:pPr>
              <a:r>
                <a:rPr lang="en-US" sz="1400" b="1" dirty="0">
                  <a:solidFill>
                    <a:prstClr val="black"/>
                  </a:solidFill>
                  <a:latin typeface="Arial" charset="0"/>
                  <a:ea typeface="Arial" charset="0"/>
                  <a:cs typeface="Arial" charset="0"/>
                </a:rPr>
                <a:t>Downstream Interaction Region </a:t>
              </a:r>
              <a:endParaRPr lang="en-US" sz="1400" dirty="0">
                <a:solidFill>
                  <a:prstClr val="black"/>
                </a:solidFill>
                <a:latin typeface="Arial" charset="0"/>
                <a:ea typeface="Arial" charset="0"/>
                <a:cs typeface="Arial" charset="0"/>
              </a:endParaRPr>
            </a:p>
            <a:p>
              <a:pPr marL="176213" defTabSz="914400"/>
              <a:r>
                <a:rPr lang="en-US" sz="1400" dirty="0">
                  <a:solidFill>
                    <a:prstClr val="black"/>
                  </a:solidFill>
                  <a:latin typeface="Arial" charset="0"/>
                  <a:ea typeface="Arial" charset="0"/>
                  <a:cs typeface="Arial" charset="0"/>
                </a:rPr>
                <a:t>user ops. e</a:t>
              </a:r>
              <a:r>
                <a:rPr lang="en-US" sz="1400" dirty="0" smtClean="0">
                  <a:solidFill>
                    <a:prstClr val="black"/>
                  </a:solidFill>
                  <a:latin typeface="Arial" charset="0"/>
                  <a:ea typeface="Arial" charset="0"/>
                  <a:cs typeface="Arial" charset="0"/>
                </a:rPr>
                <a:t>arly 2019</a:t>
              </a:r>
              <a:endParaRPr lang="en-US" sz="1400" dirty="0">
                <a:solidFill>
                  <a:prstClr val="black"/>
                </a:solidFill>
                <a:latin typeface="Arial" charset="0"/>
                <a:ea typeface="Arial" charset="0"/>
                <a:cs typeface="Arial" charset="0"/>
              </a:endParaRPr>
            </a:p>
            <a:p>
              <a:pPr marL="642938" indent="-285750" defTabSz="914400">
                <a:buClr>
                  <a:prstClr val="black"/>
                </a:buClr>
                <a:buSzPct val="90000"/>
                <a:buFont typeface="Arial" charset="0"/>
                <a:buChar char="•"/>
              </a:pPr>
              <a:r>
                <a:rPr lang="en-GB" sz="1400" dirty="0">
                  <a:solidFill>
                    <a:prstClr val="black"/>
                  </a:solidFill>
                  <a:latin typeface="Arial" charset="0"/>
                  <a:ea typeface="Arial" charset="0"/>
                  <a:cs typeface="Arial" charset="0"/>
                </a:rPr>
                <a:t>Reuses X-ray beam </a:t>
              </a:r>
            </a:p>
            <a:p>
              <a:pPr marL="642938" indent="-285750" defTabSz="914400">
                <a:buClr>
                  <a:prstClr val="black"/>
                </a:buClr>
                <a:buSzPct val="90000"/>
                <a:buFont typeface="Arial" charset="0"/>
                <a:buChar char="•"/>
              </a:pPr>
              <a:r>
                <a:rPr lang="en-GB" sz="1400" dirty="0">
                  <a:solidFill>
                    <a:prstClr val="black"/>
                  </a:solidFill>
                  <a:latin typeface="Arial" charset="0"/>
                  <a:ea typeface="Arial" charset="0"/>
                  <a:cs typeface="Arial" charset="0"/>
                </a:rPr>
                <a:t>Serial femtosecond crystallography</a:t>
              </a:r>
            </a:p>
          </p:txBody>
        </p:sp>
        <p:grpSp>
          <p:nvGrpSpPr>
            <p:cNvPr id="15" name="Group 14"/>
            <p:cNvGrpSpPr/>
            <p:nvPr/>
          </p:nvGrpSpPr>
          <p:grpSpPr>
            <a:xfrm>
              <a:off x="5732025" y="1622278"/>
              <a:ext cx="3411975" cy="863585"/>
              <a:chOff x="5732025" y="1622278"/>
              <a:chExt cx="3411975" cy="863585"/>
            </a:xfrm>
          </p:grpSpPr>
          <p:cxnSp>
            <p:nvCxnSpPr>
              <p:cNvPr id="11" name="Straight Connector 10"/>
              <p:cNvCxnSpPr/>
              <p:nvPr/>
            </p:nvCxnSpPr>
            <p:spPr>
              <a:xfrm flipH="1">
                <a:off x="5732025" y="2196632"/>
                <a:ext cx="3093092" cy="0"/>
              </a:xfrm>
              <a:prstGeom prst="line">
                <a:avLst/>
              </a:prstGeom>
              <a:ln w="50800"/>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523258" y="1622278"/>
                <a:ext cx="1301859" cy="584776"/>
              </a:xfrm>
              <a:prstGeom prst="rect">
                <a:avLst/>
              </a:prstGeom>
              <a:noFill/>
              <a:ln w="25400">
                <a:solidFill>
                  <a:schemeClr val="accent1"/>
                </a:solidFill>
              </a:ln>
            </p:spPr>
            <p:txBody>
              <a:bodyPr wrap="none" rtlCol="0">
                <a:spAutoFit/>
              </a:bodyPr>
              <a:lstStyle/>
              <a:p>
                <a:pPr algn="ctr"/>
                <a:r>
                  <a:rPr lang="en-US" sz="1600" b="1" dirty="0">
                    <a:solidFill>
                      <a:prstClr val="black"/>
                    </a:solidFill>
                    <a:latin typeface="Arial"/>
                    <a:cs typeface="Arial"/>
                  </a:rPr>
                  <a:t>SFX user </a:t>
                </a:r>
              </a:p>
              <a:p>
                <a:pPr algn="ctr"/>
                <a:r>
                  <a:rPr lang="en-US" sz="1600" b="1" dirty="0">
                    <a:solidFill>
                      <a:prstClr val="black"/>
                    </a:solidFill>
                    <a:latin typeface="Arial"/>
                    <a:cs typeface="Arial"/>
                  </a:rPr>
                  <a:t>consortium</a:t>
                </a:r>
              </a:p>
            </p:txBody>
          </p:sp>
          <p:sp>
            <p:nvSpPr>
              <p:cNvPr id="14" name="Rectangle 13"/>
              <p:cNvSpPr/>
              <p:nvPr/>
            </p:nvSpPr>
            <p:spPr>
              <a:xfrm>
                <a:off x="7325999" y="2208864"/>
                <a:ext cx="1818001" cy="276999"/>
              </a:xfrm>
              <a:prstGeom prst="rect">
                <a:avLst/>
              </a:prstGeom>
            </p:spPr>
            <p:txBody>
              <a:bodyPr wrap="none">
                <a:spAutoFit/>
              </a:bodyPr>
              <a:lstStyle/>
              <a:p>
                <a:pPr defTabSz="914400" fontAlgn="base">
                  <a:spcBef>
                    <a:spcPct val="0"/>
                  </a:spcBef>
                  <a:spcAft>
                    <a:spcPct val="0"/>
                  </a:spcAft>
                </a:pPr>
                <a:r>
                  <a:rPr lang="en-US" sz="1200" b="0" dirty="0">
                    <a:solidFill>
                      <a:prstClr val="black"/>
                    </a:solidFill>
                    <a:latin typeface="Arial" pitchFamily="34" charset="0"/>
                    <a:cs typeface="Arial" pitchFamily="34" charset="0"/>
                    <a:hlinkClick r:id="rId3"/>
                  </a:rPr>
                  <a:t>www.sfx-consortium.org</a:t>
                </a:r>
                <a:endParaRPr lang="en-US" sz="1200" b="0" dirty="0">
                  <a:solidFill>
                    <a:prstClr val="black"/>
                  </a:solidFill>
                  <a:latin typeface="Arial" pitchFamily="34" charset="0"/>
                  <a:cs typeface="Arial" pitchFamily="34" charset="0"/>
                </a:endParaRPr>
              </a:p>
            </p:txBody>
          </p:sp>
        </p:grpSp>
        <p:sp>
          <p:nvSpPr>
            <p:cNvPr id="17" name="Rectangle 16"/>
            <p:cNvSpPr/>
            <p:nvPr/>
          </p:nvSpPr>
          <p:spPr>
            <a:xfrm>
              <a:off x="4295620" y="6115848"/>
              <a:ext cx="4424667" cy="338554"/>
            </a:xfrm>
            <a:prstGeom prst="rect">
              <a:avLst/>
            </a:prstGeom>
          </p:spPr>
          <p:txBody>
            <a:bodyPr wrap="square">
              <a:spAutoFit/>
            </a:bodyPr>
            <a:lstStyle/>
            <a:p>
              <a:r>
                <a:rPr lang="en-US" sz="1600" b="0" dirty="0">
                  <a:solidFill>
                    <a:prstClr val="black"/>
                  </a:solidFill>
                  <a:latin typeface="Arial"/>
                  <a:cs typeface="Arial"/>
                  <a:hlinkClick r:id="rId4"/>
                </a:rPr>
                <a:t>www.xfel.eu/research/instruments/spb_sfx</a:t>
              </a:r>
              <a:endParaRPr lang="en-US" sz="1600" b="0" dirty="0">
                <a:solidFill>
                  <a:prstClr val="black"/>
                </a:solidFill>
                <a:latin typeface="Arial"/>
                <a:cs typeface="Arial"/>
              </a:endParaRPr>
            </a:p>
          </p:txBody>
        </p:sp>
        <p:sp>
          <p:nvSpPr>
            <p:cNvPr id="19" name="TextBox 18"/>
            <p:cNvSpPr txBox="1"/>
            <p:nvPr/>
          </p:nvSpPr>
          <p:spPr>
            <a:xfrm>
              <a:off x="6249056" y="4697295"/>
              <a:ext cx="1651464" cy="461665"/>
            </a:xfrm>
            <a:prstGeom prst="rect">
              <a:avLst/>
            </a:prstGeom>
            <a:noFill/>
          </p:spPr>
          <p:txBody>
            <a:bodyPr wrap="none" rtlCol="0">
              <a:spAutoFit/>
            </a:bodyPr>
            <a:lstStyle/>
            <a:p>
              <a:r>
                <a:rPr lang="en-US" sz="1200" dirty="0">
                  <a:solidFill>
                    <a:prstClr val="black"/>
                  </a:solidFill>
                  <a:latin typeface="Arial"/>
                  <a:cs typeface="Arial"/>
                </a:rPr>
                <a:t>  Vacuum</a:t>
              </a:r>
            </a:p>
            <a:p>
              <a:r>
                <a:rPr lang="en-US" sz="1200" dirty="0">
                  <a:solidFill>
                    <a:prstClr val="black"/>
                  </a:solidFill>
                  <a:latin typeface="Arial"/>
                  <a:cs typeface="Arial"/>
                </a:rPr>
                <a:t>(and/or He) Chamber</a:t>
              </a:r>
            </a:p>
          </p:txBody>
        </p:sp>
        <p:sp>
          <p:nvSpPr>
            <p:cNvPr id="20" name="Rectangle 19"/>
            <p:cNvSpPr/>
            <p:nvPr/>
          </p:nvSpPr>
          <p:spPr>
            <a:xfrm>
              <a:off x="4545029" y="4697295"/>
              <a:ext cx="830401" cy="461665"/>
            </a:xfrm>
            <a:prstGeom prst="rect">
              <a:avLst/>
            </a:prstGeom>
          </p:spPr>
          <p:txBody>
            <a:bodyPr wrap="none">
              <a:spAutoFit/>
            </a:bodyPr>
            <a:lstStyle/>
            <a:p>
              <a:r>
                <a:rPr lang="en-US" sz="1200" dirty="0">
                  <a:solidFill>
                    <a:prstClr val="black"/>
                  </a:solidFill>
                  <a:latin typeface="Arial"/>
                  <a:cs typeface="Arial"/>
                </a:rPr>
                <a:t>Vacuum </a:t>
              </a:r>
            </a:p>
            <a:p>
              <a:r>
                <a:rPr lang="en-US" sz="1200" dirty="0">
                  <a:solidFill>
                    <a:prstClr val="black"/>
                  </a:solidFill>
                  <a:latin typeface="Arial"/>
                  <a:cs typeface="Arial"/>
                </a:rPr>
                <a:t>Chamber </a:t>
              </a:r>
              <a:endParaRPr lang="en-US" sz="1200" dirty="0">
                <a:solidFill>
                  <a:prstClr val="black"/>
                </a:solidFill>
                <a:latin typeface="Calibri"/>
              </a:endParaRPr>
            </a:p>
          </p:txBody>
        </p:sp>
      </p:grpSp>
      <p:sp>
        <p:nvSpPr>
          <p:cNvPr id="16" name="TextBox 15"/>
          <p:cNvSpPr txBox="1"/>
          <p:nvPr/>
        </p:nvSpPr>
        <p:spPr>
          <a:xfrm>
            <a:off x="889720" y="1106550"/>
            <a:ext cx="7284467" cy="338554"/>
          </a:xfrm>
          <a:prstGeom prst="rect">
            <a:avLst/>
          </a:prstGeom>
          <a:solidFill>
            <a:srgbClr val="FFFF66"/>
          </a:solidFill>
        </p:spPr>
        <p:txBody>
          <a:bodyPr wrap="square" rtlCol="0">
            <a:spAutoFit/>
          </a:bodyPr>
          <a:lstStyle/>
          <a:p>
            <a:r>
              <a:rPr lang="en-US" sz="1600" dirty="0" smtClean="0">
                <a:solidFill>
                  <a:prstClr val="black"/>
                </a:solidFill>
                <a:latin typeface="Arial"/>
                <a:cs typeface="Arial"/>
              </a:rPr>
              <a:t>~1</a:t>
            </a:r>
            <a:r>
              <a:rPr lang="en-US" sz="1600" baseline="30000" dirty="0" smtClean="0">
                <a:solidFill>
                  <a:prstClr val="black"/>
                </a:solidFill>
                <a:latin typeface="Arial"/>
                <a:cs typeface="Arial"/>
              </a:rPr>
              <a:t>st</a:t>
            </a:r>
            <a:r>
              <a:rPr lang="en-US" sz="1600" dirty="0" smtClean="0">
                <a:solidFill>
                  <a:prstClr val="black"/>
                </a:solidFill>
                <a:latin typeface="Arial"/>
                <a:cs typeface="Arial"/>
              </a:rPr>
              <a:t> - 2</a:t>
            </a:r>
            <a:r>
              <a:rPr lang="en-US" sz="1600" baseline="30000" dirty="0" smtClean="0">
                <a:solidFill>
                  <a:prstClr val="black"/>
                </a:solidFill>
                <a:latin typeface="Arial"/>
                <a:cs typeface="Arial"/>
              </a:rPr>
              <a:t>nd</a:t>
            </a:r>
            <a:r>
              <a:rPr lang="en-US" sz="1600" dirty="0" smtClean="0">
                <a:solidFill>
                  <a:prstClr val="black"/>
                </a:solidFill>
                <a:latin typeface="Arial"/>
                <a:cs typeface="Arial"/>
              </a:rPr>
              <a:t> Q 2017 </a:t>
            </a:r>
            <a:r>
              <a:rPr lang="en-US" sz="1600" dirty="0">
                <a:solidFill>
                  <a:prstClr val="black"/>
                </a:solidFill>
                <a:latin typeface="Arial"/>
                <a:cs typeface="Arial"/>
              </a:rPr>
              <a:t>call </a:t>
            </a:r>
            <a:r>
              <a:rPr lang="en-US" sz="1600" dirty="0" smtClean="0">
                <a:solidFill>
                  <a:prstClr val="black"/>
                </a:solidFill>
                <a:latin typeface="Arial"/>
                <a:cs typeface="Arial"/>
              </a:rPr>
              <a:t>for </a:t>
            </a:r>
            <a:r>
              <a:rPr lang="en-US" sz="1600" b="1" i="1" dirty="0" smtClean="0">
                <a:solidFill>
                  <a:prstClr val="black"/>
                </a:solidFill>
              </a:rPr>
              <a:t>Upstream</a:t>
            </a:r>
            <a:r>
              <a:rPr lang="en-US" sz="1600" dirty="0" smtClean="0">
                <a:solidFill>
                  <a:prstClr val="black"/>
                </a:solidFill>
                <a:latin typeface="Arial"/>
                <a:cs typeface="Arial"/>
              </a:rPr>
              <a:t> proposals </a:t>
            </a:r>
            <a:r>
              <a:rPr lang="en-US" sz="1600" dirty="0" smtClean="0">
                <a:solidFill>
                  <a:prstClr val="black"/>
                </a:solidFill>
                <a:latin typeface="Arial"/>
                <a:cs typeface="Arial"/>
                <a:sym typeface="Wingdings"/>
              </a:rPr>
              <a:t></a:t>
            </a:r>
            <a:r>
              <a:rPr lang="en-US" sz="1600" dirty="0">
                <a:solidFill>
                  <a:prstClr val="black"/>
                </a:solidFill>
                <a:latin typeface="Arial"/>
                <a:cs typeface="Arial"/>
                <a:sym typeface="Wingdings"/>
              </a:rPr>
              <a:t></a:t>
            </a:r>
            <a:r>
              <a:rPr lang="en-US" sz="1600" dirty="0" smtClean="0">
                <a:solidFill>
                  <a:prstClr val="black"/>
                </a:solidFill>
                <a:latin typeface="Arial"/>
                <a:cs typeface="Arial"/>
              </a:rPr>
              <a:t> ~4</a:t>
            </a:r>
            <a:r>
              <a:rPr lang="en-US" sz="1600" baseline="30000" dirty="0" smtClean="0">
                <a:solidFill>
                  <a:prstClr val="black"/>
                </a:solidFill>
                <a:latin typeface="Arial"/>
                <a:cs typeface="Arial"/>
              </a:rPr>
              <a:t>th</a:t>
            </a:r>
            <a:r>
              <a:rPr lang="en-US" sz="1600" dirty="0" smtClean="0">
                <a:solidFill>
                  <a:prstClr val="black"/>
                </a:solidFill>
                <a:latin typeface="Arial"/>
                <a:cs typeface="Arial"/>
              </a:rPr>
              <a:t> </a:t>
            </a:r>
            <a:r>
              <a:rPr lang="en-US" sz="1600" dirty="0">
                <a:solidFill>
                  <a:prstClr val="black"/>
                </a:solidFill>
                <a:latin typeface="Arial"/>
                <a:cs typeface="Arial"/>
              </a:rPr>
              <a:t>Q 2017 early </a:t>
            </a:r>
            <a:r>
              <a:rPr lang="en-US" sz="1600" dirty="0" err="1">
                <a:solidFill>
                  <a:prstClr val="black"/>
                </a:solidFill>
                <a:latin typeface="Arial"/>
                <a:cs typeface="Arial"/>
              </a:rPr>
              <a:t>expts</a:t>
            </a:r>
            <a:r>
              <a:rPr lang="en-US" sz="1600" dirty="0">
                <a:solidFill>
                  <a:prstClr val="black"/>
                </a:solidFill>
                <a:latin typeface="Arial"/>
                <a:cs typeface="Arial"/>
              </a:rPr>
              <a:t>. </a:t>
            </a:r>
          </a:p>
        </p:txBody>
      </p:sp>
      <p:sp>
        <p:nvSpPr>
          <p:cNvPr id="18" name="TextBox 17"/>
          <p:cNvSpPr txBox="1"/>
          <p:nvPr/>
        </p:nvSpPr>
        <p:spPr>
          <a:xfrm>
            <a:off x="4328840" y="5636482"/>
            <a:ext cx="3557660" cy="538609"/>
          </a:xfrm>
          <a:prstGeom prst="rect">
            <a:avLst/>
          </a:prstGeom>
          <a:solidFill>
            <a:srgbClr val="FFFF66"/>
          </a:solidFill>
        </p:spPr>
        <p:txBody>
          <a:bodyPr wrap="none" rtlCol="0">
            <a:spAutoFit/>
          </a:bodyPr>
          <a:lstStyle/>
          <a:p>
            <a:pPr algn="ctr"/>
            <a:r>
              <a:rPr lang="en-US" sz="1600" dirty="0">
                <a:solidFill>
                  <a:prstClr val="black"/>
                </a:solidFill>
                <a:latin typeface="Arial"/>
                <a:cs typeface="Arial"/>
              </a:rPr>
              <a:t>User Operations:</a:t>
            </a:r>
          </a:p>
          <a:p>
            <a:pPr algn="ctr"/>
            <a:r>
              <a:rPr lang="en-US" sz="1300" dirty="0">
                <a:solidFill>
                  <a:prstClr val="black"/>
                </a:solidFill>
                <a:latin typeface="Arial"/>
                <a:cs typeface="Arial"/>
              </a:rPr>
              <a:t>Upstream </a:t>
            </a:r>
            <a:r>
              <a:rPr lang="en-US" sz="1300" dirty="0" smtClean="0">
                <a:solidFill>
                  <a:prstClr val="black"/>
                </a:solidFill>
                <a:latin typeface="Arial"/>
                <a:cs typeface="Arial"/>
              </a:rPr>
              <a:t>early 2018; downstream early 2019</a:t>
            </a:r>
            <a:endParaRPr lang="en-US" sz="1300" dirty="0">
              <a:solidFill>
                <a:prstClr val="black"/>
              </a:solidFill>
              <a:latin typeface="Arial"/>
              <a:cs typeface="Arial"/>
            </a:endParaRPr>
          </a:p>
        </p:txBody>
      </p:sp>
    </p:spTree>
    <p:extLst>
      <p:ext uri="{BB962C8B-B14F-4D97-AF65-F5344CB8AC3E}">
        <p14:creationId xmlns:p14="http://schemas.microsoft.com/office/powerpoint/2010/main" val="351699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11" y="343810"/>
            <a:ext cx="4431815" cy="249289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1700808"/>
            <a:ext cx="4816739" cy="270941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3789040"/>
            <a:ext cx="5013273" cy="2819966"/>
          </a:xfrm>
          <a:prstGeom prst="rect">
            <a:avLst/>
          </a:prstGeom>
        </p:spPr>
      </p:pic>
      <p:sp>
        <p:nvSpPr>
          <p:cNvPr id="7" name="Rectangle 6"/>
          <p:cNvSpPr/>
          <p:nvPr/>
        </p:nvSpPr>
        <p:spPr>
          <a:xfrm>
            <a:off x="4788024" y="198012"/>
            <a:ext cx="4211960" cy="861774"/>
          </a:xfrm>
          <a:prstGeom prst="rect">
            <a:avLst/>
          </a:prstGeom>
        </p:spPr>
        <p:txBody>
          <a:bodyPr wrap="square">
            <a:spAutoFit/>
          </a:bodyPr>
          <a:lstStyle/>
          <a:p>
            <a:r>
              <a:rPr lang="en-GB" sz="3200" dirty="0" smtClean="0">
                <a:solidFill>
                  <a:schemeClr val="tx2"/>
                </a:solidFill>
              </a:rPr>
              <a:t>SFX/SPB at E-XFEL</a:t>
            </a:r>
          </a:p>
          <a:p>
            <a:pPr algn="ctr"/>
            <a:r>
              <a:rPr lang="en-GB" dirty="0" smtClean="0">
                <a:solidFill>
                  <a:schemeClr val="tx2"/>
                </a:solidFill>
              </a:rPr>
              <a:t>2</a:t>
            </a:r>
            <a:r>
              <a:rPr lang="en-GB" baseline="30000" dirty="0" smtClean="0">
                <a:solidFill>
                  <a:schemeClr val="tx2"/>
                </a:solidFill>
              </a:rPr>
              <a:t>nd</a:t>
            </a:r>
            <a:r>
              <a:rPr lang="en-GB" dirty="0" smtClean="0">
                <a:solidFill>
                  <a:schemeClr val="tx2"/>
                </a:solidFill>
              </a:rPr>
              <a:t> November 2016 </a:t>
            </a:r>
            <a:endParaRPr lang="en-US" dirty="0"/>
          </a:p>
        </p:txBody>
      </p:sp>
      <p:sp>
        <p:nvSpPr>
          <p:cNvPr id="8" name="Rectangle 7"/>
          <p:cNvSpPr/>
          <p:nvPr/>
        </p:nvSpPr>
        <p:spPr>
          <a:xfrm>
            <a:off x="828806" y="6024231"/>
            <a:ext cx="4211960" cy="584775"/>
          </a:xfrm>
          <a:prstGeom prst="rect">
            <a:avLst/>
          </a:prstGeom>
          <a:solidFill>
            <a:schemeClr val="bg1">
              <a:alpha val="42000"/>
            </a:schemeClr>
          </a:solidFill>
        </p:spPr>
        <p:txBody>
          <a:bodyPr wrap="square">
            <a:spAutoFit/>
          </a:bodyPr>
          <a:lstStyle/>
          <a:p>
            <a:r>
              <a:rPr lang="en-GB" sz="3200" smtClean="0">
                <a:solidFill>
                  <a:schemeClr val="tx2"/>
                </a:solidFill>
              </a:rPr>
              <a:t>Experimental hutch</a:t>
            </a:r>
            <a:endParaRPr lang="en-US" sz="3200" dirty="0"/>
          </a:p>
        </p:txBody>
      </p:sp>
      <p:sp>
        <p:nvSpPr>
          <p:cNvPr id="9" name="Rectangle 8"/>
          <p:cNvSpPr/>
          <p:nvPr/>
        </p:nvSpPr>
        <p:spPr>
          <a:xfrm>
            <a:off x="416465" y="2160149"/>
            <a:ext cx="2843808" cy="584775"/>
          </a:xfrm>
          <a:prstGeom prst="rect">
            <a:avLst/>
          </a:prstGeom>
          <a:solidFill>
            <a:schemeClr val="bg1">
              <a:alpha val="42000"/>
            </a:schemeClr>
          </a:solidFill>
        </p:spPr>
        <p:txBody>
          <a:bodyPr wrap="square">
            <a:spAutoFit/>
          </a:bodyPr>
          <a:lstStyle/>
          <a:p>
            <a:r>
              <a:rPr lang="en-GB" sz="3200" smtClean="0">
                <a:solidFill>
                  <a:schemeClr val="tx2"/>
                </a:solidFill>
              </a:rPr>
              <a:t>XFEL tunnel</a:t>
            </a:r>
            <a:endParaRPr lang="en-US" sz="3200" dirty="0"/>
          </a:p>
        </p:txBody>
      </p:sp>
      <p:sp>
        <p:nvSpPr>
          <p:cNvPr id="10" name="Rectangle 9"/>
          <p:cNvSpPr/>
          <p:nvPr/>
        </p:nvSpPr>
        <p:spPr>
          <a:xfrm>
            <a:off x="4574574" y="1759904"/>
            <a:ext cx="4211960" cy="584775"/>
          </a:xfrm>
          <a:prstGeom prst="rect">
            <a:avLst/>
          </a:prstGeom>
          <a:solidFill>
            <a:schemeClr val="bg1">
              <a:alpha val="42000"/>
            </a:schemeClr>
          </a:solidFill>
        </p:spPr>
        <p:txBody>
          <a:bodyPr wrap="square">
            <a:spAutoFit/>
          </a:bodyPr>
          <a:lstStyle/>
          <a:p>
            <a:r>
              <a:rPr lang="en-GB" sz="3200" smtClean="0">
                <a:solidFill>
                  <a:schemeClr val="tx2"/>
                </a:solidFill>
              </a:rPr>
              <a:t>Experiments hall</a:t>
            </a:r>
            <a:endParaRPr lang="en-US" sz="3200" dirty="0"/>
          </a:p>
        </p:txBody>
      </p:sp>
    </p:spTree>
    <p:extLst>
      <p:ext uri="{BB962C8B-B14F-4D97-AF65-F5344CB8AC3E}">
        <p14:creationId xmlns:p14="http://schemas.microsoft.com/office/powerpoint/2010/main" val="10390015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mondplan.jpg"/>
          <p:cNvPicPr>
            <a:picLocks noChangeAspect="1"/>
          </p:cNvPicPr>
          <p:nvPr/>
        </p:nvPicPr>
        <p:blipFill rotWithShape="1">
          <a:blip r:embed="rId2" cstate="email">
            <a:alphaModFix amt="23000"/>
            <a:extLst>
              <a:ext uri="{28A0092B-C50C-407E-A947-70E740481C1C}">
                <a14:useLocalDpi xmlns:a14="http://schemas.microsoft.com/office/drawing/2010/main"/>
              </a:ext>
            </a:extLst>
          </a:blip>
          <a:srcRect/>
          <a:stretch/>
        </p:blipFill>
        <p:spPr>
          <a:xfrm>
            <a:off x="3614" y="0"/>
            <a:ext cx="9167823" cy="7055854"/>
          </a:xfrm>
          <a:prstGeom prst="rect">
            <a:avLst/>
          </a:prstGeom>
        </p:spPr>
      </p:pic>
      <p:sp>
        <p:nvSpPr>
          <p:cNvPr id="7" name="Rectangle 6"/>
          <p:cNvSpPr txBox="1">
            <a:spLocks noChangeArrowheads="1"/>
          </p:cNvSpPr>
          <p:nvPr/>
        </p:nvSpPr>
        <p:spPr bwMode="auto">
          <a:xfrm>
            <a:off x="107505" y="188640"/>
            <a:ext cx="9036496" cy="1546747"/>
          </a:xfrm>
          <a:prstGeom prst="rect">
            <a:avLst/>
          </a:prstGeom>
          <a:noFill/>
          <a:ln>
            <a:noFill/>
          </a:ln>
          <a:effectLst>
            <a:outerShdw blurRad="50800" dist="38100" dir="2700000" algn="tl" rotWithShape="0">
              <a:srgbClr val="000000">
                <a:alpha val="43000"/>
              </a:srgbClr>
            </a:outerShdw>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vert="horz" wrap="square" lIns="50800" tIns="50800" rIns="132080" bIns="50800" numCol="1" anchor="ctr" anchorCtr="0" compatLnSpc="1">
            <a:prstTxWarp prst="textNoShape">
              <a:avLst/>
            </a:prstTxWarp>
          </a:bodyPr>
          <a:lstStyle/>
          <a:p>
            <a:pPr marL="39688" eaLnBrk="1" hangingPunct="1">
              <a:defRPr/>
            </a:pPr>
            <a:r>
              <a:rPr lang="en-US" sz="4000" b="0" kern="0" dirty="0">
                <a:solidFill>
                  <a:srgbClr val="1F497D"/>
                </a:solidFill>
                <a:latin typeface="Calibri"/>
                <a:ea typeface="ヒラギノ角ゴ ProN W3" charset="0"/>
                <a:cs typeface="ヒラギノ角ゴ ProN W3" charset="0"/>
                <a:sym typeface="Arial" charset="0"/>
              </a:rPr>
              <a:t>A National User Facility for </a:t>
            </a:r>
          </a:p>
          <a:p>
            <a:pPr marL="39688" eaLnBrk="1" hangingPunct="1">
              <a:defRPr/>
            </a:pPr>
            <a:r>
              <a:rPr lang="en-US" sz="4000" b="0" kern="0" dirty="0">
                <a:solidFill>
                  <a:srgbClr val="1F497D"/>
                </a:solidFill>
                <a:latin typeface="Calibri"/>
                <a:ea typeface="ヒラギノ角ゴ ProN W3" charset="0"/>
                <a:cs typeface="ヒラギノ角ゴ ProN W3" charset="0"/>
                <a:sym typeface="Arial" charset="0"/>
              </a:rPr>
              <a:t>Biological Electron </a:t>
            </a:r>
            <a:r>
              <a:rPr lang="en-US" sz="4000" b="0" kern="0" dirty="0" err="1">
                <a:solidFill>
                  <a:srgbClr val="1F497D"/>
                </a:solidFill>
                <a:latin typeface="Calibri"/>
                <a:ea typeface="ヒラギノ角ゴ ProN W3" charset="0"/>
                <a:cs typeface="ヒラギノ角ゴ ProN W3" charset="0"/>
                <a:sym typeface="Arial" charset="0"/>
              </a:rPr>
              <a:t>Cryo</a:t>
            </a:r>
            <a:r>
              <a:rPr lang="en-US" sz="4000" b="0" kern="0" dirty="0">
                <a:solidFill>
                  <a:srgbClr val="1F497D"/>
                </a:solidFill>
                <a:latin typeface="Calibri"/>
                <a:ea typeface="ヒラギノ角ゴ ProN W3" charset="0"/>
                <a:cs typeface="ヒラギノ角ゴ ProN W3" charset="0"/>
                <a:sym typeface="Arial" charset="0"/>
              </a:rPr>
              <a:t>-</a:t>
            </a:r>
            <a:r>
              <a:rPr lang="en-US" sz="4000" b="0" kern="0" dirty="0" smtClean="0">
                <a:solidFill>
                  <a:srgbClr val="1F497D"/>
                </a:solidFill>
                <a:latin typeface="Calibri"/>
                <a:ea typeface="ヒラギノ角ゴ ProN W3" charset="0"/>
                <a:cs typeface="ヒラギノ角ゴ ProN W3" charset="0"/>
                <a:sym typeface="Arial" charset="0"/>
              </a:rPr>
              <a:t>microscopy (</a:t>
            </a:r>
            <a:r>
              <a:rPr lang="en-US" sz="4000" b="0" kern="0" dirty="0" err="1" smtClean="0">
                <a:solidFill>
                  <a:srgbClr val="1F497D"/>
                </a:solidFill>
                <a:latin typeface="Calibri"/>
                <a:ea typeface="ヒラギノ角ゴ ProN W3" charset="0"/>
                <a:cs typeface="ヒラギノ角ゴ ProN W3" charset="0"/>
                <a:sym typeface="Arial" charset="0"/>
              </a:rPr>
              <a:t>eBIC</a:t>
            </a:r>
            <a:r>
              <a:rPr lang="en-US" sz="4000" b="0" kern="0" dirty="0" smtClean="0">
                <a:solidFill>
                  <a:srgbClr val="1F497D"/>
                </a:solidFill>
                <a:latin typeface="Calibri"/>
                <a:ea typeface="ヒラギノ角ゴ ProN W3" charset="0"/>
                <a:cs typeface="ヒラギノ角ゴ ProN W3" charset="0"/>
                <a:sym typeface="Arial" charset="0"/>
              </a:rPr>
              <a:t>) </a:t>
            </a:r>
            <a:endParaRPr lang="en-US" sz="4000" b="0" kern="0" dirty="0">
              <a:solidFill>
                <a:srgbClr val="1F497D"/>
              </a:solidFill>
              <a:latin typeface="Calibri"/>
              <a:ea typeface="ヒラギノ角ゴ ProN W3" charset="0"/>
              <a:cs typeface="ヒラギノ角ゴ ProN W3" charset="0"/>
              <a:sym typeface="Arial" charset="0"/>
            </a:endParaRPr>
          </a:p>
        </p:txBody>
      </p:sp>
      <p:sp>
        <p:nvSpPr>
          <p:cNvPr id="9" name="TextBox 8"/>
          <p:cNvSpPr txBox="1"/>
          <p:nvPr/>
        </p:nvSpPr>
        <p:spPr>
          <a:xfrm>
            <a:off x="262594" y="1775483"/>
            <a:ext cx="8339069" cy="646331"/>
          </a:xfrm>
          <a:prstGeom prst="rect">
            <a:avLst/>
          </a:prstGeom>
          <a:noFill/>
          <a:effectLst>
            <a:outerShdw blurRad="50800" dist="38100" dir="2700000">
              <a:srgbClr val="000000">
                <a:alpha val="43000"/>
              </a:srgbClr>
            </a:outerShdw>
          </a:effectLst>
        </p:spPr>
        <p:txBody>
          <a:bodyPr wrap="square" rtlCol="0">
            <a:spAutoFit/>
          </a:bodyPr>
          <a:lstStyle/>
          <a:p>
            <a:pPr eaLnBrk="1" hangingPunct="1"/>
            <a:r>
              <a:rPr lang="en-US" sz="1800" dirty="0" err="1">
                <a:solidFill>
                  <a:srgbClr val="4BACC6">
                    <a:lumMod val="50000"/>
                  </a:srgbClr>
                </a:solidFill>
                <a:latin typeface="Calibri"/>
                <a:sym typeface="Arial" charset="0"/>
              </a:rPr>
              <a:t>Wellcome</a:t>
            </a:r>
            <a:r>
              <a:rPr lang="en-US" sz="1800" dirty="0">
                <a:solidFill>
                  <a:srgbClr val="4BACC6">
                    <a:lumMod val="50000"/>
                  </a:srgbClr>
                </a:solidFill>
                <a:latin typeface="Calibri"/>
                <a:sym typeface="Arial" charset="0"/>
              </a:rPr>
              <a:t> Trust Strategic Award/MRC/BBSRC, applicants:</a:t>
            </a:r>
          </a:p>
          <a:p>
            <a:pPr eaLnBrk="1" hangingPunct="1"/>
            <a:r>
              <a:rPr lang="en-US" sz="1800" dirty="0">
                <a:solidFill>
                  <a:srgbClr val="4BACC6">
                    <a:lumMod val="50000"/>
                  </a:srgbClr>
                </a:solidFill>
                <a:latin typeface="Calibri"/>
                <a:sym typeface="Arial" charset="0"/>
              </a:rPr>
              <a:t>Helen </a:t>
            </a:r>
            <a:r>
              <a:rPr lang="en-US" sz="1800" dirty="0" err="1">
                <a:solidFill>
                  <a:srgbClr val="4BACC6">
                    <a:lumMod val="50000"/>
                  </a:srgbClr>
                </a:solidFill>
                <a:latin typeface="Calibri"/>
                <a:sym typeface="Arial" charset="0"/>
              </a:rPr>
              <a:t>Saibil</a:t>
            </a:r>
            <a:r>
              <a:rPr lang="en-US" sz="1800" dirty="0">
                <a:solidFill>
                  <a:srgbClr val="4BACC6">
                    <a:lumMod val="50000"/>
                  </a:srgbClr>
                </a:solidFill>
                <a:latin typeface="Calibri"/>
                <a:sym typeface="Arial" charset="0"/>
              </a:rPr>
              <a:t>, Kay Grünewald, David Stuart, Gerhard </a:t>
            </a:r>
            <a:r>
              <a:rPr lang="en-US" sz="1800" dirty="0" err="1">
                <a:solidFill>
                  <a:srgbClr val="4BACC6">
                    <a:lumMod val="50000"/>
                  </a:srgbClr>
                </a:solidFill>
                <a:latin typeface="Calibri"/>
                <a:sym typeface="Arial" charset="0"/>
              </a:rPr>
              <a:t>Materlik</a:t>
            </a:r>
            <a:endParaRPr lang="en-US" sz="1800" dirty="0">
              <a:solidFill>
                <a:srgbClr val="4BACC6">
                  <a:lumMod val="50000"/>
                </a:srgbClr>
              </a:solidFill>
              <a:latin typeface="Calibri"/>
              <a:sym typeface="Arial" charset="0"/>
            </a:endParaRPr>
          </a:p>
        </p:txBody>
      </p:sp>
      <p:pic>
        <p:nvPicPr>
          <p:cNvPr id="5" name="Picture 4" descr="diamond_logo.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6541" y="6206736"/>
            <a:ext cx="1617286" cy="486853"/>
          </a:xfrm>
          <a:prstGeom prst="rect">
            <a:avLst/>
          </a:prstGeom>
          <a:effectLst>
            <a:outerShdw blurRad="50800" dist="38100" dir="2700000" algn="br">
              <a:srgbClr val="000000">
                <a:alpha val="43000"/>
              </a:srgbClr>
            </a:outerShdw>
          </a:effectLst>
        </p:spPr>
      </p:pic>
      <p:grpSp>
        <p:nvGrpSpPr>
          <p:cNvPr id="2" name="Group 3"/>
          <p:cNvGrpSpPr>
            <a:grpSpLocks noChangeAspect="1"/>
          </p:cNvGrpSpPr>
          <p:nvPr/>
        </p:nvGrpSpPr>
        <p:grpSpPr bwMode="auto">
          <a:xfrm>
            <a:off x="30660" y="5996609"/>
            <a:ext cx="923824" cy="873070"/>
            <a:chOff x="405" y="3370"/>
            <a:chExt cx="934" cy="792"/>
          </a:xfrm>
          <a:effectLst>
            <a:outerShdw blurRad="50800" dist="38100" dir="2700000" algn="br">
              <a:srgbClr val="000000">
                <a:alpha val="43000"/>
              </a:srgbClr>
            </a:outerShdw>
          </a:effectLst>
        </p:grpSpPr>
        <p:sp>
          <p:nvSpPr>
            <p:cNvPr id="10" name="Rectangle 4"/>
            <p:cNvSpPr>
              <a:spLocks noChangeArrowheads="1"/>
            </p:cNvSpPr>
            <p:nvPr/>
          </p:nvSpPr>
          <p:spPr bwMode="auto">
            <a:xfrm>
              <a:off x="405" y="3370"/>
              <a:ext cx="934" cy="792"/>
            </a:xfrm>
            <a:prstGeom prst="rect">
              <a:avLst/>
            </a:prstGeom>
            <a:solidFill>
              <a:schemeClr val="bg1"/>
            </a:solidFill>
            <a:ln w="9525">
              <a:noFill/>
              <a:miter lim="800000"/>
              <a:headEnd/>
              <a:tailEnd/>
            </a:ln>
            <a:effectLst/>
          </p:spPr>
          <p:txBody>
            <a:bodyPr wrap="none" anchor="ctr"/>
            <a:lstStyle/>
            <a:p>
              <a:pPr defTabSz="457200" eaLnBrk="1" fontAlgn="auto" hangingPunct="1">
                <a:spcBef>
                  <a:spcPts val="0"/>
                </a:spcBef>
                <a:spcAft>
                  <a:spcPts val="0"/>
                </a:spcAft>
              </a:pPr>
              <a:endParaRPr lang="en-US" sz="1800">
                <a:solidFill>
                  <a:prstClr val="black"/>
                </a:solidFill>
                <a:latin typeface="Arial"/>
                <a:cs typeface="Arial"/>
              </a:endParaRPr>
            </a:p>
          </p:txBody>
        </p:sp>
        <p:pic>
          <p:nvPicPr>
            <p:cNvPr id="11" name="Picture 5" descr="ismblogox10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6" y="3370"/>
              <a:ext cx="864" cy="760"/>
            </a:xfrm>
            <a:prstGeom prst="rect">
              <a:avLst/>
            </a:prstGeom>
            <a:solidFill>
              <a:schemeClr val="bg1"/>
            </a:solidFill>
          </p:spPr>
        </p:pic>
      </p:grpSp>
      <p:pic>
        <p:nvPicPr>
          <p:cNvPr id="12" name="Picture 6"/>
          <p:cNvPicPr>
            <a:picLocks noChangeAspect="1" noChangeArrowheads="1"/>
          </p:cNvPicPr>
          <p:nvPr/>
        </p:nvPicPr>
        <p:blipFill>
          <a:blip r:embed="rId5" cstate="email">
            <a:lum bright="30000" contrast="44000"/>
            <a:extLst>
              <a:ext uri="{28A0092B-C50C-407E-A947-70E740481C1C}">
                <a14:useLocalDpi xmlns:a14="http://schemas.microsoft.com/office/drawing/2010/main"/>
              </a:ext>
            </a:extLst>
          </a:blip>
          <a:srcRect l="3694" t="9250" r="6421" b="10249"/>
          <a:stretch>
            <a:fillRect/>
          </a:stretch>
        </p:blipFill>
        <p:spPr bwMode="auto">
          <a:xfrm>
            <a:off x="1585131" y="6204688"/>
            <a:ext cx="1551220" cy="488901"/>
          </a:xfrm>
          <a:prstGeom prst="rect">
            <a:avLst/>
          </a:prstGeom>
          <a:noFill/>
          <a:ln w="9525">
            <a:noFill/>
            <a:miter lim="800000"/>
            <a:headEnd/>
            <a:tailEnd/>
          </a:ln>
          <a:effectLst>
            <a:outerShdw blurRad="50800" dist="38100" dir="2700000" algn="br">
              <a:srgbClr val="000000">
                <a:alpha val="43000"/>
              </a:srgbClr>
            </a:outerShdw>
          </a:effectLst>
        </p:spPr>
      </p:pic>
      <p:pic>
        <p:nvPicPr>
          <p:cNvPr id="13"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96890" y="5996609"/>
            <a:ext cx="874577" cy="872434"/>
          </a:xfrm>
          <a:prstGeom prst="rect">
            <a:avLst/>
          </a:prstGeom>
          <a:noFill/>
          <a:ln>
            <a:noFill/>
          </a:ln>
          <a:effectLst>
            <a:outerShdw blurRad="50800" dist="38100" dir="2700000" algn="br">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4" name="Picture 9" descr="OpicLogo.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81303" y="6209530"/>
            <a:ext cx="1084090" cy="484059"/>
          </a:xfrm>
          <a:prstGeom prst="rect">
            <a:avLst/>
          </a:prstGeom>
          <a:noFill/>
          <a:ln>
            <a:noFill/>
          </a:ln>
          <a:effectLst>
            <a:outerShdw blurRad="50800" dist="38100" dir="2700000" algn="br">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442800" y="1529501"/>
            <a:ext cx="8597998" cy="2662267"/>
          </a:xfrm>
          <a:prstGeom prst="rect">
            <a:avLst/>
          </a:prstGeom>
          <a:solidFill>
            <a:schemeClr val="bg1">
              <a:alpha val="25000"/>
            </a:schemeClr>
          </a:solidFill>
          <a:effectLst/>
        </p:spPr>
        <p:txBody>
          <a:bodyPr wrap="square" rtlCol="0">
            <a:spAutoFit/>
          </a:bodyPr>
          <a:lstStyle/>
          <a:p>
            <a:pPr marL="285750" indent="-285750" algn="ctr" defTabSz="457200" eaLnBrk="1" fontAlgn="auto" hangingPunct="1">
              <a:spcBef>
                <a:spcPts val="0"/>
              </a:spcBef>
              <a:spcAft>
                <a:spcPts val="600"/>
              </a:spcAft>
              <a:buFont typeface="Arial"/>
              <a:buChar char="•"/>
            </a:pPr>
            <a:endParaRPr lang="en-US" sz="3200" dirty="0">
              <a:solidFill>
                <a:srgbClr val="000000"/>
              </a:solidFill>
              <a:latin typeface="Calibri"/>
              <a:cs typeface="Arial"/>
            </a:endParaRPr>
          </a:p>
          <a:p>
            <a:pPr marL="285750" indent="-285750" algn="ctr" defTabSz="457200" eaLnBrk="1" fontAlgn="auto" hangingPunct="1">
              <a:spcBef>
                <a:spcPts val="0"/>
              </a:spcBef>
              <a:spcAft>
                <a:spcPts val="600"/>
              </a:spcAft>
              <a:buFont typeface="Arial"/>
              <a:buChar char="•"/>
            </a:pPr>
            <a:endParaRPr lang="en-US" sz="3200" dirty="0">
              <a:solidFill>
                <a:srgbClr val="000000"/>
              </a:solidFill>
              <a:latin typeface="Calibri"/>
              <a:cs typeface="Arial"/>
            </a:endParaRPr>
          </a:p>
          <a:p>
            <a:pPr marL="285750" indent="-285750" defTabSz="457200" eaLnBrk="1" fontAlgn="auto" hangingPunct="1">
              <a:spcBef>
                <a:spcPts val="0"/>
              </a:spcBef>
              <a:spcAft>
                <a:spcPts val="600"/>
              </a:spcAft>
              <a:buFont typeface="Arial"/>
              <a:buChar char="•"/>
            </a:pPr>
            <a:r>
              <a:rPr lang="en-US" sz="2800" dirty="0">
                <a:solidFill>
                  <a:srgbClr val="000000"/>
                </a:solidFill>
                <a:latin typeface="Calibri"/>
                <a:cs typeface="Arial"/>
              </a:rPr>
              <a:t>Funded by the </a:t>
            </a:r>
            <a:r>
              <a:rPr lang="en-US" sz="2800" dirty="0" err="1">
                <a:solidFill>
                  <a:srgbClr val="000000"/>
                </a:solidFill>
                <a:latin typeface="Calibri"/>
                <a:cs typeface="Arial"/>
              </a:rPr>
              <a:t>Wellcome</a:t>
            </a:r>
            <a:r>
              <a:rPr lang="en-US" sz="2800" dirty="0">
                <a:solidFill>
                  <a:srgbClr val="000000"/>
                </a:solidFill>
                <a:latin typeface="Calibri"/>
                <a:cs typeface="Arial"/>
              </a:rPr>
              <a:t> Trust, MRC and BBSRC at level of £15.6 M over 5 years</a:t>
            </a:r>
          </a:p>
          <a:p>
            <a:pPr marL="285750" indent="-285750" defTabSz="457200" eaLnBrk="1" fontAlgn="auto" hangingPunct="1">
              <a:spcBef>
                <a:spcPts val="0"/>
              </a:spcBef>
              <a:spcAft>
                <a:spcPts val="600"/>
              </a:spcAft>
              <a:buFont typeface="Arial"/>
              <a:buChar char="•"/>
            </a:pPr>
            <a:endParaRPr lang="en-US" sz="3200" dirty="0">
              <a:solidFill>
                <a:srgbClr val="000000"/>
              </a:solidFill>
              <a:latin typeface="Calibri"/>
              <a:cs typeface="Arial"/>
            </a:endParaRPr>
          </a:p>
        </p:txBody>
      </p:sp>
      <p:sp>
        <p:nvSpPr>
          <p:cNvPr id="3" name="Rectangle 2"/>
          <p:cNvSpPr/>
          <p:nvPr/>
        </p:nvSpPr>
        <p:spPr>
          <a:xfrm>
            <a:off x="442799" y="3645086"/>
            <a:ext cx="7370643" cy="2431435"/>
          </a:xfrm>
          <a:prstGeom prst="rect">
            <a:avLst/>
          </a:prstGeom>
        </p:spPr>
        <p:txBody>
          <a:bodyPr wrap="square">
            <a:spAutoFit/>
          </a:bodyPr>
          <a:lstStyle/>
          <a:p>
            <a:pPr marL="457200" indent="-457200" eaLnBrk="1" hangingPunct="1">
              <a:buFont typeface="Arial" panose="020B0604020202020204" pitchFamily="34" charset="0"/>
              <a:buChar char="•"/>
            </a:pPr>
            <a:r>
              <a:rPr lang="en-US" sz="3200" dirty="0">
                <a:solidFill>
                  <a:srgbClr val="000000"/>
                </a:solidFill>
                <a:latin typeface="Calibri"/>
                <a:ea typeface="ヒラギノ角ゴ ProN W3"/>
                <a:cs typeface="Calibri"/>
                <a:sym typeface="Arial" charset="0"/>
              </a:rPr>
              <a:t>The planned facility </a:t>
            </a:r>
            <a:r>
              <a:rPr lang="en-US" sz="2000" dirty="0">
                <a:solidFill>
                  <a:srgbClr val="000000"/>
                </a:solidFill>
                <a:latin typeface="Calibri"/>
                <a:ea typeface="ヒラギノ角ゴ ProN W3"/>
                <a:cs typeface="Calibri"/>
                <a:sym typeface="Arial" charset="0"/>
              </a:rPr>
              <a:t>will include:</a:t>
            </a:r>
          </a:p>
          <a:p>
            <a:pPr marL="635000" lvl="1" indent="-177800" eaLnBrk="1" hangingPunct="1">
              <a:buFontTx/>
              <a:buChar char="-"/>
            </a:pPr>
            <a:r>
              <a:rPr lang="en-US" sz="2000" dirty="0" smtClean="0">
                <a:solidFill>
                  <a:srgbClr val="000000"/>
                </a:solidFill>
                <a:latin typeface="Calibri"/>
                <a:ea typeface="ヒラギノ角ゴ ProN W3"/>
                <a:cs typeface="Calibri"/>
                <a:sym typeface="Arial" charset="0"/>
              </a:rPr>
              <a:t>4 </a:t>
            </a:r>
            <a:r>
              <a:rPr lang="en-US" sz="2000" dirty="0">
                <a:solidFill>
                  <a:srgbClr val="000000"/>
                </a:solidFill>
                <a:latin typeface="Calibri"/>
                <a:ea typeface="ヒラギノ角ゴ ProN W3"/>
                <a:cs typeface="Calibri"/>
                <a:sym typeface="Arial" charset="0"/>
              </a:rPr>
              <a:t>high-end 300kV automated </a:t>
            </a:r>
            <a:r>
              <a:rPr lang="en-US" sz="2000" dirty="0" err="1">
                <a:solidFill>
                  <a:srgbClr val="000000"/>
                </a:solidFill>
                <a:latin typeface="Calibri"/>
                <a:ea typeface="ヒラギノ角ゴ ProN W3"/>
                <a:cs typeface="Calibri"/>
                <a:sym typeface="Arial" charset="0"/>
              </a:rPr>
              <a:t>cryo</a:t>
            </a:r>
            <a:r>
              <a:rPr lang="en-US" sz="2000" dirty="0">
                <a:solidFill>
                  <a:srgbClr val="000000"/>
                </a:solidFill>
                <a:latin typeface="Calibri"/>
                <a:ea typeface="ヒラギノ角ゴ ProN W3"/>
                <a:cs typeface="Calibri"/>
                <a:sym typeface="Arial" charset="0"/>
              </a:rPr>
              <a:t> EMs (Titan </a:t>
            </a:r>
            <a:r>
              <a:rPr lang="en-US" sz="2000" dirty="0" err="1" smtClean="0">
                <a:solidFill>
                  <a:srgbClr val="000000"/>
                </a:solidFill>
                <a:latin typeface="Calibri"/>
                <a:ea typeface="ヒラギノ角ゴ ProN W3"/>
                <a:cs typeface="Calibri"/>
                <a:sym typeface="Arial" charset="0"/>
              </a:rPr>
              <a:t>Krios</a:t>
            </a:r>
            <a:r>
              <a:rPr lang="en-US" sz="2000" dirty="0" smtClean="0">
                <a:solidFill>
                  <a:srgbClr val="000000"/>
                </a:solidFill>
                <a:latin typeface="Calibri"/>
                <a:ea typeface="ヒラギノ角ゴ ProN W3"/>
                <a:cs typeface="Calibri"/>
                <a:sym typeface="Arial" charset="0"/>
              </a:rPr>
              <a:t> FEI)</a:t>
            </a:r>
            <a:endParaRPr lang="en-US" sz="2000" dirty="0">
              <a:solidFill>
                <a:srgbClr val="000000"/>
              </a:solidFill>
              <a:latin typeface="Calibri"/>
              <a:ea typeface="ヒラギノ角ゴ ProN W3"/>
              <a:cs typeface="Calibri"/>
              <a:sym typeface="Arial" charset="0"/>
            </a:endParaRPr>
          </a:p>
          <a:p>
            <a:pPr marL="635000" lvl="1" indent="-177800" eaLnBrk="1" hangingPunct="1">
              <a:buFontTx/>
              <a:buChar char="-"/>
            </a:pPr>
            <a:r>
              <a:rPr lang="en-US" sz="2000" dirty="0">
                <a:solidFill>
                  <a:srgbClr val="000000"/>
                </a:solidFill>
                <a:latin typeface="Calibri"/>
                <a:ea typeface="ヒラギノ角ゴ ProN W3"/>
                <a:cs typeface="Calibri"/>
                <a:sym typeface="Arial" charset="0"/>
              </a:rPr>
              <a:t>200 </a:t>
            </a:r>
            <a:r>
              <a:rPr lang="en-US" sz="2000" dirty="0" err="1">
                <a:solidFill>
                  <a:srgbClr val="000000"/>
                </a:solidFill>
                <a:latin typeface="Calibri"/>
                <a:ea typeface="ヒラギノ角ゴ ProN W3"/>
                <a:cs typeface="Calibri"/>
                <a:sym typeface="Arial" charset="0"/>
              </a:rPr>
              <a:t>keV</a:t>
            </a:r>
            <a:r>
              <a:rPr lang="en-US" sz="2000" dirty="0">
                <a:solidFill>
                  <a:srgbClr val="000000"/>
                </a:solidFill>
                <a:latin typeface="Calibri"/>
                <a:ea typeface="ヒラギノ角ゴ ProN W3"/>
                <a:cs typeface="Calibri"/>
                <a:sym typeface="Arial" charset="0"/>
              </a:rPr>
              <a:t> automated feeder </a:t>
            </a:r>
            <a:r>
              <a:rPr lang="en-US" sz="2000" dirty="0" smtClean="0">
                <a:solidFill>
                  <a:srgbClr val="000000"/>
                </a:solidFill>
                <a:latin typeface="Calibri"/>
                <a:ea typeface="ヒラギノ角ゴ ProN W3"/>
                <a:cs typeface="Calibri"/>
                <a:sym typeface="Arial" charset="0"/>
              </a:rPr>
              <a:t>instrument (</a:t>
            </a:r>
            <a:r>
              <a:rPr lang="en-US" sz="2000" dirty="0" err="1" smtClean="0">
                <a:solidFill>
                  <a:srgbClr val="000000"/>
                </a:solidFill>
                <a:latin typeface="Calibri"/>
                <a:ea typeface="ヒラギノ角ゴ ProN W3"/>
                <a:cs typeface="Calibri"/>
                <a:sym typeface="Arial" charset="0"/>
              </a:rPr>
              <a:t>Talos</a:t>
            </a:r>
            <a:r>
              <a:rPr lang="en-US" sz="2000" dirty="0" smtClean="0">
                <a:solidFill>
                  <a:srgbClr val="000000"/>
                </a:solidFill>
                <a:latin typeface="Calibri"/>
                <a:ea typeface="ヒラギノ角ゴ ProN W3"/>
                <a:cs typeface="Calibri"/>
                <a:sym typeface="Arial" charset="0"/>
              </a:rPr>
              <a:t> </a:t>
            </a:r>
            <a:r>
              <a:rPr lang="en-US" sz="2000" dirty="0" err="1" smtClean="0">
                <a:solidFill>
                  <a:srgbClr val="000000"/>
                </a:solidFill>
                <a:latin typeface="Calibri"/>
                <a:ea typeface="ヒラギノ角ゴ ProN W3"/>
                <a:cs typeface="Calibri"/>
                <a:sym typeface="Arial" charset="0"/>
              </a:rPr>
              <a:t>Arctica</a:t>
            </a:r>
            <a:r>
              <a:rPr lang="en-US" sz="2000" dirty="0" smtClean="0">
                <a:solidFill>
                  <a:srgbClr val="000000"/>
                </a:solidFill>
                <a:latin typeface="Calibri"/>
                <a:ea typeface="ヒラギノ角ゴ ProN W3"/>
                <a:cs typeface="Calibri"/>
                <a:sym typeface="Arial" charset="0"/>
              </a:rPr>
              <a:t>)</a:t>
            </a:r>
            <a:endParaRPr lang="en-US" sz="2000" dirty="0">
              <a:solidFill>
                <a:srgbClr val="000000"/>
              </a:solidFill>
              <a:latin typeface="Calibri"/>
              <a:ea typeface="ヒラギノ角ゴ ProN W3"/>
              <a:cs typeface="Calibri"/>
              <a:sym typeface="Arial" charset="0"/>
            </a:endParaRPr>
          </a:p>
          <a:p>
            <a:pPr marL="635000" lvl="1" indent="-177800" eaLnBrk="1" hangingPunct="1">
              <a:buFontTx/>
              <a:buChar char="-"/>
            </a:pPr>
            <a:r>
              <a:rPr lang="en-US" sz="2000" dirty="0" err="1">
                <a:solidFill>
                  <a:srgbClr val="000000"/>
                </a:solidFill>
                <a:latin typeface="Calibri"/>
                <a:ea typeface="ヒラギノ角ゴ ProN W3"/>
                <a:cs typeface="Calibri"/>
                <a:sym typeface="Arial" charset="0"/>
              </a:rPr>
              <a:t>Cryo</a:t>
            </a:r>
            <a:r>
              <a:rPr lang="en-US" sz="2000" dirty="0">
                <a:solidFill>
                  <a:srgbClr val="000000"/>
                </a:solidFill>
                <a:latin typeface="Calibri"/>
                <a:ea typeface="ヒラギノ角ゴ ProN W3"/>
                <a:cs typeface="Calibri"/>
                <a:sym typeface="Arial" charset="0"/>
              </a:rPr>
              <a:t> </a:t>
            </a:r>
            <a:r>
              <a:rPr lang="en-US" sz="2000" dirty="0" err="1">
                <a:solidFill>
                  <a:srgbClr val="000000"/>
                </a:solidFill>
                <a:latin typeface="Calibri"/>
                <a:ea typeface="ヒラギノ角ゴ ProN W3"/>
                <a:cs typeface="Calibri"/>
                <a:sym typeface="Arial" charset="0"/>
              </a:rPr>
              <a:t>focussed</a:t>
            </a:r>
            <a:r>
              <a:rPr lang="en-US" sz="2000" dirty="0">
                <a:solidFill>
                  <a:srgbClr val="000000"/>
                </a:solidFill>
                <a:latin typeface="Calibri"/>
                <a:ea typeface="ヒラギノ角ゴ ProN W3"/>
                <a:cs typeface="Calibri"/>
                <a:sym typeface="Arial" charset="0"/>
              </a:rPr>
              <a:t> ion beam </a:t>
            </a:r>
            <a:r>
              <a:rPr lang="en-US" sz="2000" dirty="0" smtClean="0">
                <a:solidFill>
                  <a:srgbClr val="000000"/>
                </a:solidFill>
                <a:latin typeface="Calibri"/>
                <a:ea typeface="ヒラギノ角ゴ ProN W3"/>
                <a:cs typeface="Calibri"/>
                <a:sym typeface="Arial" charset="0"/>
              </a:rPr>
              <a:t>instrument (SCIOS)</a:t>
            </a:r>
            <a:endParaRPr lang="en-US" sz="2000" dirty="0">
              <a:solidFill>
                <a:srgbClr val="000000"/>
              </a:solidFill>
              <a:latin typeface="Calibri"/>
              <a:ea typeface="ヒラギノ角ゴ ProN W3"/>
              <a:cs typeface="Calibri"/>
              <a:sym typeface="Arial" charset="0"/>
            </a:endParaRPr>
          </a:p>
          <a:p>
            <a:pPr marL="635000" lvl="1" indent="-177800" eaLnBrk="1" hangingPunct="1">
              <a:buFontTx/>
              <a:buChar char="-"/>
            </a:pPr>
            <a:r>
              <a:rPr lang="en-US" sz="2000" dirty="0">
                <a:solidFill>
                  <a:srgbClr val="000000"/>
                </a:solidFill>
                <a:latin typeface="Calibri"/>
                <a:ea typeface="ヒラギノ角ゴ ProN W3"/>
                <a:cs typeface="Calibri"/>
                <a:sym typeface="Arial" charset="0"/>
              </a:rPr>
              <a:t>Sample prep incl. vitreous sectioning</a:t>
            </a:r>
          </a:p>
          <a:p>
            <a:pPr marL="635000" lvl="1" indent="-177800" eaLnBrk="1" hangingPunct="1">
              <a:buFontTx/>
              <a:buChar char="-"/>
            </a:pPr>
            <a:r>
              <a:rPr lang="en-US" sz="2000" dirty="0">
                <a:solidFill>
                  <a:srgbClr val="000000"/>
                </a:solidFill>
                <a:latin typeface="Calibri"/>
                <a:ea typeface="ヒラギノ角ゴ ProN W3"/>
                <a:cs typeface="Calibri"/>
                <a:sym typeface="Arial" charset="0"/>
              </a:rPr>
              <a:t>Correlative fluorescence/</a:t>
            </a:r>
            <a:r>
              <a:rPr lang="en-US" sz="2000" dirty="0" smtClean="0">
                <a:solidFill>
                  <a:srgbClr val="000000"/>
                </a:solidFill>
                <a:latin typeface="Calibri"/>
                <a:ea typeface="ヒラギノ角ゴ ProN W3"/>
                <a:cs typeface="Calibri"/>
                <a:sym typeface="Arial" charset="0"/>
              </a:rPr>
              <a:t>EM</a:t>
            </a:r>
          </a:p>
          <a:p>
            <a:pPr marL="635000" lvl="1" indent="-177800" eaLnBrk="1" hangingPunct="1">
              <a:buFontTx/>
              <a:buChar char="-"/>
            </a:pPr>
            <a:r>
              <a:rPr lang="en-US" sz="2000" dirty="0" smtClean="0">
                <a:solidFill>
                  <a:srgbClr val="000000"/>
                </a:solidFill>
                <a:latin typeface="Calibri"/>
                <a:ea typeface="ヒラギノ角ゴ ProN W3"/>
                <a:cs typeface="Calibri"/>
                <a:sym typeface="Arial" charset="0"/>
              </a:rPr>
              <a:t>FEI Polara @OPIC Oxford for CAT 3 samples</a:t>
            </a:r>
            <a:endParaRPr lang="en-US" sz="2000" dirty="0">
              <a:solidFill>
                <a:srgbClr val="000000"/>
              </a:solidFill>
              <a:latin typeface="Calibri"/>
              <a:ea typeface="ヒラギノ角ゴ ProN W3"/>
              <a:cs typeface="Calibri"/>
              <a:sym typeface="Arial" charset="0"/>
            </a:endParaRPr>
          </a:p>
        </p:txBody>
      </p:sp>
    </p:spTree>
    <p:extLst>
      <p:ext uri="{BB962C8B-B14F-4D97-AF65-F5344CB8AC3E}">
        <p14:creationId xmlns:p14="http://schemas.microsoft.com/office/powerpoint/2010/main" val="105923546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BIC pic 1  21558_mock.png"/>
          <p:cNvPicPr>
            <a:picLocks noChangeAspect="1"/>
          </p:cNvPicPr>
          <p:nvPr/>
        </p:nvPicPr>
        <p:blipFill>
          <a:blip r:embed="rId2">
            <a:alphaModFix amt="48000"/>
            <a:extLst>
              <a:ext uri="{28A0092B-C50C-407E-A947-70E740481C1C}">
                <a14:useLocalDpi xmlns:a14="http://schemas.microsoft.com/office/drawing/2010/main"/>
              </a:ext>
            </a:extLst>
          </a:blip>
          <a:stretch>
            <a:fillRect/>
          </a:stretch>
        </p:blipFill>
        <p:spPr>
          <a:xfrm>
            <a:off x="-252536" y="0"/>
            <a:ext cx="10294570" cy="6858000"/>
          </a:xfrm>
          <a:prstGeom prst="rect">
            <a:avLst/>
          </a:prstGeom>
        </p:spPr>
      </p:pic>
      <p:sp>
        <p:nvSpPr>
          <p:cNvPr id="2" name="Title 1"/>
          <p:cNvSpPr>
            <a:spLocks noGrp="1"/>
          </p:cNvSpPr>
          <p:nvPr>
            <p:ph type="title"/>
          </p:nvPr>
        </p:nvSpPr>
        <p:spPr/>
        <p:txBody>
          <a:bodyPr>
            <a:normAutofit/>
          </a:bodyPr>
          <a:lstStyle/>
          <a:p>
            <a:r>
              <a:rPr lang="en-US" dirty="0" smtClean="0"/>
              <a:t>Aims</a:t>
            </a:r>
            <a:endParaRPr lang="en-US" dirty="0"/>
          </a:p>
        </p:txBody>
      </p:sp>
      <p:sp>
        <p:nvSpPr>
          <p:cNvPr id="3" name="Content Placeholder 2"/>
          <p:cNvSpPr>
            <a:spLocks noGrp="1"/>
          </p:cNvSpPr>
          <p:nvPr>
            <p:ph idx="4294967295"/>
          </p:nvPr>
        </p:nvSpPr>
        <p:spPr>
          <a:xfrm>
            <a:off x="107504" y="1052737"/>
            <a:ext cx="8229600" cy="5688632"/>
          </a:xfrm>
        </p:spPr>
        <p:txBody>
          <a:bodyPr>
            <a:normAutofit fontScale="62500" lnSpcReduction="20000"/>
          </a:bodyPr>
          <a:lstStyle/>
          <a:p>
            <a:r>
              <a:rPr lang="en-US" b="1" dirty="0" smtClean="0"/>
              <a:t>Establish state-of-the art facilities for single particle analysis and </a:t>
            </a:r>
            <a:r>
              <a:rPr lang="en-US" b="1" dirty="0" err="1" smtClean="0"/>
              <a:t>cryo</a:t>
            </a:r>
            <a:r>
              <a:rPr lang="en-US" b="1" dirty="0" smtClean="0"/>
              <a:t>-tomography</a:t>
            </a:r>
          </a:p>
          <a:p>
            <a:pPr marL="0" indent="0">
              <a:buNone/>
            </a:pPr>
            <a:endParaRPr lang="en-US" b="1" dirty="0" smtClean="0"/>
          </a:p>
          <a:p>
            <a:r>
              <a:rPr lang="en-US" b="1" dirty="0" smtClean="0"/>
              <a:t>Provide cost-effective access, based on scientific excellence, to high-end Microscopes and </a:t>
            </a:r>
            <a:r>
              <a:rPr lang="en-US" b="1" dirty="0" err="1" smtClean="0"/>
              <a:t>auxillary</a:t>
            </a:r>
            <a:r>
              <a:rPr lang="en-US" b="1" dirty="0" smtClean="0"/>
              <a:t> equipment, incl. containment facilities at OPIC, Oxford</a:t>
            </a:r>
          </a:p>
          <a:p>
            <a:pPr marL="0" indent="0">
              <a:buNone/>
            </a:pPr>
            <a:endParaRPr lang="en-US" b="1" dirty="0" smtClean="0"/>
          </a:p>
          <a:p>
            <a:r>
              <a:rPr lang="en-US" b="1" dirty="0" smtClean="0"/>
              <a:t>Run 24/7 aka synchrotron </a:t>
            </a:r>
            <a:r>
              <a:rPr lang="en-US" b="1" dirty="0" err="1" smtClean="0"/>
              <a:t>beamline</a:t>
            </a:r>
            <a:r>
              <a:rPr lang="en-US" b="1" dirty="0" smtClean="0"/>
              <a:t> supported by expert staff</a:t>
            </a:r>
          </a:p>
          <a:p>
            <a:pPr marL="0" indent="0">
              <a:buNone/>
            </a:pPr>
            <a:endParaRPr lang="en-US" b="1" dirty="0" smtClean="0"/>
          </a:p>
          <a:p>
            <a:r>
              <a:rPr lang="en-US" b="1" dirty="0" smtClean="0"/>
              <a:t>Provide focus for future hardware/software developments</a:t>
            </a:r>
          </a:p>
          <a:p>
            <a:pPr marL="0" indent="0">
              <a:buNone/>
            </a:pPr>
            <a:endParaRPr lang="en-US" b="1" dirty="0" smtClean="0"/>
          </a:p>
          <a:p>
            <a:r>
              <a:rPr lang="en-US" b="1" dirty="0" smtClean="0"/>
              <a:t>Grow and train user community – especially structural biologists and cell biologists with facilities advanced sample preparation </a:t>
            </a:r>
          </a:p>
          <a:p>
            <a:pPr marL="0" indent="0">
              <a:buNone/>
            </a:pPr>
            <a:endParaRPr lang="en-US" b="1" dirty="0" smtClean="0"/>
          </a:p>
          <a:p>
            <a:r>
              <a:rPr lang="en-US" b="1" dirty="0" smtClean="0"/>
              <a:t>Retain cutting edge with strong in-house research program</a:t>
            </a:r>
          </a:p>
          <a:p>
            <a:pPr marL="0" indent="0">
              <a:buNone/>
            </a:pPr>
            <a:endParaRPr lang="en-US" b="1" dirty="0" smtClean="0"/>
          </a:p>
          <a:p>
            <a:r>
              <a:rPr lang="en-US" b="1" dirty="0" smtClean="0"/>
              <a:t>Key part of vision for integrated approach to structural and cellular biology</a:t>
            </a:r>
          </a:p>
          <a:p>
            <a:endParaRPr lang="en-US" dirty="0" smtClean="0"/>
          </a:p>
          <a:p>
            <a:endParaRPr lang="en-US" dirty="0" smtClean="0"/>
          </a:p>
          <a:p>
            <a:endParaRPr lang="en-US" dirty="0"/>
          </a:p>
        </p:txBody>
      </p:sp>
    </p:spTree>
    <p:extLst>
      <p:ext uri="{BB962C8B-B14F-4D97-AF65-F5344CB8AC3E}">
        <p14:creationId xmlns:p14="http://schemas.microsoft.com/office/powerpoint/2010/main" val="4700761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 Still D15 02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52119" y="4217702"/>
            <a:ext cx="3488811" cy="2640298"/>
          </a:xfrm>
          <a:prstGeom prst="rect">
            <a:avLst/>
          </a:prstGeom>
        </p:spPr>
      </p:pic>
      <p:sp>
        <p:nvSpPr>
          <p:cNvPr id="18" name="Title 17"/>
          <p:cNvSpPr>
            <a:spLocks noGrp="1"/>
          </p:cNvSpPr>
          <p:nvPr>
            <p:ph type="title"/>
          </p:nvPr>
        </p:nvSpPr>
        <p:spPr>
          <a:xfrm>
            <a:off x="457200" y="188640"/>
            <a:ext cx="8507288" cy="1224136"/>
          </a:xfrm>
        </p:spPr>
        <p:txBody>
          <a:bodyPr/>
          <a:lstStyle/>
          <a:p>
            <a:r>
              <a:rPr lang="en-US" dirty="0" err="1" smtClean="0"/>
              <a:t>Cryo</a:t>
            </a:r>
            <a:r>
              <a:rPr lang="en-US" dirty="0" smtClean="0"/>
              <a:t>-EM &amp; </a:t>
            </a:r>
            <a:r>
              <a:rPr lang="en-US" dirty="0" err="1" smtClean="0"/>
              <a:t>Cryo-Tomo</a:t>
            </a:r>
            <a:r>
              <a:rPr lang="en-US" dirty="0"/>
              <a:t/>
            </a:r>
            <a:br>
              <a:rPr lang="en-US" dirty="0"/>
            </a:br>
            <a:r>
              <a:rPr lang="en-US" sz="2400" dirty="0" smtClean="0"/>
              <a:t>The resolution revolution</a:t>
            </a:r>
            <a:endParaRPr lang="en-US" sz="2400" dirty="0"/>
          </a:p>
        </p:txBody>
      </p:sp>
      <p:sp>
        <p:nvSpPr>
          <p:cNvPr id="19" name="Rectangle 18"/>
          <p:cNvSpPr/>
          <p:nvPr/>
        </p:nvSpPr>
        <p:spPr>
          <a:xfrm>
            <a:off x="323528" y="1412776"/>
            <a:ext cx="4104456" cy="5016758"/>
          </a:xfrm>
          <a:prstGeom prst="rect">
            <a:avLst/>
          </a:prstGeom>
        </p:spPr>
        <p:txBody>
          <a:bodyPr wrap="square">
            <a:spAutoFit/>
          </a:bodyPr>
          <a:lstStyle/>
          <a:p>
            <a:pPr marL="342900" indent="-342900" eaLnBrk="1" hangingPunct="1">
              <a:buFont typeface="Arial"/>
              <a:buChar char="•"/>
              <a:defRPr/>
            </a:pPr>
            <a:r>
              <a:rPr lang="en-GB" sz="2000" b="0" kern="0" dirty="0">
                <a:solidFill>
                  <a:prstClr val="black"/>
                </a:solidFill>
                <a:latin typeface="Arial"/>
              </a:rPr>
              <a:t>Single particle analysis requires similar high quality samples to X-ray crystallography</a:t>
            </a:r>
          </a:p>
          <a:p>
            <a:pPr marL="342900" indent="-342900" eaLnBrk="1" hangingPunct="1">
              <a:buFont typeface="Arial"/>
              <a:buChar char="•"/>
              <a:defRPr/>
            </a:pPr>
            <a:endParaRPr lang="en-GB" sz="2000" b="0" kern="0" dirty="0">
              <a:solidFill>
                <a:prstClr val="black"/>
              </a:solidFill>
              <a:latin typeface="Arial"/>
            </a:endParaRPr>
          </a:p>
          <a:p>
            <a:pPr marL="342900" indent="-342900" eaLnBrk="1" hangingPunct="1">
              <a:buFont typeface="Arial"/>
              <a:buChar char="•"/>
              <a:defRPr/>
            </a:pPr>
            <a:r>
              <a:rPr lang="en-GB" sz="2000" b="0" kern="0" dirty="0">
                <a:solidFill>
                  <a:prstClr val="black"/>
                </a:solidFill>
                <a:latin typeface="Arial"/>
              </a:rPr>
              <a:t>Massive advances in microscope, detectors (movies), software.</a:t>
            </a:r>
          </a:p>
          <a:p>
            <a:pPr marL="342900" indent="-342900" eaLnBrk="1" hangingPunct="1">
              <a:buFont typeface="Arial"/>
              <a:buChar char="•"/>
              <a:defRPr/>
            </a:pPr>
            <a:endParaRPr lang="en-GB" sz="2000" b="0" kern="0" dirty="0">
              <a:solidFill>
                <a:prstClr val="black"/>
              </a:solidFill>
              <a:latin typeface="Arial"/>
            </a:endParaRPr>
          </a:p>
          <a:p>
            <a:pPr marL="342900" indent="-342900" eaLnBrk="1" hangingPunct="1">
              <a:buFont typeface="Arial"/>
              <a:buChar char="•"/>
              <a:defRPr/>
            </a:pPr>
            <a:r>
              <a:rPr lang="en-GB" sz="2000" b="0" kern="0" dirty="0">
                <a:solidFill>
                  <a:prstClr val="black"/>
                </a:solidFill>
                <a:latin typeface="Arial"/>
              </a:rPr>
              <a:t>Still much to come with improved sample presentation, automation, hardware/software.</a:t>
            </a:r>
          </a:p>
          <a:p>
            <a:pPr marL="342900" indent="-342900" eaLnBrk="1" hangingPunct="1">
              <a:buFont typeface="Arial"/>
              <a:buChar char="•"/>
              <a:defRPr/>
            </a:pPr>
            <a:endParaRPr lang="en-GB" sz="2000" b="0" kern="0" dirty="0">
              <a:solidFill>
                <a:prstClr val="black"/>
              </a:solidFill>
              <a:latin typeface="Arial"/>
            </a:endParaRPr>
          </a:p>
          <a:p>
            <a:pPr marL="342900" indent="-342900" eaLnBrk="1" hangingPunct="1">
              <a:buFont typeface="Arial"/>
              <a:buChar char="•"/>
              <a:defRPr/>
            </a:pPr>
            <a:r>
              <a:rPr lang="en-GB" sz="2000" b="0" kern="0" dirty="0">
                <a:solidFill>
                  <a:prstClr val="black"/>
                </a:solidFill>
                <a:latin typeface="Arial"/>
              </a:rPr>
              <a:t>Already pretty efficient </a:t>
            </a:r>
            <a:br>
              <a:rPr lang="en-GB" sz="2000" b="0" kern="0" dirty="0">
                <a:solidFill>
                  <a:prstClr val="black"/>
                </a:solidFill>
                <a:latin typeface="Arial"/>
              </a:rPr>
            </a:br>
            <a:r>
              <a:rPr lang="en-GB" sz="2000" b="0" kern="0" dirty="0">
                <a:solidFill>
                  <a:prstClr val="black"/>
                </a:solidFill>
                <a:latin typeface="Arial"/>
              </a:rPr>
              <a:t>(data output&gt; MX </a:t>
            </a:r>
            <a:r>
              <a:rPr lang="en-GB" sz="2000" b="0" kern="0" dirty="0" err="1">
                <a:solidFill>
                  <a:prstClr val="black"/>
                </a:solidFill>
                <a:latin typeface="Arial"/>
              </a:rPr>
              <a:t>beamline</a:t>
            </a:r>
            <a:r>
              <a:rPr lang="en-GB" sz="2000" b="0" kern="0" dirty="0">
                <a:solidFill>
                  <a:prstClr val="black"/>
                </a:solidFill>
                <a:latin typeface="Arial"/>
              </a:rPr>
              <a:t>, </a:t>
            </a:r>
            <a:r>
              <a:rPr lang="en-GB" sz="2000" b="0" kern="0" dirty="0" err="1">
                <a:solidFill>
                  <a:prstClr val="black"/>
                </a:solidFill>
                <a:latin typeface="Arial"/>
              </a:rPr>
              <a:t>computional</a:t>
            </a:r>
            <a:r>
              <a:rPr lang="en-GB" sz="2000" b="0" kern="0" dirty="0">
                <a:solidFill>
                  <a:prstClr val="black"/>
                </a:solidFill>
                <a:latin typeface="Arial"/>
              </a:rPr>
              <a:t> demands circa 1000-fold more).</a:t>
            </a:r>
          </a:p>
        </p:txBody>
      </p:sp>
      <p:pic>
        <p:nvPicPr>
          <p:cNvPr id="5" name="Picture 4" descr="sriram cell 201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6016" y="872718"/>
            <a:ext cx="3965965" cy="3312398"/>
          </a:xfrm>
          <a:prstGeom prst="rect">
            <a:avLst/>
          </a:prstGeom>
        </p:spPr>
      </p:pic>
    </p:spTree>
    <p:extLst>
      <p:ext uri="{BB962C8B-B14F-4D97-AF65-F5344CB8AC3E}">
        <p14:creationId xmlns:p14="http://schemas.microsoft.com/office/powerpoint/2010/main" val="212560443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94122"/>
          </a:xfrm>
        </p:spPr>
        <p:txBody>
          <a:bodyPr>
            <a:normAutofit/>
          </a:bodyPr>
          <a:lstStyle/>
          <a:p>
            <a:r>
              <a:rPr lang="en-GB" dirty="0" smtClean="0"/>
              <a:t>Electron Microscopy facility</a:t>
            </a:r>
            <a:endParaRPr lang="en-GB" dirty="0"/>
          </a:p>
        </p:txBody>
      </p:sp>
      <p:grpSp>
        <p:nvGrpSpPr>
          <p:cNvPr id="3" name="Group 14"/>
          <p:cNvGrpSpPr/>
          <p:nvPr/>
        </p:nvGrpSpPr>
        <p:grpSpPr>
          <a:xfrm>
            <a:off x="323528" y="980728"/>
            <a:ext cx="7687257" cy="4248472"/>
            <a:chOff x="611559" y="1772816"/>
            <a:chExt cx="7687257" cy="4248472"/>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559" y="1772816"/>
              <a:ext cx="7687257" cy="4248472"/>
            </a:xfrm>
            <a:prstGeom prst="rect">
              <a:avLst/>
            </a:prstGeom>
            <a:noFill/>
            <a:ln w="9525">
              <a:noFill/>
              <a:miter lim="800000"/>
              <a:headEnd/>
              <a:tailEnd/>
            </a:ln>
            <a:effectLst/>
          </p:spPr>
        </p:pic>
        <p:sp>
          <p:nvSpPr>
            <p:cNvPr id="5" name="TextBox 4"/>
            <p:cNvSpPr txBox="1"/>
            <p:nvPr/>
          </p:nvSpPr>
          <p:spPr>
            <a:xfrm>
              <a:off x="6156176" y="2276872"/>
              <a:ext cx="648072" cy="369332"/>
            </a:xfrm>
            <a:prstGeom prst="rect">
              <a:avLst/>
            </a:prstGeom>
            <a:noFill/>
          </p:spPr>
          <p:txBody>
            <a:bodyPr wrap="square" rtlCol="0">
              <a:spAutoFit/>
            </a:bodyPr>
            <a:lstStyle/>
            <a:p>
              <a:pPr eaLnBrk="1" hangingPunct="1"/>
              <a:r>
                <a:rPr lang="en-GB" sz="1800" dirty="0">
                  <a:solidFill>
                    <a:srgbClr val="FF0000"/>
                  </a:solidFill>
                  <a:latin typeface="Arial" charset="0"/>
                </a:rPr>
                <a:t>I13</a:t>
              </a:r>
            </a:p>
          </p:txBody>
        </p:sp>
        <p:sp>
          <p:nvSpPr>
            <p:cNvPr id="6" name="TextBox 5"/>
            <p:cNvSpPr txBox="1"/>
            <p:nvPr/>
          </p:nvSpPr>
          <p:spPr>
            <a:xfrm>
              <a:off x="3203848" y="2708920"/>
              <a:ext cx="1440160" cy="646331"/>
            </a:xfrm>
            <a:prstGeom prst="rect">
              <a:avLst/>
            </a:prstGeom>
            <a:noFill/>
          </p:spPr>
          <p:txBody>
            <a:bodyPr wrap="square" rtlCol="0">
              <a:spAutoFit/>
            </a:bodyPr>
            <a:lstStyle/>
            <a:p>
              <a:pPr eaLnBrk="1" hangingPunct="1"/>
              <a:r>
                <a:rPr lang="en-GB" sz="1800" dirty="0">
                  <a:solidFill>
                    <a:srgbClr val="FF0000"/>
                  </a:solidFill>
                  <a:latin typeface="Arial" charset="0"/>
                </a:rPr>
                <a:t>I14 and EM Facility</a:t>
              </a:r>
            </a:p>
          </p:txBody>
        </p:sp>
        <p:sp>
          <p:nvSpPr>
            <p:cNvPr id="7" name="TextBox 6"/>
            <p:cNvSpPr txBox="1"/>
            <p:nvPr/>
          </p:nvSpPr>
          <p:spPr>
            <a:xfrm>
              <a:off x="6372200" y="4581128"/>
              <a:ext cx="1224136" cy="646331"/>
            </a:xfrm>
            <a:prstGeom prst="rect">
              <a:avLst/>
            </a:prstGeom>
            <a:noFill/>
          </p:spPr>
          <p:txBody>
            <a:bodyPr wrap="square" rtlCol="0">
              <a:spAutoFit/>
            </a:bodyPr>
            <a:lstStyle/>
            <a:p>
              <a:pPr eaLnBrk="1" hangingPunct="1"/>
              <a:r>
                <a:rPr lang="en-GB" sz="1800" dirty="0">
                  <a:solidFill>
                    <a:srgbClr val="FF0000"/>
                  </a:solidFill>
                  <a:latin typeface="Arial" charset="0"/>
                </a:rPr>
                <a:t>Building Services</a:t>
              </a:r>
            </a:p>
          </p:txBody>
        </p:sp>
        <p:sp>
          <p:nvSpPr>
            <p:cNvPr id="9" name="TextBox 8"/>
            <p:cNvSpPr txBox="1"/>
            <p:nvPr/>
          </p:nvSpPr>
          <p:spPr>
            <a:xfrm rot="20004962">
              <a:off x="614288" y="5052977"/>
              <a:ext cx="1224136" cy="276999"/>
            </a:xfrm>
            <a:prstGeom prst="rect">
              <a:avLst/>
            </a:prstGeom>
            <a:noFill/>
          </p:spPr>
          <p:txBody>
            <a:bodyPr wrap="square" rtlCol="0">
              <a:spAutoFit/>
            </a:bodyPr>
            <a:lstStyle/>
            <a:p>
              <a:pPr eaLnBrk="1" hangingPunct="1"/>
              <a:r>
                <a:rPr lang="en-GB" sz="1200" dirty="0">
                  <a:solidFill>
                    <a:srgbClr val="FF0000"/>
                  </a:solidFill>
                  <a:latin typeface="Arial" charset="0"/>
                </a:rPr>
                <a:t>Restaurant</a:t>
              </a:r>
            </a:p>
          </p:txBody>
        </p:sp>
        <p:cxnSp>
          <p:nvCxnSpPr>
            <p:cNvPr id="11" name="Straight Arrow Connector 10"/>
            <p:cNvCxnSpPr/>
            <p:nvPr/>
          </p:nvCxnSpPr>
          <p:spPr>
            <a:xfrm flipH="1">
              <a:off x="665968" y="4869160"/>
              <a:ext cx="720080" cy="3600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ight Triangle 12"/>
            <p:cNvSpPr/>
            <p:nvPr/>
          </p:nvSpPr>
          <p:spPr>
            <a:xfrm rot="5400000">
              <a:off x="1115616" y="1268760"/>
              <a:ext cx="1224136" cy="2232248"/>
            </a:xfrm>
            <a:prstGeom prst="rtTriangle">
              <a:avLst/>
            </a:prstGeom>
            <a:solidFill>
              <a:schemeClr val="accent4">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eaLnBrk="1" hangingPunct="1"/>
              <a:endParaRPr lang="en-GB" sz="1800">
                <a:solidFill>
                  <a:srgbClr val="FFFFFF"/>
                </a:solidFill>
                <a:latin typeface="Calibri"/>
              </a:endParaRPr>
            </a:p>
          </p:txBody>
        </p:sp>
        <p:sp>
          <p:nvSpPr>
            <p:cNvPr id="14" name="TextBox 13"/>
            <p:cNvSpPr txBox="1"/>
            <p:nvPr/>
          </p:nvSpPr>
          <p:spPr>
            <a:xfrm>
              <a:off x="755576" y="1844824"/>
              <a:ext cx="1224136" cy="369332"/>
            </a:xfrm>
            <a:prstGeom prst="rect">
              <a:avLst/>
            </a:prstGeom>
            <a:noFill/>
          </p:spPr>
          <p:txBody>
            <a:bodyPr wrap="square" rtlCol="0">
              <a:spAutoFit/>
            </a:bodyPr>
            <a:lstStyle/>
            <a:p>
              <a:pPr eaLnBrk="1" hangingPunct="1"/>
              <a:r>
                <a:rPr lang="en-GB" sz="1800" dirty="0">
                  <a:solidFill>
                    <a:srgbClr val="FF0000"/>
                  </a:solidFill>
                  <a:latin typeface="Arial" charset="0"/>
                </a:rPr>
                <a:t>Diamond</a:t>
              </a:r>
            </a:p>
          </p:txBody>
        </p:sp>
      </p:grpSp>
      <p:pic>
        <p:nvPicPr>
          <p:cNvPr id="4" name="Picture 3" descr="backcamer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20" y="5229200"/>
            <a:ext cx="1524000" cy="1143000"/>
          </a:xfrm>
          <a:prstGeom prst="rect">
            <a:avLst/>
          </a:prstGeom>
        </p:spPr>
      </p:pic>
    </p:spTree>
    <p:extLst>
      <p:ext uri="{BB962C8B-B14F-4D97-AF65-F5344CB8AC3E}">
        <p14:creationId xmlns:p14="http://schemas.microsoft.com/office/powerpoint/2010/main" val="2078527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eBIC</a:t>
            </a:r>
            <a:r>
              <a:rPr lang="en-US" dirty="0" smtClean="0"/>
              <a:t> 16</a:t>
            </a:r>
            <a:r>
              <a:rPr lang="en-US" baseline="30000" dirty="0" smtClean="0"/>
              <a:t>th</a:t>
            </a:r>
            <a:r>
              <a:rPr lang="en-US" dirty="0" smtClean="0"/>
              <a:t> June 2016</a:t>
            </a:r>
            <a:endParaRPr lang="en-US" dirty="0"/>
          </a:p>
        </p:txBody>
      </p:sp>
      <p:pic>
        <p:nvPicPr>
          <p:cNvPr id="5" name="Content Placeholder 4" descr="eBIC16-jun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57200" y="1340770"/>
            <a:ext cx="8229600" cy="4525963"/>
          </a:xfrm>
        </p:spPr>
      </p:pic>
    </p:spTree>
    <p:extLst>
      <p:ext uri="{BB962C8B-B14F-4D97-AF65-F5344CB8AC3E}">
        <p14:creationId xmlns:p14="http://schemas.microsoft.com/office/powerpoint/2010/main" val="1218345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53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0" y="1103660"/>
            <a:ext cx="4341564" cy="4341564"/>
          </a:xfrm>
          <a:prstGeom prst="rect">
            <a:avLst/>
          </a:prstGeom>
        </p:spPr>
      </p:pic>
      <p:sp>
        <p:nvSpPr>
          <p:cNvPr id="5" name="TextBox 4"/>
          <p:cNvSpPr txBox="1"/>
          <p:nvPr/>
        </p:nvSpPr>
        <p:spPr>
          <a:xfrm>
            <a:off x="251520" y="980759"/>
            <a:ext cx="4104456" cy="5632311"/>
          </a:xfrm>
          <a:prstGeom prst="rect">
            <a:avLst/>
          </a:prstGeom>
          <a:noFill/>
        </p:spPr>
        <p:txBody>
          <a:bodyPr wrap="square" rtlCol="0">
            <a:spAutoFit/>
          </a:bodyPr>
          <a:lstStyle/>
          <a:p>
            <a:pPr eaLnBrk="1" hangingPunct="1">
              <a:defRPr/>
            </a:pPr>
            <a:r>
              <a:rPr lang="en-GB" sz="2400" b="0" kern="0" dirty="0">
                <a:solidFill>
                  <a:prstClr val="black"/>
                </a:solidFill>
                <a:latin typeface="Arial"/>
              </a:rPr>
              <a:t>Installation, on the Diamond hall floor, commenced 28</a:t>
            </a:r>
            <a:r>
              <a:rPr lang="en-GB" sz="2400" b="0" kern="0" baseline="30000" dirty="0">
                <a:solidFill>
                  <a:prstClr val="black"/>
                </a:solidFill>
                <a:latin typeface="Arial"/>
              </a:rPr>
              <a:t>th</a:t>
            </a:r>
            <a:r>
              <a:rPr lang="en-GB" sz="2400" b="0" kern="0" dirty="0">
                <a:solidFill>
                  <a:prstClr val="black"/>
                </a:solidFill>
                <a:latin typeface="Arial"/>
              </a:rPr>
              <a:t> April 2015 (really like a </a:t>
            </a:r>
            <a:r>
              <a:rPr lang="en-GB" sz="2400" b="0" kern="0" dirty="0" err="1">
                <a:solidFill>
                  <a:prstClr val="black"/>
                </a:solidFill>
                <a:latin typeface="Arial"/>
              </a:rPr>
              <a:t>beamline</a:t>
            </a:r>
            <a:r>
              <a:rPr lang="en-GB" sz="2400" b="0" kern="0" dirty="0">
                <a:solidFill>
                  <a:prstClr val="black"/>
                </a:solidFill>
                <a:latin typeface="Arial"/>
              </a:rPr>
              <a:t>!)</a:t>
            </a:r>
          </a:p>
          <a:p>
            <a:pPr eaLnBrk="1" hangingPunct="1">
              <a:defRPr/>
            </a:pPr>
            <a:endParaRPr lang="en-GB" sz="2400" b="0" kern="0" dirty="0">
              <a:solidFill>
                <a:prstClr val="black"/>
              </a:solidFill>
              <a:latin typeface="Arial"/>
            </a:endParaRPr>
          </a:p>
          <a:p>
            <a:pPr eaLnBrk="1" hangingPunct="1">
              <a:defRPr/>
            </a:pPr>
            <a:r>
              <a:rPr lang="en-GB" sz="2400" b="0" kern="0" dirty="0" smtClean="0">
                <a:solidFill>
                  <a:prstClr val="black"/>
                </a:solidFill>
                <a:latin typeface="Arial"/>
              </a:rPr>
              <a:t>2</a:t>
            </a:r>
            <a:r>
              <a:rPr lang="en-GB" sz="2400" b="0" kern="0" baseline="30000" dirty="0" smtClean="0">
                <a:solidFill>
                  <a:prstClr val="black"/>
                </a:solidFill>
                <a:latin typeface="Arial"/>
              </a:rPr>
              <a:t>nd</a:t>
            </a:r>
            <a:r>
              <a:rPr lang="en-GB" sz="2400" b="0" kern="0" dirty="0" smtClean="0">
                <a:solidFill>
                  <a:prstClr val="black"/>
                </a:solidFill>
                <a:latin typeface="Arial"/>
              </a:rPr>
              <a:t> </a:t>
            </a:r>
            <a:r>
              <a:rPr lang="en-GB" sz="2400" b="0" kern="0" dirty="0">
                <a:solidFill>
                  <a:prstClr val="black"/>
                </a:solidFill>
                <a:latin typeface="Arial"/>
              </a:rPr>
              <a:t>T</a:t>
            </a:r>
            <a:r>
              <a:rPr lang="en-GB" sz="2400" b="0" kern="0" dirty="0" smtClean="0">
                <a:solidFill>
                  <a:prstClr val="black"/>
                </a:solidFill>
                <a:latin typeface="Arial"/>
              </a:rPr>
              <a:t>itan </a:t>
            </a:r>
            <a:r>
              <a:rPr lang="en-GB" sz="2400" b="0" kern="0" dirty="0" err="1" smtClean="0">
                <a:solidFill>
                  <a:prstClr val="black"/>
                </a:solidFill>
                <a:latin typeface="Arial"/>
              </a:rPr>
              <a:t>krios</a:t>
            </a:r>
            <a:r>
              <a:rPr lang="en-GB" sz="2400" b="0" kern="0" dirty="0" smtClean="0">
                <a:solidFill>
                  <a:prstClr val="black"/>
                </a:solidFill>
                <a:latin typeface="Arial"/>
              </a:rPr>
              <a:t> microscope started user programme June 27</a:t>
            </a:r>
            <a:r>
              <a:rPr lang="en-GB" sz="2400" b="0" kern="0" baseline="30000" dirty="0" smtClean="0">
                <a:solidFill>
                  <a:prstClr val="black"/>
                </a:solidFill>
                <a:latin typeface="Arial"/>
              </a:rPr>
              <a:t>th</a:t>
            </a:r>
            <a:r>
              <a:rPr lang="en-GB" sz="2400" b="0" kern="0" dirty="0" smtClean="0">
                <a:solidFill>
                  <a:prstClr val="black"/>
                </a:solidFill>
                <a:latin typeface="Arial"/>
              </a:rPr>
              <a:t> 2016</a:t>
            </a:r>
          </a:p>
          <a:p>
            <a:pPr eaLnBrk="1" hangingPunct="1">
              <a:defRPr/>
            </a:pPr>
            <a:endParaRPr lang="en-GB" sz="2400" b="0" kern="0" dirty="0">
              <a:solidFill>
                <a:prstClr val="black"/>
              </a:solidFill>
              <a:latin typeface="Arial"/>
            </a:endParaRPr>
          </a:p>
          <a:p>
            <a:pPr eaLnBrk="1" hangingPunct="1">
              <a:defRPr/>
            </a:pPr>
            <a:r>
              <a:rPr lang="en-GB" sz="2400" b="0" kern="0" dirty="0" smtClean="0">
                <a:solidFill>
                  <a:prstClr val="black"/>
                </a:solidFill>
                <a:latin typeface="Arial"/>
              </a:rPr>
              <a:t>CL2 and CL3 work:</a:t>
            </a:r>
          </a:p>
          <a:p>
            <a:pPr eaLnBrk="1" hangingPunct="1">
              <a:defRPr/>
            </a:pPr>
            <a:r>
              <a:rPr lang="en-GB" sz="2400" b="0" kern="0" dirty="0" err="1" smtClean="0">
                <a:solidFill>
                  <a:prstClr val="black"/>
                </a:solidFill>
                <a:latin typeface="Arial"/>
              </a:rPr>
              <a:t>Polara</a:t>
            </a:r>
            <a:r>
              <a:rPr lang="en-GB" sz="2400" b="0" kern="0" dirty="0" smtClean="0">
                <a:solidFill>
                  <a:prstClr val="black"/>
                </a:solidFill>
                <a:latin typeface="Arial"/>
              </a:rPr>
              <a:t> with direct electron counting detector (K2 </a:t>
            </a:r>
            <a:r>
              <a:rPr lang="en-GB" sz="2400" b="0" kern="0" dirty="0" err="1" smtClean="0">
                <a:solidFill>
                  <a:prstClr val="black"/>
                </a:solidFill>
                <a:latin typeface="Arial"/>
              </a:rPr>
              <a:t>Gatan</a:t>
            </a:r>
            <a:r>
              <a:rPr lang="en-GB" sz="2400" b="0" kern="0" dirty="0" smtClean="0">
                <a:solidFill>
                  <a:prstClr val="black"/>
                </a:solidFill>
                <a:latin typeface="Arial"/>
              </a:rPr>
              <a:t>) available at Oxford Particle Imaging Centre OPIC</a:t>
            </a:r>
          </a:p>
          <a:p>
            <a:pPr eaLnBrk="1" hangingPunct="1">
              <a:defRPr/>
            </a:pPr>
            <a:r>
              <a:rPr lang="en-GB" sz="2400" b="0" kern="0" dirty="0" smtClean="0">
                <a:solidFill>
                  <a:prstClr val="black"/>
                </a:solidFill>
                <a:latin typeface="Arial"/>
              </a:rPr>
              <a:t>(</a:t>
            </a:r>
            <a:r>
              <a:rPr lang="en-GB" sz="2400" b="0" kern="0" dirty="0" smtClean="0">
                <a:solidFill>
                  <a:prstClr val="black"/>
                </a:solidFill>
                <a:latin typeface="Arial"/>
                <a:hlinkClick r:id="rId3"/>
              </a:rPr>
              <a:t>http://www.opic.ox.ac.uk</a:t>
            </a:r>
            <a:r>
              <a:rPr lang="en-GB" sz="2400" b="0" kern="0" dirty="0" smtClean="0">
                <a:solidFill>
                  <a:prstClr val="black"/>
                </a:solidFill>
                <a:latin typeface="Arial"/>
              </a:rPr>
              <a:t>)</a:t>
            </a:r>
          </a:p>
        </p:txBody>
      </p:sp>
      <p:sp>
        <p:nvSpPr>
          <p:cNvPr id="2" name="Title 1"/>
          <p:cNvSpPr>
            <a:spLocks noGrp="1"/>
          </p:cNvSpPr>
          <p:nvPr>
            <p:ph type="title"/>
          </p:nvPr>
        </p:nvSpPr>
        <p:spPr/>
        <p:txBody>
          <a:bodyPr/>
          <a:lstStyle/>
          <a:p>
            <a:r>
              <a:rPr lang="en-US" dirty="0" err="1" smtClean="0"/>
              <a:t>Krios</a:t>
            </a:r>
            <a:r>
              <a:rPr lang="en-US" dirty="0" smtClean="0"/>
              <a:t> I Diamond</a:t>
            </a:r>
            <a:endParaRPr lang="en-US" dirty="0"/>
          </a:p>
        </p:txBody>
      </p:sp>
      <p:cxnSp>
        <p:nvCxnSpPr>
          <p:cNvPr id="9" name="Straight Arrow Connector 8"/>
          <p:cNvCxnSpPr/>
          <p:nvPr/>
        </p:nvCxnSpPr>
        <p:spPr bwMode="auto">
          <a:xfrm>
            <a:off x="3635896" y="2123759"/>
            <a:ext cx="2039492" cy="958218"/>
          </a:xfrm>
          <a:prstGeom prst="straightConnector1">
            <a:avLst/>
          </a:prstGeom>
          <a:ln w="254000">
            <a:solidFill>
              <a:srgbClr val="002060">
                <a:alpha val="71000"/>
              </a:srgbClr>
            </a:solidFill>
            <a:headEnd type="none" w="med" len="med"/>
            <a:tailEnd type="triangle"/>
          </a:ln>
        </p:spPr>
        <p:style>
          <a:lnRef idx="2">
            <a:schemeClr val="accent6"/>
          </a:lnRef>
          <a:fillRef idx="0">
            <a:schemeClr val="accent6"/>
          </a:fillRef>
          <a:effectRef idx="1">
            <a:schemeClr val="accent6"/>
          </a:effectRef>
          <a:fontRef idx="minor">
            <a:schemeClr val="tx1"/>
          </a:fontRef>
        </p:style>
      </p:cxnSp>
      <p:sp>
        <p:nvSpPr>
          <p:cNvPr id="14" name="Rectangle 13"/>
          <p:cNvSpPr/>
          <p:nvPr/>
        </p:nvSpPr>
        <p:spPr>
          <a:xfrm>
            <a:off x="4245944" y="5589240"/>
            <a:ext cx="4993675" cy="369332"/>
          </a:xfrm>
          <a:prstGeom prst="rect">
            <a:avLst/>
          </a:prstGeom>
        </p:spPr>
        <p:txBody>
          <a:bodyPr wrap="none">
            <a:spAutoFit/>
          </a:bodyPr>
          <a:lstStyle/>
          <a:p>
            <a:r>
              <a:rPr lang="en-GB" b="0" kern="0" dirty="0" smtClean="0">
                <a:solidFill>
                  <a:prstClr val="black"/>
                </a:solidFill>
                <a:latin typeface="Arial"/>
              </a:rPr>
              <a:t> </a:t>
            </a:r>
            <a:r>
              <a:rPr lang="en-GB" b="0" kern="0" dirty="0" smtClean="0">
                <a:solidFill>
                  <a:srgbClr val="002060"/>
                </a:solidFill>
                <a:latin typeface="Arial"/>
              </a:rPr>
              <a:t>3</a:t>
            </a:r>
            <a:r>
              <a:rPr lang="en-GB" b="0" kern="0" baseline="30000" dirty="0" smtClean="0">
                <a:solidFill>
                  <a:srgbClr val="002060"/>
                </a:solidFill>
                <a:latin typeface="Arial"/>
              </a:rPr>
              <a:t>rd</a:t>
            </a:r>
            <a:r>
              <a:rPr lang="en-GB" b="0" kern="0" dirty="0" smtClean="0">
                <a:solidFill>
                  <a:srgbClr val="002060"/>
                </a:solidFill>
                <a:latin typeface="Arial"/>
              </a:rPr>
              <a:t> Titan </a:t>
            </a:r>
            <a:r>
              <a:rPr lang="en-GB" b="0" kern="0" dirty="0" err="1" smtClean="0">
                <a:solidFill>
                  <a:srgbClr val="002060"/>
                </a:solidFill>
                <a:latin typeface="Arial"/>
              </a:rPr>
              <a:t>krios</a:t>
            </a:r>
            <a:r>
              <a:rPr lang="en-GB" b="0" kern="0" dirty="0" smtClean="0">
                <a:solidFill>
                  <a:srgbClr val="002060"/>
                </a:solidFill>
                <a:latin typeface="Arial"/>
              </a:rPr>
              <a:t> microscope arriving tomorrow!!!</a:t>
            </a:r>
            <a:endParaRPr lang="en-US" dirty="0">
              <a:solidFill>
                <a:srgbClr val="002060"/>
              </a:solidFill>
            </a:endParaRPr>
          </a:p>
        </p:txBody>
      </p:sp>
    </p:spTree>
    <p:extLst>
      <p:ext uri="{BB962C8B-B14F-4D97-AF65-F5344CB8AC3E}">
        <p14:creationId xmlns:p14="http://schemas.microsoft.com/office/powerpoint/2010/main" val="1643288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Diamond Light Source</a:t>
            </a:r>
            <a:br>
              <a:rPr lang="en-GB" dirty="0" smtClean="0"/>
            </a:br>
            <a:r>
              <a:rPr lang="en-GB" sz="2400" dirty="0" smtClean="0"/>
              <a:t>The UK’s 3</a:t>
            </a:r>
            <a:r>
              <a:rPr lang="en-GB" sz="2400" baseline="30000" dirty="0" smtClean="0"/>
              <a:t>rd</a:t>
            </a:r>
            <a:r>
              <a:rPr lang="en-GB" sz="2400" dirty="0" smtClean="0"/>
              <a:t> generation synchrotron</a:t>
            </a:r>
            <a:endParaRPr lang="en-GB" sz="2400" dirty="0"/>
          </a:p>
        </p:txBody>
      </p:sp>
      <p:sp>
        <p:nvSpPr>
          <p:cNvPr id="512003" name="Rectangle 3"/>
          <p:cNvSpPr>
            <a:spLocks noGrp="1" noChangeArrowheads="1"/>
          </p:cNvSpPr>
          <p:nvPr>
            <p:ph idx="1"/>
          </p:nvPr>
        </p:nvSpPr>
        <p:spPr>
          <a:xfrm>
            <a:off x="395536" y="1412776"/>
            <a:ext cx="8229600" cy="4691418"/>
          </a:xfrm>
        </p:spPr>
        <p:txBody>
          <a:bodyPr>
            <a:normAutofit fontScale="70000" lnSpcReduction="20000"/>
          </a:bodyPr>
          <a:lstStyle/>
          <a:p>
            <a:pPr eaLnBrk="1" hangingPunct="1">
              <a:lnSpc>
                <a:spcPct val="90000"/>
              </a:lnSpc>
              <a:buNone/>
            </a:pPr>
            <a:endParaRPr lang="en-GB" sz="2400" dirty="0">
              <a:solidFill>
                <a:schemeClr val="accent2"/>
              </a:solidFill>
            </a:endParaRPr>
          </a:p>
          <a:p>
            <a:pPr eaLnBrk="1" hangingPunct="1">
              <a:lnSpc>
                <a:spcPct val="120000"/>
              </a:lnSpc>
            </a:pPr>
            <a:r>
              <a:rPr lang="en-GB" sz="2800" dirty="0">
                <a:solidFill>
                  <a:schemeClr val="accent2"/>
                </a:solidFill>
              </a:rPr>
              <a:t>The largest single scientific </a:t>
            </a:r>
            <a:r>
              <a:rPr lang="en-GB" sz="2800" dirty="0" smtClean="0">
                <a:solidFill>
                  <a:schemeClr val="accent2"/>
                </a:solidFill>
              </a:rPr>
              <a:t>investment, at its time, in </a:t>
            </a:r>
            <a:r>
              <a:rPr lang="en-GB" sz="2800" dirty="0">
                <a:solidFill>
                  <a:schemeClr val="accent2"/>
                </a:solidFill>
              </a:rPr>
              <a:t>the UK for 45 </a:t>
            </a:r>
            <a:r>
              <a:rPr lang="en-GB" sz="2800" dirty="0" smtClean="0">
                <a:solidFill>
                  <a:schemeClr val="accent2"/>
                </a:solidFill>
              </a:rPr>
              <a:t>years ~ </a:t>
            </a:r>
            <a:r>
              <a:rPr lang="en-GB" sz="2800" dirty="0">
                <a:solidFill>
                  <a:schemeClr val="accent2"/>
                </a:solidFill>
              </a:rPr>
              <a:t>£500 million on </a:t>
            </a:r>
            <a:r>
              <a:rPr lang="en-GB" sz="2800" dirty="0" smtClean="0">
                <a:solidFill>
                  <a:schemeClr val="accent2"/>
                </a:solidFill>
              </a:rPr>
              <a:t>completion;</a:t>
            </a:r>
          </a:p>
          <a:p>
            <a:pPr marL="0" indent="0" eaLnBrk="1" hangingPunct="1">
              <a:lnSpc>
                <a:spcPct val="120000"/>
              </a:lnSpc>
              <a:buNone/>
            </a:pPr>
            <a:endParaRPr lang="en-GB" sz="2800" dirty="0" smtClean="0">
              <a:solidFill>
                <a:schemeClr val="accent2"/>
              </a:solidFill>
            </a:endParaRPr>
          </a:p>
          <a:p>
            <a:pPr eaLnBrk="1" hangingPunct="1">
              <a:lnSpc>
                <a:spcPct val="120000"/>
              </a:lnSpc>
            </a:pPr>
            <a:r>
              <a:rPr lang="en-GB" sz="2800" dirty="0" smtClean="0">
                <a:solidFill>
                  <a:schemeClr val="accent2"/>
                </a:solidFill>
              </a:rPr>
              <a:t>33 </a:t>
            </a:r>
            <a:r>
              <a:rPr lang="en-GB" sz="2800" dirty="0" err="1" smtClean="0">
                <a:solidFill>
                  <a:schemeClr val="accent2"/>
                </a:solidFill>
              </a:rPr>
              <a:t>Beamlines</a:t>
            </a:r>
            <a:r>
              <a:rPr lang="en-GB" sz="2800" dirty="0">
                <a:solidFill>
                  <a:schemeClr val="accent2"/>
                </a:solidFill>
              </a:rPr>
              <a:t> </a:t>
            </a:r>
            <a:r>
              <a:rPr lang="en-GB" sz="2800" dirty="0" smtClean="0">
                <a:solidFill>
                  <a:schemeClr val="accent2"/>
                </a:solidFill>
              </a:rPr>
              <a:t>(36 branch lines) on completion of Phase III (2018)</a:t>
            </a:r>
          </a:p>
          <a:p>
            <a:pPr marL="457106" lvl="1" indent="0" eaLnBrk="1" hangingPunct="1">
              <a:lnSpc>
                <a:spcPct val="120000"/>
              </a:lnSpc>
              <a:buNone/>
            </a:pPr>
            <a:endParaRPr lang="en-GB" sz="2400" dirty="0">
              <a:solidFill>
                <a:schemeClr val="accent2"/>
              </a:solidFill>
            </a:endParaRPr>
          </a:p>
          <a:p>
            <a:pPr eaLnBrk="1" hangingPunct="1">
              <a:lnSpc>
                <a:spcPct val="120000"/>
              </a:lnSpc>
            </a:pPr>
            <a:r>
              <a:rPr lang="en-GB" sz="2800" dirty="0">
                <a:solidFill>
                  <a:schemeClr val="accent2"/>
                </a:solidFill>
              </a:rPr>
              <a:t>Funded by Our Shareholders – The UK Government through the STFC (86%) and the </a:t>
            </a:r>
            <a:r>
              <a:rPr lang="en-GB" sz="2800" dirty="0" err="1">
                <a:solidFill>
                  <a:schemeClr val="accent2"/>
                </a:solidFill>
              </a:rPr>
              <a:t>Wellcome</a:t>
            </a:r>
            <a:r>
              <a:rPr lang="en-GB" sz="2800" dirty="0">
                <a:solidFill>
                  <a:schemeClr val="accent2"/>
                </a:solidFill>
              </a:rPr>
              <a:t> Trust (14%)</a:t>
            </a:r>
          </a:p>
          <a:p>
            <a:pPr marL="0" indent="0" eaLnBrk="1" hangingPunct="1">
              <a:lnSpc>
                <a:spcPct val="120000"/>
              </a:lnSpc>
              <a:buNone/>
            </a:pPr>
            <a:endParaRPr lang="en-GB" sz="2800" dirty="0">
              <a:solidFill>
                <a:schemeClr val="accent2"/>
              </a:solidFill>
            </a:endParaRPr>
          </a:p>
          <a:p>
            <a:pPr eaLnBrk="1" hangingPunct="1">
              <a:lnSpc>
                <a:spcPct val="120000"/>
              </a:lnSpc>
            </a:pPr>
            <a:r>
              <a:rPr lang="en-GB" sz="2800" dirty="0">
                <a:solidFill>
                  <a:schemeClr val="accent2"/>
                </a:solidFill>
              </a:rPr>
              <a:t> A </a:t>
            </a:r>
            <a:r>
              <a:rPr lang="en-GB" sz="2800" b="1" i="1" dirty="0">
                <a:solidFill>
                  <a:schemeClr val="accent2"/>
                </a:solidFill>
              </a:rPr>
              <a:t>Scientific</a:t>
            </a:r>
            <a:r>
              <a:rPr lang="en-GB" sz="2800" dirty="0">
                <a:solidFill>
                  <a:schemeClr val="accent2"/>
                </a:solidFill>
              </a:rPr>
              <a:t> USER Facility</a:t>
            </a:r>
          </a:p>
          <a:p>
            <a:pPr lvl="1" eaLnBrk="1" hangingPunct="1">
              <a:lnSpc>
                <a:spcPct val="120000"/>
              </a:lnSpc>
            </a:pPr>
            <a:r>
              <a:rPr lang="en-GB" sz="2400" dirty="0">
                <a:solidFill>
                  <a:schemeClr val="accent2"/>
                </a:solidFill>
              </a:rPr>
              <a:t>First scientific users from 2007....</a:t>
            </a:r>
          </a:p>
          <a:p>
            <a:pPr lvl="1" eaLnBrk="1" hangingPunct="1">
              <a:lnSpc>
                <a:spcPct val="120000"/>
              </a:lnSpc>
            </a:pPr>
            <a:r>
              <a:rPr lang="en-GB" sz="2400" dirty="0">
                <a:solidFill>
                  <a:schemeClr val="accent2"/>
                </a:solidFill>
              </a:rPr>
              <a:t>Project celebrated first 10 years in autumn of 2012!</a:t>
            </a:r>
          </a:p>
          <a:p>
            <a:pPr eaLnBrk="1" hangingPunct="1">
              <a:lnSpc>
                <a:spcPct val="120000"/>
              </a:lnSpc>
              <a:buNone/>
            </a:pPr>
            <a:endParaRPr lang="en-GB" sz="2800" dirty="0">
              <a:solidFill>
                <a:schemeClr val="accent2"/>
              </a:solidFill>
            </a:endParaRPr>
          </a:p>
          <a:p>
            <a:pPr eaLnBrk="1" hangingPunct="1">
              <a:lnSpc>
                <a:spcPct val="120000"/>
              </a:lnSpc>
            </a:pPr>
            <a:endParaRPr lang="en-GB" sz="2400" b="1" dirty="0">
              <a:solidFill>
                <a:schemeClr val="accent2"/>
              </a:solidFill>
            </a:endParaRPr>
          </a:p>
          <a:p>
            <a:pPr eaLnBrk="1" hangingPunct="1">
              <a:lnSpc>
                <a:spcPct val="90000"/>
              </a:lnSpc>
            </a:pPr>
            <a:endParaRPr lang="en-GB" sz="2400" dirty="0">
              <a:solidFill>
                <a:schemeClr val="accent2"/>
              </a:solidFill>
            </a:endParaRPr>
          </a:p>
          <a:p>
            <a:pPr eaLnBrk="1" hangingPunct="1">
              <a:lnSpc>
                <a:spcPct val="80000"/>
              </a:lnSpc>
              <a:buFontTx/>
              <a:buNone/>
            </a:pP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0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0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0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00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20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74119" y="2708921"/>
            <a:ext cx="3177627" cy="3312367"/>
          </a:xfrm>
          <a:prstGeom prst="rect">
            <a:avLst/>
          </a:prstGeom>
        </p:spPr>
      </p:pic>
      <p:sp>
        <p:nvSpPr>
          <p:cNvPr id="3" name="Rectangle 2"/>
          <p:cNvSpPr/>
          <p:nvPr/>
        </p:nvSpPr>
        <p:spPr>
          <a:xfrm>
            <a:off x="5881556" y="1052782"/>
            <a:ext cx="3270120" cy="1323439"/>
          </a:xfrm>
          <a:prstGeom prst="rect">
            <a:avLst/>
          </a:prstGeom>
        </p:spPr>
        <p:txBody>
          <a:bodyPr wrap="square">
            <a:spAutoFit/>
          </a:bodyPr>
          <a:lstStyle/>
          <a:p>
            <a:r>
              <a:rPr lang="en-US" sz="2000" b="0" dirty="0"/>
              <a:t>17,500 particles  </a:t>
            </a:r>
          </a:p>
          <a:p>
            <a:r>
              <a:rPr lang="en-US" sz="2000" b="0" dirty="0"/>
              <a:t>10 hours data collection</a:t>
            </a:r>
          </a:p>
          <a:p>
            <a:r>
              <a:rPr lang="en-US" sz="2000" b="0" dirty="0"/>
              <a:t>Average resolution 3.2 </a:t>
            </a:r>
            <a:r>
              <a:rPr lang="en-US" sz="2000" b="0" dirty="0" err="1"/>
              <a:t>Å</a:t>
            </a:r>
            <a:r>
              <a:rPr lang="en-US" sz="2000" b="0" dirty="0"/>
              <a:t> processed with </a:t>
            </a:r>
            <a:r>
              <a:rPr lang="en-US" sz="2000" b="0" dirty="0" err="1"/>
              <a:t>Relion</a:t>
            </a:r>
            <a:endParaRPr lang="en-US" sz="2000" b="0" dirty="0"/>
          </a:p>
        </p:txBody>
      </p:sp>
      <p:sp>
        <p:nvSpPr>
          <p:cNvPr id="5" name="TextBox 4"/>
          <p:cNvSpPr txBox="1"/>
          <p:nvPr/>
        </p:nvSpPr>
        <p:spPr>
          <a:xfrm>
            <a:off x="395536" y="116632"/>
            <a:ext cx="8496944" cy="584776"/>
          </a:xfrm>
          <a:prstGeom prst="rect">
            <a:avLst/>
          </a:prstGeom>
          <a:noFill/>
        </p:spPr>
        <p:txBody>
          <a:bodyPr wrap="square" rtlCol="0">
            <a:spAutoFit/>
          </a:bodyPr>
          <a:lstStyle/>
          <a:p>
            <a:r>
              <a:rPr lang="en-US" sz="3200" dirty="0">
                <a:solidFill>
                  <a:srgbClr val="2D619B"/>
                </a:solidFill>
                <a:latin typeface="+mj-lt"/>
              </a:rPr>
              <a:t>Commissioning </a:t>
            </a:r>
            <a:r>
              <a:rPr lang="en-US" sz="3200" dirty="0" smtClean="0">
                <a:solidFill>
                  <a:srgbClr val="2D619B"/>
                </a:solidFill>
                <a:latin typeface="+mj-lt"/>
              </a:rPr>
              <a:t>automated: </a:t>
            </a:r>
            <a:r>
              <a:rPr lang="en-US" sz="3200" dirty="0" err="1">
                <a:solidFill>
                  <a:srgbClr val="2D619B"/>
                </a:solidFill>
                <a:latin typeface="+mj-lt"/>
              </a:rPr>
              <a:t>GroEL</a:t>
            </a:r>
            <a:r>
              <a:rPr lang="en-US" sz="3200" dirty="0">
                <a:solidFill>
                  <a:srgbClr val="2D619B"/>
                </a:solidFill>
                <a:latin typeface="+mj-lt"/>
              </a:rPr>
              <a:t> EPU-</a:t>
            </a:r>
            <a:r>
              <a:rPr lang="en-US" sz="3200" dirty="0" smtClean="0">
                <a:solidFill>
                  <a:srgbClr val="2D619B"/>
                </a:solidFill>
                <a:latin typeface="+mj-lt"/>
              </a:rPr>
              <a:t>K2</a:t>
            </a:r>
            <a:endParaRPr lang="en-US" sz="3200" dirty="0">
              <a:solidFill>
                <a:srgbClr val="2D619B"/>
              </a:solidFill>
              <a:latin typeface="+mj-l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670" y="2732681"/>
            <a:ext cx="601872" cy="3648709"/>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31643" y="2708921"/>
            <a:ext cx="3024334" cy="3430300"/>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7546" y="980728"/>
            <a:ext cx="1300713" cy="134480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19231" y="980728"/>
            <a:ext cx="1362979" cy="1344805"/>
          </a:xfrm>
          <a:prstGeom prst="rect">
            <a:avLst/>
          </a:prstGeom>
        </p:spPr>
      </p:pic>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74420" y="1844824"/>
            <a:ext cx="2286000" cy="1000897"/>
          </a:xfrm>
          <a:prstGeom prst="rect">
            <a:avLst/>
          </a:prstGeom>
        </p:spPr>
      </p:pic>
      <p:pic>
        <p:nvPicPr>
          <p:cNvPr id="11" name="Picture 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609350" y="692696"/>
            <a:ext cx="2016147" cy="1164254"/>
          </a:xfrm>
          <a:prstGeom prst="rect">
            <a:avLst/>
          </a:prstGeom>
        </p:spPr>
      </p:pic>
      <p:sp>
        <p:nvSpPr>
          <p:cNvPr id="12" name="TextBox 11"/>
          <p:cNvSpPr txBox="1"/>
          <p:nvPr/>
        </p:nvSpPr>
        <p:spPr>
          <a:xfrm>
            <a:off x="1115616" y="6237374"/>
            <a:ext cx="5498921" cy="461665"/>
          </a:xfrm>
          <a:prstGeom prst="rect">
            <a:avLst/>
          </a:prstGeom>
          <a:noFill/>
        </p:spPr>
        <p:txBody>
          <a:bodyPr wrap="none" rtlCol="0">
            <a:spAutoFit/>
          </a:bodyPr>
          <a:lstStyle/>
          <a:p>
            <a:r>
              <a:rPr lang="en-US" sz="2400" b="0" dirty="0"/>
              <a:t>Dan </a:t>
            </a:r>
            <a:r>
              <a:rPr lang="en-US" sz="2400" b="0" dirty="0" smtClean="0"/>
              <a:t>Clare Diamond, </a:t>
            </a:r>
            <a:r>
              <a:rPr lang="en-US" sz="2400" b="0" dirty="0"/>
              <a:t>Sonja </a:t>
            </a:r>
            <a:r>
              <a:rPr lang="en-US" sz="2400" b="0" dirty="0" err="1" smtClean="0"/>
              <a:t>Welsch</a:t>
            </a:r>
            <a:r>
              <a:rPr lang="en-US" sz="2400" b="0" dirty="0" smtClean="0"/>
              <a:t> FEI</a:t>
            </a:r>
            <a:endParaRPr lang="en-US" sz="2400" b="0" dirty="0"/>
          </a:p>
        </p:txBody>
      </p:sp>
    </p:spTree>
    <p:extLst>
      <p:ext uri="{BB962C8B-B14F-4D97-AF65-F5344CB8AC3E}">
        <p14:creationId xmlns:p14="http://schemas.microsoft.com/office/powerpoint/2010/main" val="21018332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3528" y="1"/>
            <a:ext cx="8229600" cy="1143000"/>
          </a:xfrm>
        </p:spPr>
        <p:txBody>
          <a:bodyPr/>
          <a:lstStyle/>
          <a:p>
            <a:r>
              <a:rPr lang="en-US" dirty="0" smtClean="0"/>
              <a:t>EM Data Collection at Diamond</a:t>
            </a:r>
            <a:endParaRPr lang="en-US" dirty="0"/>
          </a:p>
        </p:txBody>
      </p:sp>
      <p:sp>
        <p:nvSpPr>
          <p:cNvPr id="7" name="Rectangle 6"/>
          <p:cNvSpPr/>
          <p:nvPr/>
        </p:nvSpPr>
        <p:spPr>
          <a:xfrm>
            <a:off x="434124" y="1412776"/>
            <a:ext cx="8008408" cy="4093428"/>
          </a:xfrm>
          <a:prstGeom prst="rect">
            <a:avLst/>
          </a:prstGeom>
        </p:spPr>
        <p:txBody>
          <a:bodyPr wrap="square">
            <a:spAutoFit/>
          </a:bodyPr>
          <a:lstStyle/>
          <a:p>
            <a:pPr marL="214313" indent="-214313">
              <a:buFont typeface="Arial" charset="0"/>
              <a:buChar char="•"/>
            </a:pPr>
            <a:r>
              <a:rPr lang="en-US" sz="2000" dirty="0">
                <a:solidFill>
                  <a:prstClr val="black"/>
                </a:solidFill>
                <a:ea typeface="Arial Hebrew Scholar" charset="-79"/>
                <a:cs typeface="Arial Hebrew Scholar" charset="-79"/>
              </a:rPr>
              <a:t>As of the 23/11/16 - 152 external visits, 69 unique, 450 TB of data generated</a:t>
            </a:r>
          </a:p>
          <a:p>
            <a:endParaRPr lang="en-US" sz="2000" dirty="0">
              <a:solidFill>
                <a:prstClr val="black"/>
              </a:solidFill>
              <a:ea typeface="Arial Hebrew Scholar" charset="-79"/>
              <a:cs typeface="Arial Hebrew Scholar" charset="-79"/>
            </a:endParaRPr>
          </a:p>
          <a:p>
            <a:pPr marL="214313" indent="-214313">
              <a:buFont typeface="Arial" charset="0"/>
              <a:buChar char="•"/>
            </a:pPr>
            <a:r>
              <a:rPr lang="en-US" sz="2000" dirty="0">
                <a:solidFill>
                  <a:prstClr val="black"/>
                </a:solidFill>
                <a:ea typeface="Arial Hebrew Scholar" charset="-79"/>
                <a:cs typeface="Arial Hebrew Scholar" charset="-79"/>
              </a:rPr>
              <a:t>Averaging just over 2TB/ 48 </a:t>
            </a:r>
            <a:r>
              <a:rPr lang="en-US" sz="2000" dirty="0" err="1">
                <a:solidFill>
                  <a:prstClr val="black"/>
                </a:solidFill>
                <a:ea typeface="Arial Hebrew Scholar" charset="-79"/>
                <a:cs typeface="Arial Hebrew Scholar" charset="-79"/>
              </a:rPr>
              <a:t>hr</a:t>
            </a:r>
            <a:r>
              <a:rPr lang="en-US" sz="2000" dirty="0">
                <a:solidFill>
                  <a:prstClr val="black"/>
                </a:solidFill>
                <a:ea typeface="Arial Hebrew Scholar" charset="-79"/>
                <a:cs typeface="Arial Hebrew Scholar" charset="-79"/>
              </a:rPr>
              <a:t> session with the Falcon II direct electron detector – single particle only</a:t>
            </a:r>
          </a:p>
          <a:p>
            <a:pPr marL="214313" indent="-214313">
              <a:buFont typeface="Arial" charset="0"/>
              <a:buChar char="•"/>
            </a:pPr>
            <a:r>
              <a:rPr lang="en-US" sz="2000" dirty="0">
                <a:solidFill>
                  <a:prstClr val="black"/>
                </a:solidFill>
                <a:ea typeface="Arial Hebrew Scholar" charset="-79"/>
                <a:cs typeface="Arial Hebrew Scholar" charset="-79"/>
              </a:rPr>
              <a:t>The first facility in the world to have the bioquantum-K2 Summit detector integrated with EPU and averaging 2.4 Tb/ 48 </a:t>
            </a:r>
            <a:r>
              <a:rPr lang="en-US" sz="2000" dirty="0" err="1">
                <a:solidFill>
                  <a:prstClr val="black"/>
                </a:solidFill>
                <a:ea typeface="Arial Hebrew Scholar" charset="-79"/>
                <a:cs typeface="Arial Hebrew Scholar" charset="-79"/>
              </a:rPr>
              <a:t>hr</a:t>
            </a:r>
            <a:r>
              <a:rPr lang="en-US" sz="2000" dirty="0">
                <a:solidFill>
                  <a:prstClr val="black"/>
                </a:solidFill>
                <a:ea typeface="Arial Hebrew Scholar" charset="-79"/>
                <a:cs typeface="Arial Hebrew Scholar" charset="-79"/>
              </a:rPr>
              <a:t> session</a:t>
            </a:r>
          </a:p>
          <a:p>
            <a:pPr marL="214313" indent="-214313">
              <a:buFont typeface="Arial" charset="0"/>
              <a:buChar char="•"/>
            </a:pPr>
            <a:endParaRPr lang="en-US" sz="2000" dirty="0">
              <a:solidFill>
                <a:prstClr val="black"/>
              </a:solidFill>
              <a:ea typeface="Arial Hebrew Scholar" charset="-79"/>
              <a:cs typeface="Arial Hebrew Scholar" charset="-79"/>
            </a:endParaRPr>
          </a:p>
          <a:p>
            <a:pPr marL="214313" indent="-214313">
              <a:buFont typeface="Arial" charset="0"/>
              <a:buChar char="•"/>
            </a:pPr>
            <a:r>
              <a:rPr lang="en-US" sz="2000" dirty="0">
                <a:solidFill>
                  <a:prstClr val="black"/>
                </a:solidFill>
                <a:ea typeface="Arial Hebrew Scholar" charset="-79"/>
                <a:cs typeface="Arial Hebrew Scholar" charset="-79"/>
              </a:rPr>
              <a:t>Multiple ~3</a:t>
            </a:r>
            <a:r>
              <a:rPr lang="en-US" sz="2000" dirty="0">
                <a:ea typeface="Arial Hebrew Scholar" charset="-79"/>
                <a:cs typeface="Arial Hebrew Scholar" charset="-79"/>
              </a:rPr>
              <a:t>Å</a:t>
            </a:r>
            <a:r>
              <a:rPr lang="en-US" sz="2000" dirty="0">
                <a:solidFill>
                  <a:prstClr val="black"/>
                </a:solidFill>
                <a:ea typeface="Arial Hebrew Scholar" charset="-79"/>
                <a:cs typeface="Arial Hebrew Scholar" charset="-79"/>
              </a:rPr>
              <a:t> reconstructions comprising multiple submitted/accepted manuscripts.</a:t>
            </a:r>
          </a:p>
          <a:p>
            <a:pPr marL="214313" indent="-214313">
              <a:buFont typeface="Arial" charset="0"/>
              <a:buChar char="•"/>
            </a:pPr>
            <a:endParaRPr lang="en-US" sz="2000" dirty="0">
              <a:solidFill>
                <a:srgbClr val="FF0000"/>
              </a:solidFill>
              <a:ea typeface="Arial Hebrew Scholar" charset="-79"/>
              <a:cs typeface="Arial Hebrew Scholar" charset="-79"/>
            </a:endParaRPr>
          </a:p>
          <a:p>
            <a:pPr marL="214313" indent="-214313">
              <a:buFont typeface="Arial" charset="0"/>
              <a:buChar char="•"/>
            </a:pPr>
            <a:r>
              <a:rPr lang="en-US" sz="2000" dirty="0">
                <a:solidFill>
                  <a:srgbClr val="FF0000"/>
                </a:solidFill>
                <a:ea typeface="Arial Hebrew Scholar" charset="-79"/>
                <a:cs typeface="Arial Hebrew Scholar" charset="-79"/>
              </a:rPr>
              <a:t>At least Three reconstructions at better than 3Å </a:t>
            </a:r>
          </a:p>
        </p:txBody>
      </p:sp>
    </p:spTree>
    <p:extLst>
      <p:ext uri="{BB962C8B-B14F-4D97-AF65-F5344CB8AC3E}">
        <p14:creationId xmlns:p14="http://schemas.microsoft.com/office/powerpoint/2010/main" val="1552570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External </a:t>
            </a:r>
            <a:r>
              <a:rPr lang="en-US" dirty="0"/>
              <a:t>U</a:t>
            </a:r>
            <a:r>
              <a:rPr lang="en-US" dirty="0" smtClean="0"/>
              <a:t>sers </a:t>
            </a:r>
            <a:r>
              <a:rPr lang="en-US" dirty="0"/>
              <a:t>P</a:t>
            </a:r>
            <a:r>
              <a:rPr lang="en-US" dirty="0" smtClean="0"/>
              <a:t>apers </a:t>
            </a:r>
            <a:r>
              <a:rPr lang="en-US" dirty="0"/>
              <a:t>P</a:t>
            </a:r>
            <a:r>
              <a:rPr lang="en-US" dirty="0" smtClean="0"/>
              <a:t>ublished</a:t>
            </a:r>
            <a:endParaRPr lang="en-US"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b="55789"/>
          <a:stretch/>
        </p:blipFill>
        <p:spPr>
          <a:xfrm>
            <a:off x="1" y="1052736"/>
            <a:ext cx="4355868" cy="2664296"/>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3717032"/>
            <a:ext cx="3342437" cy="1584176"/>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b="47326"/>
          <a:stretch/>
        </p:blipFill>
        <p:spPr>
          <a:xfrm>
            <a:off x="4283968" y="980728"/>
            <a:ext cx="4785876" cy="2172147"/>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17363" r="18239" b="33347"/>
          <a:stretch/>
        </p:blipFill>
        <p:spPr>
          <a:xfrm>
            <a:off x="5076056" y="3068959"/>
            <a:ext cx="3456384" cy="3024673"/>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80289" y="5273824"/>
            <a:ext cx="1419503" cy="1584176"/>
          </a:xfrm>
          <a:prstGeom prst="rect">
            <a:avLst/>
          </a:prstGeom>
        </p:spPr>
      </p:pic>
    </p:spTree>
    <p:extLst>
      <p:ext uri="{BB962C8B-B14F-4D97-AF65-F5344CB8AC3E}">
        <p14:creationId xmlns:p14="http://schemas.microsoft.com/office/powerpoint/2010/main" val="2122721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mondplan.jpg"/>
          <p:cNvPicPr>
            <a:picLocks noChangeAspect="1"/>
          </p:cNvPicPr>
          <p:nvPr/>
        </p:nvPicPr>
        <p:blipFill rotWithShape="1">
          <a:blip r:embed="rId2" cstate="print">
            <a:alphaModFix amt="18000"/>
            <a:extLst>
              <a:ext uri="{28A0092B-C50C-407E-A947-70E740481C1C}">
                <a14:useLocalDpi xmlns:a14="http://schemas.microsoft.com/office/drawing/2010/main"/>
              </a:ext>
            </a:extLst>
          </a:blip>
          <a:srcRect/>
          <a:stretch/>
        </p:blipFill>
        <p:spPr>
          <a:xfrm>
            <a:off x="2" y="0"/>
            <a:ext cx="8910747" cy="6858000"/>
          </a:xfrm>
          <a:prstGeom prst="rect">
            <a:avLst/>
          </a:prstGeom>
        </p:spPr>
      </p:pic>
      <p:sp>
        <p:nvSpPr>
          <p:cNvPr id="11" name="Oval 10"/>
          <p:cNvSpPr/>
          <p:nvPr/>
        </p:nvSpPr>
        <p:spPr>
          <a:xfrm>
            <a:off x="28479" y="2580320"/>
            <a:ext cx="4543529" cy="3867741"/>
          </a:xfrm>
          <a:prstGeom prst="ellipse">
            <a:avLst/>
          </a:prstGeom>
          <a:solidFill>
            <a:schemeClr val="bg2">
              <a:lumMod val="90000"/>
              <a:alpha val="21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lIns="0" tIns="0" rIns="143966" bIns="421101" rtlCol="0" anchor="ctr"/>
          <a:lstStyle/>
          <a:p>
            <a:pPr algn="ctr" defTabSz="457071"/>
            <a:r>
              <a:rPr lang="en-US" sz="2400" dirty="0">
                <a:solidFill>
                  <a:srgbClr val="EEECE1">
                    <a:lumMod val="50000"/>
                  </a:srgbClr>
                </a:solidFill>
                <a:latin typeface="Arial"/>
                <a:cs typeface="Arial"/>
              </a:rPr>
              <a:t>Cell Biology</a:t>
            </a:r>
          </a:p>
          <a:p>
            <a:pPr algn="ctr" defTabSz="457071"/>
            <a:r>
              <a:rPr lang="en-US" sz="2400" dirty="0">
                <a:solidFill>
                  <a:srgbClr val="EEECE1">
                    <a:lumMod val="50000"/>
                  </a:srgbClr>
                </a:solidFill>
                <a:latin typeface="Arial"/>
                <a:cs typeface="Arial"/>
              </a:rPr>
              <a:t>MRC</a:t>
            </a:r>
          </a:p>
          <a:p>
            <a:pPr algn="ctr" defTabSz="457071"/>
            <a:r>
              <a:rPr lang="en-US" sz="2400" dirty="0">
                <a:solidFill>
                  <a:srgbClr val="EEECE1">
                    <a:lumMod val="50000"/>
                  </a:srgbClr>
                </a:solidFill>
                <a:latin typeface="Arial"/>
                <a:cs typeface="Arial"/>
              </a:rPr>
              <a:t>OPPF-UK</a:t>
            </a:r>
          </a:p>
          <a:p>
            <a:pPr algn="ctr" defTabSz="457071"/>
            <a:r>
              <a:rPr lang="en-US" sz="2400" dirty="0">
                <a:solidFill>
                  <a:srgbClr val="EEECE1">
                    <a:lumMod val="50000"/>
                  </a:srgbClr>
                </a:solidFill>
                <a:latin typeface="Arial"/>
                <a:cs typeface="Arial"/>
              </a:rPr>
              <a:t>MPL</a:t>
            </a:r>
          </a:p>
          <a:p>
            <a:pPr algn="ctr" defTabSz="457071"/>
            <a:r>
              <a:rPr lang="en-US" sz="2400" dirty="0">
                <a:solidFill>
                  <a:srgbClr val="EEECE1">
                    <a:lumMod val="50000"/>
                  </a:srgbClr>
                </a:solidFill>
                <a:latin typeface="Arial"/>
                <a:cs typeface="Arial"/>
              </a:rPr>
              <a:t>RC@H  </a:t>
            </a:r>
          </a:p>
        </p:txBody>
      </p:sp>
      <p:sp>
        <p:nvSpPr>
          <p:cNvPr id="4" name="Oval 3"/>
          <p:cNvSpPr/>
          <p:nvPr/>
        </p:nvSpPr>
        <p:spPr>
          <a:xfrm>
            <a:off x="5143410" y="722123"/>
            <a:ext cx="4011647" cy="4073767"/>
          </a:xfrm>
          <a:prstGeom prst="ellipse">
            <a:avLst/>
          </a:prstGeom>
          <a:solidFill>
            <a:schemeClr val="tx2">
              <a:lumMod val="40000"/>
              <a:lumOff val="60000"/>
              <a:alpha val="21000"/>
            </a:schemeClr>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457071"/>
            <a:r>
              <a:rPr lang="en-US" sz="2000" dirty="0">
                <a:solidFill>
                  <a:srgbClr val="4F81BD">
                    <a:lumMod val="75000"/>
                  </a:srgbClr>
                </a:solidFill>
                <a:latin typeface="Arial"/>
                <a:cs typeface="Arial"/>
              </a:rPr>
              <a:t>Diamond </a:t>
            </a:r>
            <a:r>
              <a:rPr lang="en-US" sz="2000" dirty="0" err="1">
                <a:solidFill>
                  <a:srgbClr val="4F81BD">
                    <a:lumMod val="75000"/>
                  </a:srgbClr>
                </a:solidFill>
                <a:latin typeface="Arial"/>
                <a:cs typeface="Arial"/>
              </a:rPr>
              <a:t>Beamlines</a:t>
            </a:r>
            <a:r>
              <a:rPr lang="en-US" sz="2000" dirty="0">
                <a:solidFill>
                  <a:srgbClr val="4F81BD">
                    <a:lumMod val="75000"/>
                  </a:srgbClr>
                </a:solidFill>
                <a:latin typeface="Arial"/>
                <a:cs typeface="Arial"/>
              </a:rPr>
              <a:t>:</a:t>
            </a:r>
            <a:endParaRPr lang="en-US" sz="2000" b="0" dirty="0">
              <a:solidFill>
                <a:srgbClr val="4F81BD">
                  <a:lumMod val="75000"/>
                </a:srgbClr>
              </a:solidFill>
              <a:latin typeface="Arial"/>
              <a:cs typeface="Arial"/>
            </a:endParaRPr>
          </a:p>
          <a:p>
            <a:pPr algn="ctr" defTabSz="457071"/>
            <a:r>
              <a:rPr lang="en-US" sz="2000" b="0" dirty="0">
                <a:solidFill>
                  <a:srgbClr val="4F81BD">
                    <a:lumMod val="75000"/>
                  </a:srgbClr>
                </a:solidFill>
                <a:latin typeface="Arial"/>
                <a:cs typeface="Arial"/>
              </a:rPr>
              <a:t>Macromolecular Crystallography, Scattering, X-ray spectroscopy</a:t>
            </a:r>
          </a:p>
        </p:txBody>
      </p:sp>
      <p:sp>
        <p:nvSpPr>
          <p:cNvPr id="10" name="Oval 9"/>
          <p:cNvSpPr/>
          <p:nvPr/>
        </p:nvSpPr>
        <p:spPr>
          <a:xfrm>
            <a:off x="3769572" y="1945408"/>
            <a:ext cx="2584054" cy="2608889"/>
          </a:xfrm>
          <a:prstGeom prst="ellipse">
            <a:avLst/>
          </a:prstGeom>
          <a:solidFill>
            <a:schemeClr val="bg1">
              <a:lumMod val="85000"/>
              <a:alpha val="50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457071"/>
            <a:r>
              <a:rPr lang="en-US" sz="2000" b="0" dirty="0">
                <a:solidFill>
                  <a:prstClr val="black">
                    <a:lumMod val="85000"/>
                    <a:lumOff val="15000"/>
                  </a:prstClr>
                </a:solidFill>
                <a:latin typeface="Arial"/>
                <a:cs typeface="Arial"/>
              </a:rPr>
              <a:t>Computational environment / CCP4</a:t>
            </a:r>
          </a:p>
        </p:txBody>
      </p:sp>
      <p:sp>
        <p:nvSpPr>
          <p:cNvPr id="8" name="Oval 7"/>
          <p:cNvSpPr/>
          <p:nvPr/>
        </p:nvSpPr>
        <p:spPr>
          <a:xfrm>
            <a:off x="5361378" y="3904605"/>
            <a:ext cx="1279447" cy="1299260"/>
          </a:xfrm>
          <a:prstGeom prst="ellipse">
            <a:avLst/>
          </a:prstGeom>
          <a:solidFill>
            <a:schemeClr val="accent4">
              <a:lumMod val="60000"/>
              <a:lumOff val="40000"/>
              <a:alpha val="5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457071"/>
            <a:r>
              <a:rPr lang="en-US" dirty="0">
                <a:solidFill>
                  <a:srgbClr val="8064A2">
                    <a:lumMod val="75000"/>
                  </a:srgbClr>
                </a:solidFill>
                <a:latin typeface="Arial"/>
                <a:cs typeface="Arial"/>
              </a:rPr>
              <a:t>CCP EM</a:t>
            </a:r>
          </a:p>
        </p:txBody>
      </p:sp>
      <p:sp>
        <p:nvSpPr>
          <p:cNvPr id="7" name="Oval 6"/>
          <p:cNvSpPr/>
          <p:nvPr/>
        </p:nvSpPr>
        <p:spPr>
          <a:xfrm>
            <a:off x="4260691" y="3658557"/>
            <a:ext cx="1463438" cy="1299260"/>
          </a:xfrm>
          <a:prstGeom prst="ellipse">
            <a:avLst/>
          </a:prstGeom>
          <a:solidFill>
            <a:schemeClr val="accent2">
              <a:lumMod val="60000"/>
              <a:lumOff val="40000"/>
              <a:alpha val="5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35992" tIns="45709" rIns="35992" bIns="45709" rtlCol="0" anchor="ctr"/>
          <a:lstStyle/>
          <a:p>
            <a:pPr algn="ctr" defTabSz="457071"/>
            <a:r>
              <a:rPr lang="en-US" dirty="0">
                <a:solidFill>
                  <a:srgbClr val="C0504D">
                    <a:lumMod val="75000"/>
                  </a:srgbClr>
                </a:solidFill>
                <a:latin typeface="Arial"/>
                <a:cs typeface="Arial"/>
              </a:rPr>
              <a:t>X-ray imaging.</a:t>
            </a:r>
          </a:p>
        </p:txBody>
      </p:sp>
      <p:sp>
        <p:nvSpPr>
          <p:cNvPr id="14" name="Oval 13"/>
          <p:cNvSpPr/>
          <p:nvPr/>
        </p:nvSpPr>
        <p:spPr>
          <a:xfrm>
            <a:off x="2641102" y="1022662"/>
            <a:ext cx="3712555" cy="2036889"/>
          </a:xfrm>
          <a:prstGeom prst="ellipse">
            <a:avLst/>
          </a:prstGeom>
          <a:solidFill>
            <a:srgbClr val="0000FF">
              <a:alpha val="21000"/>
            </a:srgbClr>
          </a:solidFill>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457071"/>
            <a:r>
              <a:rPr lang="en-GB" sz="2400" b="0" dirty="0">
                <a:solidFill>
                  <a:srgbClr val="008000"/>
                </a:solidFill>
                <a:latin typeface="Arial"/>
                <a:cs typeface="Arial"/>
              </a:rPr>
              <a:t>XFEL - UK </a:t>
            </a:r>
            <a:r>
              <a:rPr lang="en-GB" sz="2400" b="0" dirty="0" err="1">
                <a:solidFill>
                  <a:srgbClr val="008000"/>
                </a:solidFill>
                <a:latin typeface="Arial"/>
                <a:cs typeface="Arial"/>
              </a:rPr>
              <a:t>Hub@Diamond</a:t>
            </a:r>
            <a:r>
              <a:rPr lang="en-GB" sz="2400" b="0" dirty="0">
                <a:solidFill>
                  <a:srgbClr val="008000"/>
                </a:solidFill>
                <a:latin typeface="Arial"/>
                <a:cs typeface="Arial"/>
              </a:rPr>
              <a:t> </a:t>
            </a:r>
            <a:endParaRPr lang="en-US" sz="2400" b="0" dirty="0">
              <a:solidFill>
                <a:srgbClr val="008000"/>
              </a:solidFill>
              <a:latin typeface="Arial"/>
              <a:cs typeface="Arial"/>
            </a:endParaRPr>
          </a:p>
        </p:txBody>
      </p:sp>
      <p:sp>
        <p:nvSpPr>
          <p:cNvPr id="9" name="Oval 8"/>
          <p:cNvSpPr/>
          <p:nvPr/>
        </p:nvSpPr>
        <p:spPr>
          <a:xfrm>
            <a:off x="2641102" y="4233457"/>
            <a:ext cx="2506993" cy="2037421"/>
          </a:xfrm>
          <a:prstGeom prst="ellipse">
            <a:avLst/>
          </a:prstGeom>
          <a:solidFill>
            <a:schemeClr val="accent6">
              <a:lumMod val="60000"/>
              <a:lumOff val="40000"/>
              <a:alpha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35992" tIns="45709" rIns="35992" bIns="45709" rtlCol="0" anchor="ctr"/>
          <a:lstStyle/>
          <a:p>
            <a:pPr algn="ctr" defTabSz="457071"/>
            <a:r>
              <a:rPr lang="en-US" sz="2000" dirty="0">
                <a:solidFill>
                  <a:srgbClr val="F79646">
                    <a:lumMod val="75000"/>
                  </a:srgbClr>
                </a:solidFill>
                <a:latin typeface="Arial"/>
                <a:cs typeface="Arial"/>
              </a:rPr>
              <a:t>Fluorescence microscopy</a:t>
            </a:r>
          </a:p>
          <a:p>
            <a:pPr algn="ctr" defTabSz="457071"/>
            <a:r>
              <a:rPr lang="en-US" sz="2000" dirty="0">
                <a:solidFill>
                  <a:srgbClr val="F79646">
                    <a:lumMod val="75000"/>
                  </a:srgbClr>
                </a:solidFill>
                <a:latin typeface="Arial"/>
                <a:cs typeface="Arial"/>
              </a:rPr>
              <a:t>(CLF(STFC &amp; DLS)</a:t>
            </a:r>
          </a:p>
        </p:txBody>
      </p:sp>
      <p:sp>
        <p:nvSpPr>
          <p:cNvPr id="6" name="Oval 5"/>
          <p:cNvSpPr/>
          <p:nvPr/>
        </p:nvSpPr>
        <p:spPr>
          <a:xfrm>
            <a:off x="4135834" y="4554233"/>
            <a:ext cx="2393821" cy="2253010"/>
          </a:xfrm>
          <a:prstGeom prst="ellipse">
            <a:avLst/>
          </a:prstGeom>
          <a:solidFill>
            <a:srgbClr val="CCFFCC">
              <a:alpha val="50000"/>
            </a:srgbClr>
          </a:solidFill>
          <a:ln>
            <a:solidFill>
              <a:srgbClr val="8CAE8C"/>
            </a:solid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457071"/>
            <a:r>
              <a:rPr lang="en-US" dirty="0" err="1">
                <a:solidFill>
                  <a:srgbClr val="9BBB59">
                    <a:lumMod val="50000"/>
                  </a:srgbClr>
                </a:solidFill>
                <a:latin typeface="Arial"/>
                <a:cs typeface="Arial"/>
              </a:rPr>
              <a:t>Cryo</a:t>
            </a:r>
            <a:r>
              <a:rPr lang="en-US" dirty="0">
                <a:solidFill>
                  <a:srgbClr val="9BBB59">
                    <a:lumMod val="50000"/>
                  </a:srgbClr>
                </a:solidFill>
                <a:latin typeface="Arial"/>
                <a:cs typeface="Arial"/>
              </a:rPr>
              <a:t>-EM/ET</a:t>
            </a:r>
          </a:p>
          <a:p>
            <a:pPr algn="ctr" defTabSz="457071"/>
            <a:r>
              <a:rPr lang="en-US" dirty="0" err="1">
                <a:solidFill>
                  <a:srgbClr val="9BBB59">
                    <a:lumMod val="50000"/>
                  </a:srgbClr>
                </a:solidFill>
                <a:latin typeface="Arial"/>
                <a:cs typeface="Arial"/>
              </a:rPr>
              <a:t>eBIC</a:t>
            </a:r>
            <a:endParaRPr lang="en-US" dirty="0">
              <a:solidFill>
                <a:srgbClr val="9BBB59">
                  <a:lumMod val="50000"/>
                </a:srgbClr>
              </a:solidFill>
              <a:latin typeface="Arial"/>
              <a:cs typeface="Arial"/>
            </a:endParaRPr>
          </a:p>
        </p:txBody>
      </p:sp>
      <p:sp>
        <p:nvSpPr>
          <p:cNvPr id="16" name="Oval 15"/>
          <p:cNvSpPr/>
          <p:nvPr/>
        </p:nvSpPr>
        <p:spPr>
          <a:xfrm>
            <a:off x="35527" y="1884148"/>
            <a:ext cx="2069141" cy="1637622"/>
          </a:xfrm>
          <a:prstGeom prst="ellipse">
            <a:avLst/>
          </a:prstGeom>
          <a:solidFill>
            <a:srgbClr val="D7E773">
              <a:alpha val="50000"/>
            </a:srgbClr>
          </a:solidFill>
          <a:ln>
            <a:solidFill>
              <a:srgbClr val="8CAE8C"/>
            </a:solid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457071"/>
            <a:r>
              <a:rPr lang="en-US" sz="2000" dirty="0">
                <a:solidFill>
                  <a:srgbClr val="9BBB59">
                    <a:lumMod val="50000"/>
                  </a:srgbClr>
                </a:solidFill>
                <a:latin typeface="Arial"/>
                <a:cs typeface="Arial"/>
              </a:rPr>
              <a:t>Screening</a:t>
            </a:r>
          </a:p>
          <a:p>
            <a:pPr algn="ctr" defTabSz="457071"/>
            <a:r>
              <a:rPr lang="en-US" sz="2000" dirty="0">
                <a:solidFill>
                  <a:srgbClr val="9BBB59">
                    <a:lumMod val="50000"/>
                  </a:srgbClr>
                </a:solidFill>
                <a:latin typeface="Arial"/>
                <a:cs typeface="Arial"/>
              </a:rPr>
              <a:t>(SGC)</a:t>
            </a:r>
          </a:p>
        </p:txBody>
      </p:sp>
      <p:sp>
        <p:nvSpPr>
          <p:cNvPr id="15" name="Oval 14"/>
          <p:cNvSpPr/>
          <p:nvPr/>
        </p:nvSpPr>
        <p:spPr>
          <a:xfrm>
            <a:off x="1288439" y="1268760"/>
            <a:ext cx="2393821" cy="2253010"/>
          </a:xfrm>
          <a:prstGeom prst="ellipse">
            <a:avLst/>
          </a:prstGeom>
          <a:solidFill>
            <a:srgbClr val="E5A8EB">
              <a:alpha val="50000"/>
            </a:srgbClr>
          </a:solidFill>
          <a:ln>
            <a:solidFill>
              <a:srgbClr val="8CAE8C"/>
            </a:solid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457071"/>
            <a:r>
              <a:rPr lang="en-US" sz="2400" b="0" dirty="0">
                <a:solidFill>
                  <a:srgbClr val="FFFF00"/>
                </a:solidFill>
                <a:latin typeface="Arial"/>
                <a:cs typeface="Arial"/>
              </a:rPr>
              <a:t>Rosalind Franklin Institute</a:t>
            </a:r>
          </a:p>
        </p:txBody>
      </p:sp>
      <p:sp>
        <p:nvSpPr>
          <p:cNvPr id="17" name="object 19"/>
          <p:cNvSpPr txBox="1">
            <a:spLocks/>
          </p:cNvSpPr>
          <p:nvPr/>
        </p:nvSpPr>
        <p:spPr bwMode="auto">
          <a:xfrm>
            <a:off x="288053" y="205911"/>
            <a:ext cx="8964487" cy="492443"/>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ctr" rtl="0" eaLnBrk="0" fontAlgn="base" hangingPunct="0">
              <a:spcBef>
                <a:spcPct val="0"/>
              </a:spcBef>
              <a:spcAft>
                <a:spcPct val="0"/>
              </a:spcAft>
              <a:defRPr sz="3200">
                <a:solidFill>
                  <a:schemeClr val="accent2"/>
                </a:solidFill>
                <a:latin typeface="+mj-lt"/>
                <a:ea typeface="+mj-ea"/>
                <a:cs typeface="+mj-cs"/>
              </a:defRPr>
            </a:lvl1pPr>
            <a:lvl2pPr algn="ctr" rtl="0" eaLnBrk="0" fontAlgn="base" hangingPunct="0">
              <a:spcBef>
                <a:spcPct val="0"/>
              </a:spcBef>
              <a:spcAft>
                <a:spcPct val="0"/>
              </a:spcAft>
              <a:defRPr sz="3200">
                <a:solidFill>
                  <a:schemeClr val="accent2"/>
                </a:solidFill>
                <a:latin typeface="Arial" charset="0"/>
              </a:defRPr>
            </a:lvl2pPr>
            <a:lvl3pPr algn="ctr" rtl="0" eaLnBrk="0" fontAlgn="base" hangingPunct="0">
              <a:spcBef>
                <a:spcPct val="0"/>
              </a:spcBef>
              <a:spcAft>
                <a:spcPct val="0"/>
              </a:spcAft>
              <a:defRPr sz="3200">
                <a:solidFill>
                  <a:schemeClr val="accent2"/>
                </a:solidFill>
                <a:latin typeface="Arial" charset="0"/>
              </a:defRPr>
            </a:lvl3pPr>
            <a:lvl4pPr algn="ctr" rtl="0" eaLnBrk="0" fontAlgn="base" hangingPunct="0">
              <a:spcBef>
                <a:spcPct val="0"/>
              </a:spcBef>
              <a:spcAft>
                <a:spcPct val="0"/>
              </a:spcAft>
              <a:defRPr sz="3200">
                <a:solidFill>
                  <a:schemeClr val="accent2"/>
                </a:solidFill>
                <a:latin typeface="Arial" charset="0"/>
              </a:defRPr>
            </a:lvl4pPr>
            <a:lvl5pPr algn="ctr" rtl="0" eaLnBrk="0" fontAlgn="base" hangingPunct="0">
              <a:spcBef>
                <a:spcPct val="0"/>
              </a:spcBef>
              <a:spcAft>
                <a:spcPct val="0"/>
              </a:spcAft>
              <a:defRPr sz="3200">
                <a:solidFill>
                  <a:schemeClr val="accent2"/>
                </a:solidFill>
                <a:latin typeface="Arial" charset="0"/>
              </a:defRPr>
            </a:lvl5pPr>
            <a:lvl6pPr marL="457106" algn="ctr" rtl="0" fontAlgn="base">
              <a:spcBef>
                <a:spcPct val="0"/>
              </a:spcBef>
              <a:spcAft>
                <a:spcPct val="0"/>
              </a:spcAft>
              <a:defRPr sz="3200">
                <a:solidFill>
                  <a:schemeClr val="accent2"/>
                </a:solidFill>
                <a:latin typeface="Arial" charset="0"/>
              </a:defRPr>
            </a:lvl6pPr>
            <a:lvl7pPr marL="914212" algn="ctr" rtl="0" fontAlgn="base">
              <a:spcBef>
                <a:spcPct val="0"/>
              </a:spcBef>
              <a:spcAft>
                <a:spcPct val="0"/>
              </a:spcAft>
              <a:defRPr sz="3200">
                <a:solidFill>
                  <a:schemeClr val="accent2"/>
                </a:solidFill>
                <a:latin typeface="Arial" charset="0"/>
              </a:defRPr>
            </a:lvl7pPr>
            <a:lvl8pPr marL="1371320" algn="ctr" rtl="0" fontAlgn="base">
              <a:spcBef>
                <a:spcPct val="0"/>
              </a:spcBef>
              <a:spcAft>
                <a:spcPct val="0"/>
              </a:spcAft>
              <a:defRPr sz="3200">
                <a:solidFill>
                  <a:schemeClr val="accent2"/>
                </a:solidFill>
                <a:latin typeface="Arial" charset="0"/>
              </a:defRPr>
            </a:lvl8pPr>
            <a:lvl9pPr marL="1828426" algn="ctr" rtl="0" fontAlgn="base">
              <a:spcBef>
                <a:spcPct val="0"/>
              </a:spcBef>
              <a:spcAft>
                <a:spcPct val="0"/>
              </a:spcAft>
              <a:defRPr sz="3200">
                <a:solidFill>
                  <a:schemeClr val="accent2"/>
                </a:solidFill>
                <a:latin typeface="Arial" charset="0"/>
              </a:defRPr>
            </a:lvl9pPr>
          </a:lstStyle>
          <a:p>
            <a:pPr marL="12699"/>
            <a:r>
              <a:rPr lang="en-GB" spc="-25" dirty="0" smtClean="0">
                <a:solidFill>
                  <a:srgbClr val="333399"/>
                </a:solidFill>
                <a:latin typeface="Arial"/>
              </a:rPr>
              <a:t>Towards Integration at Diamond/RAL</a:t>
            </a:r>
            <a:endParaRPr lang="en-GB" sz="1800" dirty="0">
              <a:solidFill>
                <a:srgbClr val="333399"/>
              </a:solidFill>
              <a:latin typeface="Arial"/>
            </a:endParaRPr>
          </a:p>
        </p:txBody>
      </p:sp>
    </p:spTree>
    <p:extLst>
      <p:ext uri="{BB962C8B-B14F-4D97-AF65-F5344CB8AC3E}">
        <p14:creationId xmlns:p14="http://schemas.microsoft.com/office/powerpoint/2010/main" val="2351105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smtClean="0"/>
              <a:t>eBIC</a:t>
            </a:r>
            <a:r>
              <a:rPr lang="en-US" dirty="0" smtClean="0"/>
              <a:t> People</a:t>
            </a:r>
            <a:endParaRPr lang="en-US" dirty="0"/>
          </a:p>
        </p:txBody>
      </p:sp>
      <p:sp>
        <p:nvSpPr>
          <p:cNvPr id="6" name="Content Placeholder 5"/>
          <p:cNvSpPr>
            <a:spLocks noGrp="1"/>
          </p:cNvSpPr>
          <p:nvPr>
            <p:ph idx="1"/>
          </p:nvPr>
        </p:nvSpPr>
        <p:spPr>
          <a:xfrm>
            <a:off x="179512" y="1052736"/>
            <a:ext cx="5832648" cy="5073433"/>
          </a:xfrm>
        </p:spPr>
        <p:txBody>
          <a:bodyPr>
            <a:normAutofit fontScale="77500" lnSpcReduction="20000"/>
          </a:bodyPr>
          <a:lstStyle/>
          <a:p>
            <a:r>
              <a:rPr lang="en-US" sz="2400" dirty="0" err="1"/>
              <a:t>eBIC</a:t>
            </a:r>
            <a:r>
              <a:rPr lang="en-US" sz="2400" dirty="0"/>
              <a:t> </a:t>
            </a:r>
            <a:r>
              <a:rPr lang="en-US" sz="2400" dirty="0" smtClean="0"/>
              <a:t>EM Scientists:</a:t>
            </a:r>
          </a:p>
          <a:p>
            <a:pPr lvl="1"/>
            <a:r>
              <a:rPr lang="en-US" sz="2400" b="1" dirty="0" smtClean="0">
                <a:effectLst>
                  <a:glow rad="114300">
                    <a:schemeClr val="bg1"/>
                  </a:glow>
                </a:effectLst>
              </a:rPr>
              <a:t>Alistair </a:t>
            </a:r>
            <a:r>
              <a:rPr lang="en-US" sz="2400" b="1" dirty="0">
                <a:effectLst>
                  <a:glow rad="114300">
                    <a:schemeClr val="bg1"/>
                  </a:glow>
                </a:effectLst>
              </a:rPr>
              <a:t>Siebert, Dan Clare </a:t>
            </a:r>
            <a:r>
              <a:rPr lang="en-US" sz="2400" dirty="0">
                <a:effectLst>
                  <a:glow rad="114300">
                    <a:schemeClr val="bg1"/>
                  </a:glow>
                </a:effectLst>
              </a:rPr>
              <a:t> and </a:t>
            </a:r>
            <a:r>
              <a:rPr lang="en-US" sz="2400" b="1" dirty="0">
                <a:effectLst>
                  <a:glow rad="114300">
                    <a:schemeClr val="bg1"/>
                  </a:glow>
                </a:effectLst>
              </a:rPr>
              <a:t>Corey </a:t>
            </a:r>
            <a:r>
              <a:rPr lang="en-US" sz="2400" b="1" dirty="0" err="1">
                <a:effectLst>
                  <a:glow rad="114300">
                    <a:schemeClr val="bg1"/>
                  </a:glow>
                </a:effectLst>
              </a:rPr>
              <a:t>Hecksel</a:t>
            </a:r>
            <a:r>
              <a:rPr lang="en-US" sz="2400" b="1" dirty="0" smtClean="0">
                <a:effectLst>
                  <a:glow rad="114300">
                    <a:schemeClr val="bg1"/>
                  </a:glow>
                </a:effectLst>
              </a:rPr>
              <a:t>.</a:t>
            </a:r>
          </a:p>
          <a:p>
            <a:pPr lvl="1"/>
            <a:endParaRPr lang="en-US" sz="2400" b="1" dirty="0">
              <a:effectLst>
                <a:glow rad="114300">
                  <a:schemeClr val="bg1"/>
                </a:glow>
              </a:effectLst>
            </a:endParaRPr>
          </a:p>
          <a:p>
            <a:pPr marL="342900" lvl="1" indent="-342900">
              <a:buFont typeface="Arial"/>
              <a:buChar char="•"/>
            </a:pPr>
            <a:r>
              <a:rPr lang="en-US" sz="2400" dirty="0">
                <a:effectLst>
                  <a:glow rad="114300">
                    <a:schemeClr val="bg1"/>
                  </a:glow>
                </a:effectLst>
              </a:rPr>
              <a:t>FEI installation and application support team</a:t>
            </a:r>
            <a:r>
              <a:rPr lang="en-US" sz="2400" dirty="0" smtClean="0">
                <a:effectLst>
                  <a:glow rad="114300">
                    <a:schemeClr val="bg1"/>
                  </a:glow>
                </a:effectLst>
              </a:rPr>
              <a:t>:</a:t>
            </a:r>
          </a:p>
          <a:p>
            <a:pPr marL="742950" lvl="2" indent="-342900">
              <a:buFont typeface="Arial"/>
              <a:buChar char="•"/>
            </a:pPr>
            <a:r>
              <a:rPr lang="en-US" sz="2000" b="1" dirty="0">
                <a:effectLst>
                  <a:glow rad="114300">
                    <a:schemeClr val="bg1"/>
                  </a:glow>
                </a:effectLst>
              </a:rPr>
              <a:t>Alan Boswell</a:t>
            </a:r>
            <a:r>
              <a:rPr lang="en-US" sz="2000" dirty="0">
                <a:effectLst>
                  <a:glow rad="114300">
                    <a:schemeClr val="bg1"/>
                  </a:glow>
                </a:effectLst>
              </a:rPr>
              <a:t>, Alex </a:t>
            </a:r>
            <a:r>
              <a:rPr lang="en-US" sz="2000" dirty="0" err="1">
                <a:effectLst>
                  <a:glow rad="114300">
                    <a:schemeClr val="bg1"/>
                  </a:glow>
                </a:effectLst>
              </a:rPr>
              <a:t>Buzduga</a:t>
            </a:r>
            <a:r>
              <a:rPr lang="en-US" sz="2000" dirty="0">
                <a:effectLst>
                  <a:glow rad="114300">
                    <a:schemeClr val="bg1"/>
                  </a:glow>
                </a:effectLst>
              </a:rPr>
              <a:t>, Sonja </a:t>
            </a:r>
            <a:r>
              <a:rPr lang="en-US" sz="2000" dirty="0" err="1">
                <a:effectLst>
                  <a:glow rad="114300">
                    <a:schemeClr val="bg1"/>
                  </a:glow>
                </a:effectLst>
              </a:rPr>
              <a:t>Welsch</a:t>
            </a:r>
            <a:r>
              <a:rPr lang="en-US" sz="2000" dirty="0">
                <a:effectLst>
                  <a:glow rad="114300">
                    <a:schemeClr val="bg1"/>
                  </a:glow>
                </a:effectLst>
              </a:rPr>
              <a:t>, Felix de Haas, </a:t>
            </a:r>
            <a:r>
              <a:rPr lang="en-US" sz="2000" dirty="0" err="1">
                <a:effectLst>
                  <a:glow rad="114300">
                    <a:schemeClr val="bg1"/>
                  </a:glow>
                </a:effectLst>
              </a:rPr>
              <a:t>Sacha</a:t>
            </a:r>
            <a:r>
              <a:rPr lang="en-US" sz="2000" dirty="0">
                <a:effectLst>
                  <a:glow rad="114300">
                    <a:schemeClr val="bg1"/>
                  </a:glow>
                </a:effectLst>
              </a:rPr>
              <a:t> de Carlo</a:t>
            </a:r>
          </a:p>
          <a:p>
            <a:pPr marL="0" lvl="1" indent="0">
              <a:buNone/>
            </a:pPr>
            <a:endParaRPr lang="en-US" sz="2400" dirty="0" smtClean="0">
              <a:effectLst>
                <a:glow rad="114300">
                  <a:schemeClr val="bg1"/>
                </a:glow>
              </a:effectLst>
            </a:endParaRPr>
          </a:p>
          <a:p>
            <a:pPr marL="342900" lvl="1" indent="-342900">
              <a:buFont typeface="Arial"/>
              <a:buChar char="•"/>
            </a:pPr>
            <a:r>
              <a:rPr lang="en-US" sz="2400" dirty="0" smtClean="0">
                <a:effectLst>
                  <a:glow rad="114300">
                    <a:schemeClr val="bg1"/>
                  </a:glow>
                </a:effectLst>
              </a:rPr>
              <a:t>Diamond </a:t>
            </a:r>
            <a:r>
              <a:rPr lang="en-US" sz="2400" dirty="0">
                <a:effectLst>
                  <a:glow rad="114300">
                    <a:schemeClr val="bg1"/>
                  </a:glow>
                </a:effectLst>
              </a:rPr>
              <a:t>light source staff:</a:t>
            </a:r>
          </a:p>
          <a:p>
            <a:pPr lvl="1">
              <a:lnSpc>
                <a:spcPct val="110000"/>
              </a:lnSpc>
              <a:spcAft>
                <a:spcPts val="800"/>
              </a:spcAft>
            </a:pPr>
            <a:r>
              <a:rPr lang="en-US" sz="2400" dirty="0" smtClean="0">
                <a:effectLst>
                  <a:glow rad="114300">
                    <a:schemeClr val="bg1"/>
                  </a:glow>
                </a:effectLst>
              </a:rPr>
              <a:t>Jean </a:t>
            </a:r>
            <a:r>
              <a:rPr lang="en-US" sz="2400" dirty="0">
                <a:effectLst>
                  <a:glow rad="114300">
                    <a:schemeClr val="bg1"/>
                  </a:glow>
                </a:effectLst>
              </a:rPr>
              <a:t>Lane, </a:t>
            </a:r>
            <a:r>
              <a:rPr lang="en-US" sz="2400" dirty="0" err="1">
                <a:effectLst>
                  <a:glow rad="114300">
                    <a:schemeClr val="bg1"/>
                  </a:glow>
                </a:effectLst>
              </a:rPr>
              <a:t>Alun</a:t>
            </a:r>
            <a:r>
              <a:rPr lang="en-US" sz="2400" dirty="0">
                <a:effectLst>
                  <a:glow rad="114300">
                    <a:schemeClr val="bg1"/>
                  </a:glow>
                </a:effectLst>
              </a:rPr>
              <a:t> Ashton, Nick Rees, Michelle Bennett, Alison </a:t>
            </a:r>
            <a:r>
              <a:rPr lang="en-US" sz="2400" dirty="0" err="1">
                <a:effectLst>
                  <a:glow rad="114300">
                    <a:schemeClr val="bg1"/>
                  </a:glow>
                </a:effectLst>
              </a:rPr>
              <a:t>Roblin</a:t>
            </a:r>
            <a:r>
              <a:rPr lang="en-US" sz="2400" dirty="0">
                <a:effectLst>
                  <a:glow rad="114300">
                    <a:schemeClr val="bg1"/>
                  </a:glow>
                </a:effectLst>
              </a:rPr>
              <a:t> </a:t>
            </a:r>
            <a:r>
              <a:rPr lang="en-US" sz="2400" dirty="0" smtClean="0">
                <a:effectLst>
                  <a:glow rad="114300">
                    <a:schemeClr val="bg1"/>
                  </a:glow>
                </a:effectLst>
              </a:rPr>
              <a:t>and many others</a:t>
            </a:r>
            <a:r>
              <a:rPr lang="is-IS" sz="2400" dirty="0" smtClean="0">
                <a:effectLst>
                  <a:glow rad="114300">
                    <a:schemeClr val="bg1"/>
                  </a:glow>
                </a:effectLst>
              </a:rPr>
              <a:t>…</a:t>
            </a:r>
            <a:endParaRPr lang="en-US" sz="2400" dirty="0" smtClean="0">
              <a:effectLst>
                <a:glow rad="114300">
                  <a:schemeClr val="bg1"/>
                </a:glow>
              </a:effectLst>
            </a:endParaRPr>
          </a:p>
          <a:p>
            <a:pPr marL="0" lvl="1" indent="0">
              <a:buNone/>
            </a:pPr>
            <a:endParaRPr lang="en-US" sz="2400" b="1" dirty="0">
              <a:effectLst>
                <a:glow rad="114300">
                  <a:schemeClr val="bg1"/>
                </a:glow>
              </a:effectLst>
            </a:endParaRPr>
          </a:p>
          <a:p>
            <a:r>
              <a:rPr lang="en-US" sz="2400" dirty="0" err="1">
                <a:effectLst>
                  <a:glow rad="114300">
                    <a:schemeClr val="bg1"/>
                  </a:glow>
                </a:effectLst>
              </a:rPr>
              <a:t>Gatan</a:t>
            </a:r>
            <a:r>
              <a:rPr lang="en-US" sz="2400" dirty="0">
                <a:effectLst>
                  <a:glow rad="114300">
                    <a:schemeClr val="bg1"/>
                  </a:glow>
                </a:effectLst>
              </a:rPr>
              <a:t> </a:t>
            </a:r>
            <a:r>
              <a:rPr lang="en-US" sz="2400" dirty="0" smtClean="0">
                <a:effectLst>
                  <a:glow rad="114300">
                    <a:schemeClr val="bg1"/>
                  </a:glow>
                </a:effectLst>
              </a:rPr>
              <a:t>Installation:</a:t>
            </a:r>
          </a:p>
          <a:p>
            <a:pPr lvl="1"/>
            <a:r>
              <a:rPr lang="en-US" sz="2000" dirty="0" smtClean="0">
                <a:effectLst>
                  <a:glow rad="114300">
                    <a:schemeClr val="bg1"/>
                  </a:glow>
                </a:effectLst>
              </a:rPr>
              <a:t>Liam </a:t>
            </a:r>
            <a:r>
              <a:rPr lang="en-US" sz="2000" dirty="0">
                <a:effectLst>
                  <a:glow rad="114300">
                    <a:schemeClr val="bg1"/>
                  </a:glow>
                </a:effectLst>
              </a:rPr>
              <a:t>Spillane.</a:t>
            </a:r>
          </a:p>
          <a:p>
            <a:endParaRPr lang="en-US" sz="2400" dirty="0"/>
          </a:p>
          <a:p>
            <a:r>
              <a:rPr lang="en-US" sz="2400" dirty="0" err="1">
                <a:effectLst>
                  <a:glow rad="114300">
                    <a:schemeClr val="bg1"/>
                  </a:glow>
                </a:effectLst>
                <a:cs typeface="Comic Sans MS"/>
              </a:rPr>
              <a:t>e</a:t>
            </a:r>
            <a:r>
              <a:rPr lang="en-US" sz="2400" dirty="0" err="1">
                <a:effectLst>
                  <a:glow rad="114300">
                    <a:schemeClr val="bg1"/>
                  </a:glow>
                </a:effectLst>
              </a:rPr>
              <a:t>BIC</a:t>
            </a:r>
            <a:r>
              <a:rPr lang="en-US" sz="2400" dirty="0">
                <a:effectLst>
                  <a:glow rad="114300">
                    <a:schemeClr val="bg1"/>
                  </a:glow>
                </a:effectLst>
              </a:rPr>
              <a:t> management: </a:t>
            </a:r>
            <a:endParaRPr lang="en-US" sz="2400" dirty="0" smtClean="0">
              <a:effectLst>
                <a:glow rad="114300">
                  <a:schemeClr val="bg1"/>
                </a:glow>
              </a:effectLst>
            </a:endParaRPr>
          </a:p>
          <a:p>
            <a:pPr lvl="1"/>
            <a:r>
              <a:rPr lang="en-US" sz="2000" b="1" dirty="0" smtClean="0">
                <a:effectLst>
                  <a:glow rad="114300">
                    <a:schemeClr val="bg1"/>
                  </a:glow>
                </a:effectLst>
              </a:rPr>
              <a:t>Dave </a:t>
            </a:r>
            <a:r>
              <a:rPr lang="en-US" sz="2000" b="1" dirty="0">
                <a:effectLst>
                  <a:glow rad="114300">
                    <a:schemeClr val="bg1"/>
                  </a:glow>
                </a:effectLst>
              </a:rPr>
              <a:t>Stuart, Kay </a:t>
            </a:r>
            <a:r>
              <a:rPr lang="en-US" sz="2000" b="1" dirty="0" err="1">
                <a:effectLst>
                  <a:glow rad="114300">
                    <a:schemeClr val="bg1"/>
                  </a:glow>
                </a:effectLst>
              </a:rPr>
              <a:t>Gr</a:t>
            </a:r>
            <a:r>
              <a:rPr lang="en-US" sz="2000" b="1" dirty="0" err="1">
                <a:effectLst>
                  <a:glow rad="114300">
                    <a:schemeClr val="bg1"/>
                  </a:glow>
                </a:effectLst>
                <a:sym typeface="Arial" charset="0"/>
              </a:rPr>
              <a:t>ü</a:t>
            </a:r>
            <a:r>
              <a:rPr lang="en-US" sz="2000" b="1" dirty="0" err="1">
                <a:effectLst>
                  <a:glow rad="114300">
                    <a:schemeClr val="bg1"/>
                  </a:glow>
                </a:effectLst>
              </a:rPr>
              <a:t>newald</a:t>
            </a:r>
            <a:r>
              <a:rPr lang="en-US" sz="2000" b="1" dirty="0">
                <a:effectLst>
                  <a:glow rad="114300">
                    <a:schemeClr val="bg1"/>
                  </a:glow>
                </a:effectLst>
              </a:rPr>
              <a:t>, Helen </a:t>
            </a:r>
            <a:r>
              <a:rPr lang="en-US" sz="2000" b="1" dirty="0" err="1">
                <a:effectLst>
                  <a:glow rad="114300">
                    <a:schemeClr val="bg1"/>
                  </a:glow>
                </a:effectLst>
              </a:rPr>
              <a:t>Saibil</a:t>
            </a:r>
            <a:r>
              <a:rPr lang="en-US" sz="2000" b="1" dirty="0">
                <a:effectLst>
                  <a:glow rad="114300">
                    <a:schemeClr val="bg1"/>
                  </a:glow>
                </a:effectLst>
              </a:rPr>
              <a:t> &amp; Martin Walsh.</a:t>
            </a:r>
          </a:p>
          <a:p>
            <a:endParaRPr lang="en-US" dirty="0"/>
          </a:p>
        </p:txBody>
      </p:sp>
      <p:pic>
        <p:nvPicPr>
          <p:cNvPr id="7" name="Picture 6" descr="higher res.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72290" y="116632"/>
            <a:ext cx="2971710" cy="2701636"/>
          </a:xfrm>
          <a:prstGeom prst="rect">
            <a:avLst/>
          </a:prstGeom>
        </p:spPr>
      </p:pic>
      <p:sp>
        <p:nvSpPr>
          <p:cNvPr id="8" name="Rectangle 7"/>
          <p:cNvSpPr/>
          <p:nvPr/>
        </p:nvSpPr>
        <p:spPr>
          <a:xfrm>
            <a:off x="6228184" y="2924944"/>
            <a:ext cx="2752826" cy="461665"/>
          </a:xfrm>
          <a:prstGeom prst="rect">
            <a:avLst/>
          </a:prstGeom>
        </p:spPr>
        <p:txBody>
          <a:bodyPr wrap="square">
            <a:spAutoFit/>
          </a:bodyPr>
          <a:lstStyle/>
          <a:p>
            <a:r>
              <a:rPr lang="en-US" sz="1200" dirty="0" smtClean="0"/>
              <a:t>Alistair Siebert, Dan Clare, Alex </a:t>
            </a:r>
            <a:r>
              <a:rPr lang="en-US" sz="1200" dirty="0" err="1" smtClean="0"/>
              <a:t>Buzduga</a:t>
            </a:r>
            <a:r>
              <a:rPr lang="en-US" sz="1200" dirty="0" smtClean="0"/>
              <a:t>, Sonja </a:t>
            </a:r>
            <a:r>
              <a:rPr lang="en-US" sz="1200" dirty="0" err="1" smtClean="0"/>
              <a:t>Welsch</a:t>
            </a:r>
            <a:r>
              <a:rPr lang="en-US" sz="1200" dirty="0" smtClean="0"/>
              <a:t>, Alan Boswell</a:t>
            </a:r>
            <a:endParaRPr lang="en-US" sz="1200" dirty="0"/>
          </a:p>
        </p:txBody>
      </p:sp>
    </p:spTree>
    <p:extLst>
      <p:ext uri="{BB962C8B-B14F-4D97-AF65-F5344CB8AC3E}">
        <p14:creationId xmlns:p14="http://schemas.microsoft.com/office/powerpoint/2010/main" val="4268597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 y="1680564"/>
            <a:ext cx="9157099" cy="3908676"/>
          </a:xfrm>
          <a:prstGeom prst="rect">
            <a:avLst/>
          </a:prstGeom>
        </p:spPr>
      </p:pic>
      <p:sp>
        <p:nvSpPr>
          <p:cNvPr id="6" name="Title 5"/>
          <p:cNvSpPr>
            <a:spLocks noGrp="1"/>
          </p:cNvSpPr>
          <p:nvPr>
            <p:ph type="title"/>
          </p:nvPr>
        </p:nvSpPr>
        <p:spPr/>
        <p:txBody>
          <a:bodyPr/>
          <a:lstStyle/>
          <a:p>
            <a:r>
              <a:rPr lang="en-US" dirty="0" smtClean="0"/>
              <a:t>Thanks for  your attention!</a:t>
            </a:r>
            <a:endParaRPr lang="en-US" dirty="0"/>
          </a:p>
        </p:txBody>
      </p:sp>
    </p:spTree>
    <p:extLst>
      <p:ext uri="{BB962C8B-B14F-4D97-AF65-F5344CB8AC3E}">
        <p14:creationId xmlns:p14="http://schemas.microsoft.com/office/powerpoint/2010/main" val="2314956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975"/>
          <a:stretch/>
        </p:blipFill>
        <p:spPr>
          <a:xfrm>
            <a:off x="-635822" y="-27384"/>
            <a:ext cx="9821454" cy="6885384"/>
          </a:xfrm>
          <a:prstGeom prst="rect">
            <a:avLst/>
          </a:prstGeom>
        </p:spPr>
      </p:pic>
      <p:sp>
        <p:nvSpPr>
          <p:cNvPr id="5" name="TextBox 4"/>
          <p:cNvSpPr txBox="1"/>
          <p:nvPr/>
        </p:nvSpPr>
        <p:spPr>
          <a:xfrm>
            <a:off x="42425" y="91391"/>
            <a:ext cx="3377447" cy="584776"/>
          </a:xfrm>
          <a:prstGeom prst="rect">
            <a:avLst/>
          </a:prstGeom>
          <a:noFill/>
        </p:spPr>
        <p:txBody>
          <a:bodyPr wrap="none" rtlCol="0">
            <a:spAutoFit/>
          </a:bodyPr>
          <a:lstStyle/>
          <a:p>
            <a:r>
              <a:rPr lang="en-GB" sz="3200" i="0" dirty="0" smtClean="0">
                <a:solidFill>
                  <a:schemeClr val="accent6"/>
                </a:solidFill>
              </a:rPr>
              <a:t>Harwell Campus</a:t>
            </a:r>
            <a:endParaRPr lang="en-GB" sz="3200" i="0" dirty="0">
              <a:solidFill>
                <a:schemeClr val="accent6"/>
              </a:solidFill>
            </a:endParaRPr>
          </a:p>
        </p:txBody>
      </p:sp>
      <p:sp>
        <p:nvSpPr>
          <p:cNvPr id="10" name="TextBox 9"/>
          <p:cNvSpPr txBox="1"/>
          <p:nvPr/>
        </p:nvSpPr>
        <p:spPr>
          <a:xfrm>
            <a:off x="7164288" y="3163462"/>
            <a:ext cx="1187624" cy="553570"/>
          </a:xfrm>
          <a:prstGeom prst="rect">
            <a:avLst/>
          </a:prstGeom>
          <a:solidFill>
            <a:schemeClr val="accent2">
              <a:alpha val="51000"/>
            </a:schemeClr>
          </a:solidFill>
        </p:spPr>
        <p:txBody>
          <a:bodyPr wrap="square" rtlCol="0">
            <a:spAutoFit/>
          </a:bodyPr>
          <a:lstStyle/>
          <a:p>
            <a:pPr>
              <a:lnSpc>
                <a:spcPts val="1100"/>
              </a:lnSpc>
            </a:pPr>
            <a:r>
              <a:rPr lang="en-GB" sz="1000" b="0" dirty="0" smtClean="0">
                <a:solidFill>
                  <a:srgbClr val="FFFF00"/>
                </a:solidFill>
                <a:latin typeface="Calibri" pitchFamily="34" charset="0"/>
                <a:cs typeface="Calibri" pitchFamily="34" charset="0"/>
              </a:rPr>
              <a:t> International Space Innovation Centre (ISIC)</a:t>
            </a:r>
            <a:r>
              <a:rPr lang="en-GB" sz="2400" b="0" dirty="0" smtClean="0"/>
              <a:t> </a:t>
            </a:r>
            <a:endParaRPr lang="en-GB" sz="2400" i="0" dirty="0">
              <a:solidFill>
                <a:srgbClr val="FFFF00"/>
              </a:solidFill>
            </a:endParaRPr>
          </a:p>
        </p:txBody>
      </p:sp>
      <p:cxnSp>
        <p:nvCxnSpPr>
          <p:cNvPr id="11" name="Straight Arrow Connector 10"/>
          <p:cNvCxnSpPr/>
          <p:nvPr/>
        </p:nvCxnSpPr>
        <p:spPr bwMode="auto">
          <a:xfrm flipV="1">
            <a:off x="2699645" y="1035643"/>
            <a:ext cx="1276460" cy="392804"/>
          </a:xfrm>
          <a:prstGeom prst="straightConnector1">
            <a:avLst/>
          </a:prstGeom>
          <a:noFill/>
          <a:ln w="25400" cap="flat" cmpd="sng" algn="ctr">
            <a:solidFill>
              <a:srgbClr val="FFFF00"/>
            </a:solidFill>
            <a:prstDash val="solid"/>
            <a:round/>
            <a:headEnd type="none" w="med" len="med"/>
            <a:tailEnd type="arrow"/>
          </a:ln>
          <a:effectLst/>
        </p:spPr>
      </p:cxnSp>
      <p:cxnSp>
        <p:nvCxnSpPr>
          <p:cNvPr id="12" name="Straight Arrow Connector 11"/>
          <p:cNvCxnSpPr/>
          <p:nvPr/>
        </p:nvCxnSpPr>
        <p:spPr bwMode="auto">
          <a:xfrm flipV="1">
            <a:off x="2623686" y="1395451"/>
            <a:ext cx="1576759" cy="754440"/>
          </a:xfrm>
          <a:prstGeom prst="straightConnector1">
            <a:avLst/>
          </a:prstGeom>
          <a:noFill/>
          <a:ln w="25400" cap="flat" cmpd="sng" algn="ctr">
            <a:solidFill>
              <a:srgbClr val="FFFF00"/>
            </a:solidFill>
            <a:prstDash val="solid"/>
            <a:round/>
            <a:headEnd type="none" w="med" len="med"/>
            <a:tailEnd type="arrow"/>
          </a:ln>
          <a:effectLst/>
        </p:spPr>
      </p:cxnSp>
      <p:cxnSp>
        <p:nvCxnSpPr>
          <p:cNvPr id="13" name="Straight Arrow Connector 12"/>
          <p:cNvCxnSpPr/>
          <p:nvPr/>
        </p:nvCxnSpPr>
        <p:spPr bwMode="auto">
          <a:xfrm flipH="1" flipV="1">
            <a:off x="6110410" y="716334"/>
            <a:ext cx="725729" cy="233614"/>
          </a:xfrm>
          <a:prstGeom prst="straightConnector1">
            <a:avLst/>
          </a:prstGeom>
          <a:noFill/>
          <a:ln w="25400" cap="flat" cmpd="sng" algn="ctr">
            <a:solidFill>
              <a:srgbClr val="FFFF00"/>
            </a:solidFill>
            <a:prstDash val="solid"/>
            <a:round/>
            <a:headEnd type="none" w="med" len="med"/>
            <a:tailEnd type="arrow"/>
          </a:ln>
          <a:effectLst/>
        </p:spPr>
      </p:cxnSp>
      <p:cxnSp>
        <p:nvCxnSpPr>
          <p:cNvPr id="15" name="Straight Arrow Connector 14"/>
          <p:cNvCxnSpPr/>
          <p:nvPr/>
        </p:nvCxnSpPr>
        <p:spPr bwMode="auto">
          <a:xfrm flipH="1" flipV="1">
            <a:off x="7187702" y="1408468"/>
            <a:ext cx="606910" cy="193860"/>
          </a:xfrm>
          <a:prstGeom prst="straightConnector1">
            <a:avLst/>
          </a:prstGeom>
          <a:noFill/>
          <a:ln w="25400" cap="flat" cmpd="sng" algn="ctr">
            <a:solidFill>
              <a:srgbClr val="FFFF00"/>
            </a:solidFill>
            <a:prstDash val="solid"/>
            <a:round/>
            <a:headEnd type="none" w="med" len="med"/>
            <a:tailEnd type="arrow"/>
          </a:ln>
          <a:effectLst/>
        </p:spPr>
      </p:cxnSp>
      <p:cxnSp>
        <p:nvCxnSpPr>
          <p:cNvPr id="17" name="Straight Connector 16"/>
          <p:cNvCxnSpPr/>
          <p:nvPr/>
        </p:nvCxnSpPr>
        <p:spPr>
          <a:xfrm>
            <a:off x="2290486" y="4365104"/>
            <a:ext cx="3029998" cy="352848"/>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586402" y="3903439"/>
            <a:ext cx="159535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RAL</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9" name="TextBox 18"/>
          <p:cNvSpPr txBox="1"/>
          <p:nvPr/>
        </p:nvSpPr>
        <p:spPr>
          <a:xfrm>
            <a:off x="642133" y="4860529"/>
            <a:ext cx="3724096" cy="369332"/>
          </a:xfrm>
          <a:prstGeom prst="rect">
            <a:avLst/>
          </a:prstGeom>
          <a:solidFill>
            <a:schemeClr val="tx2">
              <a:lumMod val="20000"/>
              <a:lumOff val="80000"/>
              <a:alpha val="60000"/>
            </a:schemeClr>
          </a:solidFill>
        </p:spPr>
        <p:txBody>
          <a:bodyPr wrap="none" rtlCol="0">
            <a:spAutoFit/>
          </a:bodyPr>
          <a:lstStyle/>
          <a:p>
            <a:r>
              <a:rPr lang="en-GB" dirty="0" smtClean="0">
                <a:solidFill>
                  <a:schemeClr val="tx2"/>
                </a:solidFill>
              </a:rPr>
              <a:t>Rutherford Appleton Laboratory</a:t>
            </a:r>
            <a:endParaRPr lang="en-GB" dirty="0">
              <a:solidFill>
                <a:schemeClr val="tx2"/>
              </a:solidFill>
            </a:endParaRPr>
          </a:p>
        </p:txBody>
      </p:sp>
      <p:cxnSp>
        <p:nvCxnSpPr>
          <p:cNvPr id="20" name="Straight Arrow Connector 19"/>
          <p:cNvCxnSpPr/>
          <p:nvPr/>
        </p:nvCxnSpPr>
        <p:spPr bwMode="auto">
          <a:xfrm flipV="1">
            <a:off x="2259846" y="2687848"/>
            <a:ext cx="2665359" cy="450971"/>
          </a:xfrm>
          <a:prstGeom prst="straightConnector1">
            <a:avLst/>
          </a:prstGeom>
          <a:noFill/>
          <a:ln w="25400" cap="flat" cmpd="sng" algn="ctr">
            <a:solidFill>
              <a:srgbClr val="FFFF00"/>
            </a:solidFill>
            <a:prstDash val="solid"/>
            <a:round/>
            <a:headEnd type="none" w="med" len="med"/>
            <a:tailEnd type="arrow"/>
          </a:ln>
          <a:effectLst/>
        </p:spPr>
      </p:cxnSp>
      <p:sp>
        <p:nvSpPr>
          <p:cNvPr id="21" name="TextBox 20"/>
          <p:cNvSpPr txBox="1"/>
          <p:nvPr/>
        </p:nvSpPr>
        <p:spPr>
          <a:xfrm>
            <a:off x="7452320" y="2113692"/>
            <a:ext cx="1367682" cy="523220"/>
          </a:xfrm>
          <a:prstGeom prst="rect">
            <a:avLst/>
          </a:prstGeom>
          <a:solidFill>
            <a:schemeClr val="accent6">
              <a:alpha val="31000"/>
            </a:schemeClr>
          </a:solidFill>
        </p:spPr>
        <p:txBody>
          <a:bodyPr wrap="none" rtlCol="0">
            <a:spAutoFit/>
          </a:bodyPr>
          <a:lstStyle/>
          <a:p>
            <a:r>
              <a:rPr lang="en-GB" sz="1400" i="0" dirty="0" smtClean="0">
                <a:solidFill>
                  <a:srgbClr val="FFFF00"/>
                </a:solidFill>
              </a:rPr>
              <a:t>Public </a:t>
            </a:r>
            <a:r>
              <a:rPr lang="en-GB" sz="1400" i="0" smtClean="0">
                <a:solidFill>
                  <a:srgbClr val="FFFF00"/>
                </a:solidFill>
              </a:rPr>
              <a:t>Health </a:t>
            </a:r>
          </a:p>
          <a:p>
            <a:r>
              <a:rPr lang="en-GB" sz="1400" i="0" dirty="0" smtClean="0">
                <a:solidFill>
                  <a:srgbClr val="FFFF00"/>
                </a:solidFill>
              </a:rPr>
              <a:t>England</a:t>
            </a:r>
            <a:endParaRPr lang="en-GB" sz="1400" i="0" dirty="0">
              <a:solidFill>
                <a:srgbClr val="FFFF00"/>
              </a:solidFill>
            </a:endParaRPr>
          </a:p>
        </p:txBody>
      </p:sp>
      <p:sp>
        <p:nvSpPr>
          <p:cNvPr id="22" name="TextBox 21"/>
          <p:cNvSpPr txBox="1"/>
          <p:nvPr/>
        </p:nvSpPr>
        <p:spPr>
          <a:xfrm>
            <a:off x="1512072" y="6002285"/>
            <a:ext cx="1547664" cy="707886"/>
          </a:xfrm>
          <a:prstGeom prst="rect">
            <a:avLst/>
          </a:prstGeom>
          <a:solidFill>
            <a:schemeClr val="accent2">
              <a:alpha val="35000"/>
            </a:schemeClr>
          </a:solidFill>
        </p:spPr>
        <p:txBody>
          <a:bodyPr wrap="square" rtlCol="0">
            <a:spAutoFit/>
          </a:bodyPr>
          <a:lstStyle/>
          <a:p>
            <a:r>
              <a:rPr lang="en-GB" sz="1000" b="0" dirty="0" smtClean="0">
                <a:solidFill>
                  <a:srgbClr val="FFFF00"/>
                </a:solidFill>
              </a:rPr>
              <a:t>The </a:t>
            </a:r>
            <a:r>
              <a:rPr lang="en-GB" sz="1000" b="0" dirty="0" smtClean="0">
                <a:solidFill>
                  <a:srgbClr val="FFFF00"/>
                </a:solidFill>
                <a:latin typeface="Calibri" pitchFamily="34" charset="0"/>
                <a:cs typeface="Calibri" pitchFamily="34" charset="0"/>
              </a:rPr>
              <a:t>European Centre for Space Applications and Telecommunications (ECSAT) </a:t>
            </a:r>
            <a:endParaRPr lang="en-GB" sz="1000" i="0" dirty="0">
              <a:solidFill>
                <a:srgbClr val="FFFF00"/>
              </a:solidFill>
              <a:latin typeface="Calibri" pitchFamily="34" charset="0"/>
              <a:cs typeface="Calibri" pitchFamily="34" charset="0"/>
            </a:endParaRPr>
          </a:p>
        </p:txBody>
      </p:sp>
      <p:sp>
        <p:nvSpPr>
          <p:cNvPr id="23" name="TextBox 22"/>
          <p:cNvSpPr txBox="1"/>
          <p:nvPr/>
        </p:nvSpPr>
        <p:spPr>
          <a:xfrm>
            <a:off x="457461" y="3116679"/>
            <a:ext cx="1797287" cy="523220"/>
          </a:xfrm>
          <a:prstGeom prst="rect">
            <a:avLst/>
          </a:prstGeom>
          <a:solidFill>
            <a:schemeClr val="accent6">
              <a:alpha val="31000"/>
            </a:schemeClr>
          </a:solidFill>
        </p:spPr>
        <p:txBody>
          <a:bodyPr wrap="none" rtlCol="0">
            <a:spAutoFit/>
          </a:bodyPr>
          <a:lstStyle/>
          <a:p>
            <a:r>
              <a:rPr lang="en-GB" sz="1400" i="0" dirty="0" smtClean="0">
                <a:solidFill>
                  <a:srgbClr val="FFFF00"/>
                </a:solidFill>
              </a:rPr>
              <a:t>Research Complex</a:t>
            </a:r>
          </a:p>
          <a:p>
            <a:r>
              <a:rPr lang="en-GB" sz="1400" dirty="0" smtClean="0">
                <a:solidFill>
                  <a:srgbClr val="FFFF00"/>
                </a:solidFill>
              </a:rPr>
              <a:t>OPPF, </a:t>
            </a:r>
            <a:r>
              <a:rPr lang="en-GB" sz="1400" i="0" dirty="0" smtClean="0">
                <a:solidFill>
                  <a:srgbClr val="FFFF00"/>
                </a:solidFill>
              </a:rPr>
              <a:t> </a:t>
            </a:r>
            <a:endParaRPr lang="en-GB" sz="1400" i="0" dirty="0">
              <a:solidFill>
                <a:srgbClr val="FFFF00"/>
              </a:solidFill>
            </a:endParaRPr>
          </a:p>
        </p:txBody>
      </p:sp>
      <p:sp>
        <p:nvSpPr>
          <p:cNvPr id="34" name="TextBox 33"/>
          <p:cNvSpPr txBox="1"/>
          <p:nvPr/>
        </p:nvSpPr>
        <p:spPr>
          <a:xfrm>
            <a:off x="1647361" y="2551859"/>
            <a:ext cx="643125" cy="307777"/>
          </a:xfrm>
          <a:prstGeom prst="rect">
            <a:avLst/>
          </a:prstGeom>
          <a:solidFill>
            <a:schemeClr val="accent6">
              <a:alpha val="31000"/>
            </a:schemeClr>
          </a:solidFill>
        </p:spPr>
        <p:txBody>
          <a:bodyPr wrap="none" rtlCol="0">
            <a:spAutoFit/>
          </a:bodyPr>
          <a:lstStyle/>
          <a:p>
            <a:r>
              <a:rPr lang="en-GB" sz="1400" smtClean="0">
                <a:solidFill>
                  <a:srgbClr val="FFFF00"/>
                </a:solidFill>
              </a:rPr>
              <a:t>eBIC</a:t>
            </a:r>
            <a:r>
              <a:rPr lang="en-GB" sz="1400" i="0" dirty="0" smtClean="0">
                <a:solidFill>
                  <a:srgbClr val="FFFF00"/>
                </a:solidFill>
              </a:rPr>
              <a:t> </a:t>
            </a:r>
            <a:endParaRPr lang="en-GB" sz="1400" i="0" dirty="0">
              <a:solidFill>
                <a:srgbClr val="FFFF00"/>
              </a:solidFill>
            </a:endParaRPr>
          </a:p>
        </p:txBody>
      </p:sp>
      <p:cxnSp>
        <p:nvCxnSpPr>
          <p:cNvPr id="35" name="Straight Arrow Connector 34"/>
          <p:cNvCxnSpPr/>
          <p:nvPr/>
        </p:nvCxnSpPr>
        <p:spPr bwMode="auto">
          <a:xfrm flipV="1">
            <a:off x="2285904" y="2611201"/>
            <a:ext cx="1168198" cy="235568"/>
          </a:xfrm>
          <a:prstGeom prst="straightConnector1">
            <a:avLst/>
          </a:prstGeom>
          <a:noFill/>
          <a:ln w="25400" cap="flat" cmpd="sng" algn="ctr">
            <a:solidFill>
              <a:srgbClr val="FFFF00"/>
            </a:solidFill>
            <a:prstDash val="solid"/>
            <a:round/>
            <a:headEnd type="none" w="med" len="med"/>
            <a:tailEnd type="arrow"/>
          </a:ln>
          <a:effectLst/>
        </p:spPr>
      </p:cxnSp>
      <p:cxnSp>
        <p:nvCxnSpPr>
          <p:cNvPr id="37" name="Straight Arrow Connector 36"/>
          <p:cNvCxnSpPr/>
          <p:nvPr/>
        </p:nvCxnSpPr>
        <p:spPr bwMode="auto">
          <a:xfrm flipV="1">
            <a:off x="3078933" y="5717375"/>
            <a:ext cx="989011" cy="324981"/>
          </a:xfrm>
          <a:prstGeom prst="straightConnector1">
            <a:avLst/>
          </a:prstGeom>
          <a:noFill/>
          <a:ln w="25400" cap="flat" cmpd="sng" algn="ctr">
            <a:solidFill>
              <a:srgbClr val="FFFF00"/>
            </a:solidFill>
            <a:prstDash val="solid"/>
            <a:round/>
            <a:headEnd type="none" w="med" len="med"/>
            <a:tailEnd type="arrow"/>
          </a:ln>
          <a:effectLst/>
        </p:spPr>
      </p:cxnSp>
      <p:sp>
        <p:nvSpPr>
          <p:cNvPr id="39" name="TextBox 38"/>
          <p:cNvSpPr txBox="1"/>
          <p:nvPr/>
        </p:nvSpPr>
        <p:spPr>
          <a:xfrm>
            <a:off x="2097280" y="1862417"/>
            <a:ext cx="532518" cy="307777"/>
          </a:xfrm>
          <a:prstGeom prst="rect">
            <a:avLst/>
          </a:prstGeom>
          <a:solidFill>
            <a:schemeClr val="accent6">
              <a:alpha val="31000"/>
            </a:schemeClr>
          </a:solidFill>
        </p:spPr>
        <p:txBody>
          <a:bodyPr wrap="none" rtlCol="0">
            <a:spAutoFit/>
          </a:bodyPr>
          <a:lstStyle/>
          <a:p>
            <a:r>
              <a:rPr lang="en-GB" sz="1400" i="0" dirty="0" smtClean="0">
                <a:solidFill>
                  <a:srgbClr val="FFFF00"/>
                </a:solidFill>
              </a:rPr>
              <a:t>CLF</a:t>
            </a:r>
            <a:endParaRPr lang="en-GB" sz="1400" i="0" dirty="0">
              <a:solidFill>
                <a:srgbClr val="FFFF00"/>
              </a:solidFill>
            </a:endParaRPr>
          </a:p>
        </p:txBody>
      </p:sp>
      <p:sp>
        <p:nvSpPr>
          <p:cNvPr id="40" name="TextBox 39"/>
          <p:cNvSpPr txBox="1"/>
          <p:nvPr/>
        </p:nvSpPr>
        <p:spPr>
          <a:xfrm>
            <a:off x="1176920" y="925660"/>
            <a:ext cx="1522725" cy="523220"/>
          </a:xfrm>
          <a:prstGeom prst="rect">
            <a:avLst/>
          </a:prstGeom>
          <a:solidFill>
            <a:schemeClr val="accent6">
              <a:alpha val="31000"/>
            </a:schemeClr>
          </a:solidFill>
        </p:spPr>
        <p:txBody>
          <a:bodyPr wrap="none" rtlCol="0">
            <a:spAutoFit/>
          </a:bodyPr>
          <a:lstStyle/>
          <a:p>
            <a:r>
              <a:rPr lang="en-GB" sz="1400" i="0" dirty="0" smtClean="0">
                <a:solidFill>
                  <a:srgbClr val="FFFF00"/>
                </a:solidFill>
              </a:rPr>
              <a:t>ISIS </a:t>
            </a:r>
          </a:p>
          <a:p>
            <a:r>
              <a:rPr lang="en-GB" sz="1400" dirty="0" smtClean="0">
                <a:solidFill>
                  <a:srgbClr val="FFFF00"/>
                </a:solidFill>
              </a:rPr>
              <a:t>Target Station 2</a:t>
            </a:r>
            <a:endParaRPr lang="en-GB" sz="1400" i="0" dirty="0">
              <a:solidFill>
                <a:srgbClr val="FFFF00"/>
              </a:solidFill>
            </a:endParaRPr>
          </a:p>
        </p:txBody>
      </p:sp>
      <p:sp>
        <p:nvSpPr>
          <p:cNvPr id="41" name="TextBox 40"/>
          <p:cNvSpPr txBox="1"/>
          <p:nvPr/>
        </p:nvSpPr>
        <p:spPr>
          <a:xfrm>
            <a:off x="6835129" y="223923"/>
            <a:ext cx="1702710" cy="738664"/>
          </a:xfrm>
          <a:prstGeom prst="rect">
            <a:avLst/>
          </a:prstGeom>
          <a:solidFill>
            <a:schemeClr val="accent6">
              <a:alpha val="31000"/>
            </a:schemeClr>
          </a:solidFill>
        </p:spPr>
        <p:txBody>
          <a:bodyPr wrap="none" rtlCol="0">
            <a:spAutoFit/>
          </a:bodyPr>
          <a:lstStyle/>
          <a:p>
            <a:r>
              <a:rPr lang="en-GB" sz="1400" i="0" dirty="0" smtClean="0">
                <a:solidFill>
                  <a:srgbClr val="FFFF00"/>
                </a:solidFill>
              </a:rPr>
              <a:t>Mary Lyon centre</a:t>
            </a:r>
          </a:p>
          <a:p>
            <a:r>
              <a:rPr lang="en-GB" sz="1400" dirty="0" smtClean="0">
                <a:solidFill>
                  <a:srgbClr val="FFFF00"/>
                </a:solidFill>
              </a:rPr>
              <a:t>Mouse functional </a:t>
            </a:r>
          </a:p>
          <a:p>
            <a:r>
              <a:rPr lang="en-GB" sz="1400" dirty="0" smtClean="0">
                <a:solidFill>
                  <a:srgbClr val="FFFF00"/>
                </a:solidFill>
              </a:rPr>
              <a:t>genomics</a:t>
            </a:r>
            <a:endParaRPr lang="en-GB" sz="1400" i="0" dirty="0">
              <a:solidFill>
                <a:srgbClr val="FFFF00"/>
              </a:solidFill>
            </a:endParaRPr>
          </a:p>
        </p:txBody>
      </p:sp>
      <p:sp>
        <p:nvSpPr>
          <p:cNvPr id="44" name="TextBox 43"/>
          <p:cNvSpPr txBox="1"/>
          <p:nvPr/>
        </p:nvSpPr>
        <p:spPr>
          <a:xfrm>
            <a:off x="7774732" y="1294551"/>
            <a:ext cx="1281120" cy="307777"/>
          </a:xfrm>
          <a:prstGeom prst="rect">
            <a:avLst/>
          </a:prstGeom>
          <a:solidFill>
            <a:schemeClr val="accent6">
              <a:alpha val="31000"/>
            </a:schemeClr>
          </a:solidFill>
        </p:spPr>
        <p:txBody>
          <a:bodyPr wrap="none" rtlCol="0">
            <a:spAutoFit/>
          </a:bodyPr>
          <a:lstStyle/>
          <a:p>
            <a:r>
              <a:rPr lang="en-GB" sz="1400" dirty="0" smtClean="0">
                <a:solidFill>
                  <a:srgbClr val="FFFF00"/>
                </a:solidFill>
              </a:rPr>
              <a:t>MRC Harwell</a:t>
            </a:r>
            <a:endParaRPr lang="en-GB" sz="1400" i="0" dirty="0">
              <a:solidFill>
                <a:srgbClr val="FFFF00"/>
              </a:solidFill>
            </a:endParaRPr>
          </a:p>
        </p:txBody>
      </p:sp>
      <p:cxnSp>
        <p:nvCxnSpPr>
          <p:cNvPr id="45" name="Straight Arrow Connector 44"/>
          <p:cNvCxnSpPr/>
          <p:nvPr/>
        </p:nvCxnSpPr>
        <p:spPr bwMode="auto">
          <a:xfrm flipH="1" flipV="1">
            <a:off x="6752571" y="1887479"/>
            <a:ext cx="699749" cy="245377"/>
          </a:xfrm>
          <a:prstGeom prst="straightConnector1">
            <a:avLst/>
          </a:prstGeom>
          <a:noFill/>
          <a:ln w="25400" cap="flat" cmpd="sng" algn="ctr">
            <a:solidFill>
              <a:srgbClr val="FFFF00"/>
            </a:solidFill>
            <a:prstDash val="solid"/>
            <a:round/>
            <a:headEnd type="none" w="med" len="med"/>
            <a:tailEnd type="arrow"/>
          </a:ln>
          <a:effectLst/>
        </p:spPr>
      </p:cxnSp>
      <p:cxnSp>
        <p:nvCxnSpPr>
          <p:cNvPr id="48" name="Straight Arrow Connector 47"/>
          <p:cNvCxnSpPr/>
          <p:nvPr/>
        </p:nvCxnSpPr>
        <p:spPr bwMode="auto">
          <a:xfrm flipH="1">
            <a:off x="6176260" y="3691075"/>
            <a:ext cx="991762" cy="375691"/>
          </a:xfrm>
          <a:prstGeom prst="straightConnector1">
            <a:avLst/>
          </a:prstGeom>
          <a:noFill/>
          <a:ln w="25400" cap="flat" cmpd="sng" algn="ctr">
            <a:solidFill>
              <a:srgbClr val="FFFF00"/>
            </a:solidFill>
            <a:prstDash val="solid"/>
            <a:round/>
            <a:headEnd type="none" w="med" len="med"/>
            <a:tailEnd type="arrow"/>
          </a:ln>
          <a:effectLst/>
        </p:spPr>
      </p:cxnSp>
      <p:sp>
        <p:nvSpPr>
          <p:cNvPr id="50" name="TextBox 49"/>
          <p:cNvSpPr txBox="1"/>
          <p:nvPr/>
        </p:nvSpPr>
        <p:spPr>
          <a:xfrm>
            <a:off x="7334090" y="4912566"/>
            <a:ext cx="1728192" cy="515526"/>
          </a:xfrm>
          <a:prstGeom prst="rect">
            <a:avLst/>
          </a:prstGeom>
          <a:solidFill>
            <a:schemeClr val="accent2">
              <a:alpha val="51000"/>
            </a:schemeClr>
          </a:solidFill>
        </p:spPr>
        <p:txBody>
          <a:bodyPr wrap="square" rtlCol="0">
            <a:spAutoFit/>
          </a:bodyPr>
          <a:lstStyle/>
          <a:p>
            <a:pPr>
              <a:lnSpc>
                <a:spcPts val="1100"/>
              </a:lnSpc>
            </a:pPr>
            <a:r>
              <a:rPr lang="en-GB" sz="1000" b="0" dirty="0" smtClean="0">
                <a:solidFill>
                  <a:srgbClr val="FFFF00"/>
                </a:solidFill>
                <a:latin typeface="Calibri" pitchFamily="34" charset="0"/>
                <a:cs typeface="Calibri" pitchFamily="34" charset="0"/>
              </a:rPr>
              <a:t> Element Six </a:t>
            </a:r>
          </a:p>
          <a:p>
            <a:pPr>
              <a:lnSpc>
                <a:spcPts val="1100"/>
              </a:lnSpc>
            </a:pPr>
            <a:r>
              <a:rPr lang="en-GB" sz="1000" b="0" i="0" dirty="0" err="1" smtClean="0">
                <a:solidFill>
                  <a:srgbClr val="FFFF00"/>
                </a:solidFill>
                <a:latin typeface="Calibri" pitchFamily="34" charset="0"/>
                <a:cs typeface="Calibri" pitchFamily="34" charset="0"/>
              </a:rPr>
              <a:t>Synthethic</a:t>
            </a:r>
            <a:r>
              <a:rPr lang="en-GB" sz="1000" b="0" i="0" dirty="0" smtClean="0">
                <a:solidFill>
                  <a:srgbClr val="FFFF00"/>
                </a:solidFill>
                <a:latin typeface="Calibri" pitchFamily="34" charset="0"/>
                <a:cs typeface="Calibri" pitchFamily="34" charset="0"/>
              </a:rPr>
              <a:t> Diamonds</a:t>
            </a:r>
          </a:p>
          <a:p>
            <a:pPr>
              <a:lnSpc>
                <a:spcPts val="1100"/>
              </a:lnSpc>
            </a:pPr>
            <a:r>
              <a:rPr lang="en-GB" sz="1000" b="0" dirty="0" smtClean="0">
                <a:solidFill>
                  <a:srgbClr val="FFFF00"/>
                </a:solidFill>
                <a:latin typeface="Calibri" pitchFamily="34" charset="0"/>
                <a:cs typeface="Calibri" pitchFamily="34" charset="0"/>
              </a:rPr>
              <a:t>(De Beers)</a:t>
            </a:r>
            <a:r>
              <a:rPr lang="en-GB" sz="1000" b="0" i="0" dirty="0" smtClean="0">
                <a:solidFill>
                  <a:srgbClr val="FFFF00"/>
                </a:solidFill>
                <a:latin typeface="Calibri" pitchFamily="34" charset="0"/>
                <a:cs typeface="Calibri" pitchFamily="34" charset="0"/>
              </a:rPr>
              <a:t> </a:t>
            </a:r>
            <a:endParaRPr lang="en-GB" sz="2400" i="0" dirty="0">
              <a:solidFill>
                <a:srgbClr val="FFFF00"/>
              </a:solidFill>
            </a:endParaRPr>
          </a:p>
        </p:txBody>
      </p:sp>
      <p:cxnSp>
        <p:nvCxnSpPr>
          <p:cNvPr id="51" name="Straight Arrow Connector 50"/>
          <p:cNvCxnSpPr/>
          <p:nvPr/>
        </p:nvCxnSpPr>
        <p:spPr bwMode="auto">
          <a:xfrm flipH="1">
            <a:off x="6362437" y="5412784"/>
            <a:ext cx="947404" cy="229872"/>
          </a:xfrm>
          <a:prstGeom prst="straightConnector1">
            <a:avLst/>
          </a:prstGeom>
          <a:noFill/>
          <a:ln w="25400" cap="flat" cmpd="sng" algn="ctr">
            <a:solidFill>
              <a:srgbClr val="FFFF00"/>
            </a:solidFill>
            <a:prstDash val="solid"/>
            <a:round/>
            <a:headEnd type="none" w="med" len="med"/>
            <a:tailEnd type="arrow"/>
          </a:ln>
          <a:effectLst/>
        </p:spPr>
      </p:cxnSp>
      <p:cxnSp>
        <p:nvCxnSpPr>
          <p:cNvPr id="54" name="Straight Connector 53"/>
          <p:cNvCxnSpPr/>
          <p:nvPr/>
        </p:nvCxnSpPr>
        <p:spPr>
          <a:xfrm flipH="1">
            <a:off x="5286109" y="1223134"/>
            <a:ext cx="571909" cy="350201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4953044" y="380927"/>
            <a:ext cx="909556" cy="87716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2290486" y="154921"/>
            <a:ext cx="1576894" cy="4210183"/>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841262" y="158973"/>
            <a:ext cx="1111782" cy="221954"/>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6697199" y="2622491"/>
            <a:ext cx="611105" cy="374461"/>
          </a:xfrm>
          <a:prstGeom prst="rect">
            <a:avLst/>
          </a:prstGeom>
          <a:solidFill>
            <a:schemeClr val="accent2">
              <a:alpha val="51000"/>
            </a:schemeClr>
          </a:solidFill>
        </p:spPr>
        <p:txBody>
          <a:bodyPr wrap="square" rtlCol="0">
            <a:spAutoFit/>
          </a:bodyPr>
          <a:lstStyle/>
          <a:p>
            <a:pPr>
              <a:lnSpc>
                <a:spcPts val="1100"/>
              </a:lnSpc>
            </a:pPr>
            <a:r>
              <a:rPr lang="en-GB" sz="1000" b="0" smtClean="0">
                <a:solidFill>
                  <a:srgbClr val="FFFF00"/>
                </a:solidFill>
                <a:latin typeface="Calibri" pitchFamily="34" charset="0"/>
                <a:cs typeface="Calibri" pitchFamily="34" charset="0"/>
              </a:rPr>
              <a:t>Guest house</a:t>
            </a:r>
            <a:endParaRPr lang="en-GB" sz="2400" i="0" dirty="0">
              <a:solidFill>
                <a:srgbClr val="FFFF00"/>
              </a:solidFill>
            </a:endParaRPr>
          </a:p>
        </p:txBody>
      </p:sp>
      <p:cxnSp>
        <p:nvCxnSpPr>
          <p:cNvPr id="92" name="Straight Arrow Connector 91"/>
          <p:cNvCxnSpPr/>
          <p:nvPr/>
        </p:nvCxnSpPr>
        <p:spPr bwMode="auto">
          <a:xfrm flipH="1" flipV="1">
            <a:off x="6372201" y="2379587"/>
            <a:ext cx="324998" cy="242904"/>
          </a:xfrm>
          <a:prstGeom prst="straightConnector1">
            <a:avLst/>
          </a:prstGeom>
          <a:noFill/>
          <a:ln w="2540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935067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Synchrotron Radiation?</a:t>
            </a:r>
            <a:endParaRPr lang="en-GB" dirty="0"/>
          </a:p>
        </p:txBody>
      </p:sp>
      <p:sp>
        <p:nvSpPr>
          <p:cNvPr id="4" name="Text Box 3"/>
          <p:cNvSpPr txBox="1">
            <a:spLocks noChangeArrowheads="1"/>
          </p:cNvSpPr>
          <p:nvPr/>
        </p:nvSpPr>
        <p:spPr bwMode="auto">
          <a:xfrm>
            <a:off x="250825" y="1173910"/>
            <a:ext cx="8642350" cy="1015644"/>
          </a:xfrm>
          <a:prstGeom prst="rect">
            <a:avLst/>
          </a:prstGeom>
          <a:noFill/>
          <a:ln w="9525">
            <a:noFill/>
            <a:miter lim="800000"/>
            <a:headEnd/>
            <a:tailEnd/>
          </a:ln>
          <a:effectLst/>
        </p:spPr>
        <p:txBody>
          <a:bodyPr lIns="91421" tIns="45711" rIns="91421" bIns="45711">
            <a:spAutoFit/>
          </a:bodyPr>
          <a:lstStyle/>
          <a:p>
            <a:pPr>
              <a:spcBef>
                <a:spcPct val="50000"/>
              </a:spcBef>
            </a:pPr>
            <a:r>
              <a:rPr lang="en-GB" sz="2000" b="0" dirty="0">
                <a:solidFill>
                  <a:schemeClr val="accent2"/>
                </a:solidFill>
                <a:latin typeface="+mn-lt"/>
                <a:cs typeface="Calibri" pitchFamily="34" charset="0"/>
              </a:rPr>
              <a:t>Synchrotron light is the name given to the electromagnetic radiation emitted by charged particles when accelerated in an external magnetic field.</a:t>
            </a:r>
          </a:p>
        </p:txBody>
      </p:sp>
      <p:pic>
        <p:nvPicPr>
          <p:cNvPr id="5" name="Picture 6" descr="sr_ben_mag"/>
          <p:cNvPicPr>
            <a:picLocks noChangeAspect="1" noChangeArrowheads="1"/>
          </p:cNvPicPr>
          <p:nvPr/>
        </p:nvPicPr>
        <p:blipFill>
          <a:blip r:embed="rId2" cstate="print"/>
          <a:srcRect/>
          <a:stretch>
            <a:fillRect/>
          </a:stretch>
        </p:blipFill>
        <p:spPr bwMode="auto">
          <a:xfrm>
            <a:off x="4319588" y="2648695"/>
            <a:ext cx="4500562" cy="2076450"/>
          </a:xfrm>
          <a:prstGeom prst="rect">
            <a:avLst/>
          </a:prstGeom>
          <a:noFill/>
        </p:spPr>
      </p:pic>
      <p:sp>
        <p:nvSpPr>
          <p:cNvPr id="6" name="Text Box 7"/>
          <p:cNvSpPr txBox="1">
            <a:spLocks noChangeArrowheads="1"/>
          </p:cNvSpPr>
          <p:nvPr/>
        </p:nvSpPr>
        <p:spPr bwMode="auto">
          <a:xfrm>
            <a:off x="250825" y="2613769"/>
            <a:ext cx="4033838" cy="1631216"/>
          </a:xfrm>
          <a:prstGeom prst="rect">
            <a:avLst/>
          </a:prstGeom>
          <a:noFill/>
          <a:ln w="9525">
            <a:noFill/>
            <a:miter lim="800000"/>
            <a:headEnd/>
            <a:tailEnd/>
          </a:ln>
          <a:effectLst/>
        </p:spPr>
        <p:txBody>
          <a:bodyPr lIns="91421" tIns="45711" rIns="91421" bIns="45711">
            <a:spAutoFit/>
          </a:bodyPr>
          <a:lstStyle/>
          <a:p>
            <a:pPr>
              <a:spcBef>
                <a:spcPct val="50000"/>
              </a:spcBef>
            </a:pPr>
            <a:r>
              <a:rPr lang="en-GB" sz="2000" dirty="0">
                <a:solidFill>
                  <a:schemeClr val="accent2"/>
                </a:solidFill>
                <a:latin typeface="+mn-lt"/>
                <a:cs typeface="Calibri" pitchFamily="34" charset="0"/>
              </a:rPr>
              <a:t>This could be from any source (e.g. astrophysical), but is generally thought of as coming from a man-made relativistic beam of electrons.</a:t>
            </a:r>
          </a:p>
        </p:txBody>
      </p:sp>
      <p:grpSp>
        <p:nvGrpSpPr>
          <p:cNvPr id="3" name="Group 2"/>
          <p:cNvGrpSpPr/>
          <p:nvPr/>
        </p:nvGrpSpPr>
        <p:grpSpPr>
          <a:xfrm>
            <a:off x="972546" y="4493093"/>
            <a:ext cx="5652095" cy="448072"/>
            <a:chOff x="972542" y="4493096"/>
            <a:chExt cx="5652095" cy="448072"/>
          </a:xfrm>
        </p:grpSpPr>
        <p:sp>
          <p:nvSpPr>
            <p:cNvPr id="7" name="AutoShape 8"/>
            <p:cNvSpPr>
              <a:spLocks noChangeArrowheads="1"/>
            </p:cNvSpPr>
            <p:nvPr/>
          </p:nvSpPr>
          <p:spPr bwMode="auto">
            <a:xfrm>
              <a:off x="972542" y="4493096"/>
              <a:ext cx="1439218" cy="448072"/>
            </a:xfrm>
            <a:prstGeom prst="rightArrow">
              <a:avLst>
                <a:gd name="adj1" fmla="val 50000"/>
                <a:gd name="adj2" fmla="val 62569"/>
              </a:avLst>
            </a:prstGeom>
            <a:solidFill>
              <a:srgbClr val="FF0000"/>
            </a:solidFill>
            <a:ln w="9525">
              <a:solidFill>
                <a:schemeClr val="tx1"/>
              </a:solidFill>
              <a:miter lim="800000"/>
              <a:headEnd/>
              <a:tailEnd/>
            </a:ln>
            <a:effectLst/>
          </p:spPr>
          <p:txBody>
            <a:bodyPr wrap="none" anchor="ctr"/>
            <a:lstStyle/>
            <a:p>
              <a:endParaRPr lang="en-GB"/>
            </a:p>
          </p:txBody>
        </p:sp>
        <p:sp>
          <p:nvSpPr>
            <p:cNvPr id="8" name="Text Box 9"/>
            <p:cNvSpPr txBox="1">
              <a:spLocks noChangeArrowheads="1"/>
            </p:cNvSpPr>
            <p:nvPr/>
          </p:nvSpPr>
          <p:spPr bwMode="auto">
            <a:xfrm>
              <a:off x="2519362" y="4530587"/>
              <a:ext cx="4105275" cy="369332"/>
            </a:xfrm>
            <a:prstGeom prst="rect">
              <a:avLst/>
            </a:prstGeom>
            <a:solidFill>
              <a:schemeClr val="bg1">
                <a:alpha val="83000"/>
              </a:schemeClr>
            </a:solidFill>
            <a:ln w="9525">
              <a:noFill/>
              <a:miter lim="800000"/>
              <a:headEnd/>
              <a:tailEnd/>
            </a:ln>
            <a:effectLst/>
          </p:spPr>
          <p:txBody>
            <a:bodyPr>
              <a:spAutoFit/>
            </a:bodyPr>
            <a:lstStyle/>
            <a:p>
              <a:pPr>
                <a:spcBef>
                  <a:spcPct val="50000"/>
                </a:spcBef>
              </a:pPr>
              <a:r>
                <a:rPr lang="en-GB" dirty="0">
                  <a:latin typeface="Calibri" pitchFamily="34" charset="0"/>
                  <a:cs typeface="Calibri" pitchFamily="34" charset="0"/>
                </a:rPr>
                <a:t>Synchrotron light sources </a:t>
              </a:r>
            </a:p>
          </p:txBody>
        </p:sp>
      </p:grpSp>
    </p:spTree>
    <p:extLst>
      <p:ext uri="{BB962C8B-B14F-4D97-AF65-F5344CB8AC3E}">
        <p14:creationId xmlns:p14="http://schemas.microsoft.com/office/powerpoint/2010/main" val="2072329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79388" y="0"/>
            <a:ext cx="9144000" cy="1143000"/>
          </a:xfrm>
        </p:spPr>
        <p:txBody>
          <a:bodyPr/>
          <a:lstStyle/>
          <a:p>
            <a:pPr eaLnBrk="1" hangingPunct="1"/>
            <a:r>
              <a:rPr lang="en-GB" b="1" smtClean="0"/>
              <a:t>In this business, it's all about brightness !</a:t>
            </a:r>
            <a:r>
              <a:rPr lang="en-GB" sz="2800"/>
              <a:t> </a:t>
            </a:r>
          </a:p>
        </p:txBody>
      </p:sp>
      <p:pic>
        <p:nvPicPr>
          <p:cNvPr id="2253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84313"/>
            <a:ext cx="4692650" cy="5156200"/>
          </a:xfrm>
          <a:prstGeom prst="rect">
            <a:avLst/>
          </a:prstGeom>
          <a:noFill/>
          <a:ln w="9525">
            <a:noFill/>
            <a:miter lim="800000"/>
            <a:headEnd/>
            <a:tailEnd/>
          </a:ln>
        </p:spPr>
      </p:pic>
      <p:pic>
        <p:nvPicPr>
          <p:cNvPr id="22532" name="Picture 4" descr="spinlogo2_sm"/>
          <p:cNvPicPr>
            <a:picLocks noChangeAspect="1" noChangeArrowheads="1" noCrop="1"/>
          </p:cNvPicPr>
          <p:nvPr/>
        </p:nvPicPr>
        <p:blipFill>
          <a:blip r:embed="rId4" cstate="print"/>
          <a:srcRect/>
          <a:stretch>
            <a:fillRect/>
          </a:stretch>
        </p:blipFill>
        <p:spPr bwMode="auto">
          <a:xfrm>
            <a:off x="3348038" y="1844675"/>
            <a:ext cx="482600" cy="501650"/>
          </a:xfrm>
          <a:prstGeom prst="rect">
            <a:avLst/>
          </a:prstGeom>
          <a:noFill/>
          <a:ln w="9525">
            <a:noFill/>
            <a:miter lim="800000"/>
            <a:headEnd/>
            <a:tailEnd/>
          </a:ln>
        </p:spPr>
      </p:pic>
      <p:sp>
        <p:nvSpPr>
          <p:cNvPr id="22533" name="Text Box 5"/>
          <p:cNvSpPr txBox="1">
            <a:spLocks noChangeArrowheads="1"/>
          </p:cNvSpPr>
          <p:nvPr/>
        </p:nvSpPr>
        <p:spPr bwMode="auto">
          <a:xfrm>
            <a:off x="1058863" y="1484317"/>
            <a:ext cx="1800225" cy="274637"/>
          </a:xfrm>
          <a:prstGeom prst="rect">
            <a:avLst/>
          </a:prstGeom>
          <a:solidFill>
            <a:schemeClr val="bg1"/>
          </a:solidFill>
          <a:ln w="9525">
            <a:noFill/>
            <a:miter lim="800000"/>
            <a:headEnd/>
            <a:tailEnd/>
          </a:ln>
        </p:spPr>
        <p:txBody>
          <a:bodyPr lIns="91421" tIns="45711" rIns="91421" bIns="45711">
            <a:spAutoFit/>
          </a:bodyPr>
          <a:lstStyle/>
          <a:p>
            <a:pPr>
              <a:spcBef>
                <a:spcPct val="50000"/>
              </a:spcBef>
            </a:pPr>
            <a:endParaRPr lang="en-US" sz="1200" b="0">
              <a:cs typeface="Arial" charset="0"/>
            </a:endParaRPr>
          </a:p>
        </p:txBody>
      </p:sp>
      <p:sp>
        <p:nvSpPr>
          <p:cNvPr id="577542" name="Text Box 6"/>
          <p:cNvSpPr txBox="1">
            <a:spLocks noChangeArrowheads="1"/>
          </p:cNvSpPr>
          <p:nvPr/>
        </p:nvSpPr>
        <p:spPr bwMode="auto">
          <a:xfrm>
            <a:off x="4791079" y="1413258"/>
            <a:ext cx="4067175" cy="4044184"/>
          </a:xfrm>
          <a:prstGeom prst="rect">
            <a:avLst/>
          </a:prstGeom>
          <a:noFill/>
          <a:ln w="19050">
            <a:noFill/>
            <a:miter lim="800000"/>
            <a:headEnd/>
            <a:tailEnd/>
          </a:ln>
        </p:spPr>
        <p:txBody>
          <a:bodyPr lIns="91421" tIns="45711" rIns="91421" bIns="45711" anchor="ctr">
            <a:spAutoFit/>
          </a:bodyPr>
          <a:lstStyle/>
          <a:p>
            <a:pPr marL="360287" indent="-360287">
              <a:spcBef>
                <a:spcPct val="35000"/>
              </a:spcBef>
              <a:buFontTx/>
              <a:buChar char="•"/>
            </a:pPr>
            <a:r>
              <a:rPr lang="en-GB" sz="2400" dirty="0">
                <a:solidFill>
                  <a:schemeClr val="accent2"/>
                </a:solidFill>
                <a:cs typeface="Arial" charset="0"/>
              </a:rPr>
              <a:t>X-rays from Diamond are 100 billion times brighter (10</a:t>
            </a:r>
            <a:r>
              <a:rPr lang="en-GB" sz="2400" baseline="30000" dirty="0">
                <a:solidFill>
                  <a:schemeClr val="accent2"/>
                </a:solidFill>
                <a:cs typeface="Arial" charset="0"/>
              </a:rPr>
              <a:t>11</a:t>
            </a:r>
            <a:r>
              <a:rPr lang="en-GB" sz="2400" dirty="0">
                <a:solidFill>
                  <a:schemeClr val="accent2"/>
                </a:solidFill>
                <a:cs typeface="Arial" charset="0"/>
              </a:rPr>
              <a:t>) than from an X-ray tube</a:t>
            </a:r>
          </a:p>
          <a:p>
            <a:pPr marL="360287" indent="-360287">
              <a:spcBef>
                <a:spcPct val="35000"/>
              </a:spcBef>
              <a:buFontTx/>
              <a:buChar char="•"/>
            </a:pPr>
            <a:r>
              <a:rPr lang="en-GB" sz="2400" dirty="0">
                <a:solidFill>
                  <a:schemeClr val="accent2"/>
                </a:solidFill>
                <a:cs typeface="Arial" charset="0"/>
              </a:rPr>
              <a:t>Or 10 billion times brighter (10</a:t>
            </a:r>
            <a:r>
              <a:rPr lang="en-GB" sz="2400" baseline="40000" dirty="0">
                <a:solidFill>
                  <a:schemeClr val="accent2"/>
                </a:solidFill>
                <a:cs typeface="Arial" charset="0"/>
              </a:rPr>
              <a:t>10</a:t>
            </a:r>
            <a:r>
              <a:rPr lang="en-GB" sz="2400" dirty="0">
                <a:solidFill>
                  <a:schemeClr val="accent2"/>
                </a:solidFill>
                <a:cs typeface="Arial" charset="0"/>
              </a:rPr>
              <a:t>) than the Sun </a:t>
            </a:r>
          </a:p>
          <a:p>
            <a:pPr marL="360287" indent="-360287">
              <a:spcBef>
                <a:spcPct val="35000"/>
              </a:spcBef>
              <a:buFontTx/>
              <a:buChar char="•"/>
            </a:pPr>
            <a:r>
              <a:rPr lang="en-GB" sz="2400" dirty="0">
                <a:solidFill>
                  <a:schemeClr val="accent2"/>
                </a:solidFill>
                <a:cs typeface="Arial" charset="0"/>
              </a:rPr>
              <a:t>&gt;10</a:t>
            </a:r>
            <a:r>
              <a:rPr lang="en-GB" sz="2400" baseline="30000" dirty="0">
                <a:solidFill>
                  <a:schemeClr val="accent2"/>
                </a:solidFill>
                <a:cs typeface="Arial" charset="0"/>
              </a:rPr>
              <a:t>5</a:t>
            </a:r>
            <a:r>
              <a:rPr lang="en-GB" sz="2400" dirty="0">
                <a:solidFill>
                  <a:schemeClr val="accent2"/>
                </a:solidFill>
                <a:cs typeface="Arial" charset="0"/>
              </a:rPr>
              <a:t> times brighter than the previous UK Synchrotron, the SRS !</a:t>
            </a:r>
          </a:p>
        </p:txBody>
      </p:sp>
    </p:spTree>
    <p:extLst>
      <p:ext uri="{BB962C8B-B14F-4D97-AF65-F5344CB8AC3E}">
        <p14:creationId xmlns:p14="http://schemas.microsoft.com/office/powerpoint/2010/main" val="2044403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7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42"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699" name="Text Box 3"/>
          <p:cNvSpPr txBox="1">
            <a:spLocks noChangeArrowheads="1"/>
          </p:cNvSpPr>
          <p:nvPr/>
        </p:nvSpPr>
        <p:spPr bwMode="auto">
          <a:xfrm>
            <a:off x="250825" y="1184215"/>
            <a:ext cx="8642350" cy="4108799"/>
          </a:xfrm>
          <a:prstGeom prst="rect">
            <a:avLst/>
          </a:prstGeom>
          <a:solidFill>
            <a:schemeClr val="bg1">
              <a:alpha val="68000"/>
            </a:schemeClr>
          </a:solidFill>
          <a:ln w="9525">
            <a:noFill/>
            <a:miter lim="800000"/>
            <a:headEnd/>
            <a:tailEnd/>
          </a:ln>
          <a:effectLst/>
        </p:spPr>
        <p:txBody>
          <a:bodyPr lIns="91421" tIns="45711" rIns="91421" bIns="45711">
            <a:spAutoFit/>
          </a:bodyPr>
          <a:lstStyle/>
          <a:p>
            <a:pPr>
              <a:spcBef>
                <a:spcPct val="50000"/>
              </a:spcBef>
            </a:pPr>
            <a:r>
              <a:rPr lang="en-GB" sz="2400" dirty="0">
                <a:solidFill>
                  <a:schemeClr val="accent2"/>
                </a:solidFill>
                <a:latin typeface="+mn-lt"/>
                <a:cs typeface="Calibri" pitchFamily="34" charset="0"/>
              </a:rPr>
              <a:t>Synchrotron light is useful because it:</a:t>
            </a:r>
          </a:p>
          <a:p>
            <a:pPr>
              <a:spcBef>
                <a:spcPct val="50000"/>
              </a:spcBef>
            </a:pPr>
            <a:r>
              <a:rPr lang="en-GB" sz="2000" dirty="0">
                <a:solidFill>
                  <a:srgbClr val="FF0000"/>
                </a:solidFill>
                <a:latin typeface="+mn-lt"/>
                <a:cs typeface="Calibri" pitchFamily="34" charset="0"/>
              </a:rPr>
              <a:t>- Covers a wide spectrum (infra-red through to x-ray)</a:t>
            </a:r>
          </a:p>
          <a:p>
            <a:pPr>
              <a:spcBef>
                <a:spcPct val="50000"/>
              </a:spcBef>
              <a:buFontTx/>
              <a:buChar char="-"/>
            </a:pPr>
            <a:r>
              <a:rPr lang="en-GB" sz="2000" dirty="0">
                <a:solidFill>
                  <a:srgbClr val="FF0000"/>
                </a:solidFill>
                <a:latin typeface="+mn-lt"/>
                <a:cs typeface="Calibri" pitchFamily="34" charset="0"/>
              </a:rPr>
              <a:t> Small spot size</a:t>
            </a:r>
          </a:p>
          <a:p>
            <a:pPr>
              <a:spcBef>
                <a:spcPct val="50000"/>
              </a:spcBef>
              <a:buFontTx/>
              <a:buChar char="-"/>
            </a:pPr>
            <a:r>
              <a:rPr lang="en-GB" sz="2000" dirty="0">
                <a:solidFill>
                  <a:srgbClr val="FF0000"/>
                </a:solidFill>
                <a:latin typeface="+mn-lt"/>
                <a:cs typeface="Calibri" pitchFamily="34" charset="0"/>
              </a:rPr>
              <a:t> Pulsed time structure</a:t>
            </a:r>
          </a:p>
          <a:p>
            <a:pPr>
              <a:spcBef>
                <a:spcPct val="50000"/>
              </a:spcBef>
              <a:buFontTx/>
              <a:buChar char="-"/>
            </a:pPr>
            <a:r>
              <a:rPr lang="en-GB" sz="2000" dirty="0">
                <a:solidFill>
                  <a:srgbClr val="FF0000"/>
                </a:solidFill>
                <a:latin typeface="+mn-lt"/>
                <a:cs typeface="Calibri" pitchFamily="34" charset="0"/>
              </a:rPr>
              <a:t> Tuneable</a:t>
            </a:r>
          </a:p>
          <a:p>
            <a:pPr>
              <a:spcBef>
                <a:spcPct val="50000"/>
              </a:spcBef>
            </a:pPr>
            <a:r>
              <a:rPr lang="en-GB" sz="2000" dirty="0">
                <a:solidFill>
                  <a:srgbClr val="FF0000"/>
                </a:solidFill>
                <a:latin typeface="+mn-lt"/>
                <a:cs typeface="Calibri" pitchFamily="34" charset="0"/>
              </a:rPr>
              <a:t>- High stability</a:t>
            </a:r>
          </a:p>
          <a:p>
            <a:pPr>
              <a:spcBef>
                <a:spcPct val="50000"/>
              </a:spcBef>
              <a:buFontTx/>
              <a:buChar char="-"/>
            </a:pPr>
            <a:r>
              <a:rPr lang="en-GB" sz="2000" dirty="0">
                <a:solidFill>
                  <a:srgbClr val="FF0000"/>
                </a:solidFill>
                <a:latin typeface="+mn-lt"/>
                <a:cs typeface="Calibri" pitchFamily="34" charset="0"/>
              </a:rPr>
              <a:t> Intense </a:t>
            </a:r>
          </a:p>
          <a:p>
            <a:pPr>
              <a:spcBef>
                <a:spcPct val="50000"/>
              </a:spcBef>
              <a:buFontTx/>
              <a:buChar char="-"/>
            </a:pPr>
            <a:r>
              <a:rPr lang="en-GB" sz="2000" dirty="0">
                <a:solidFill>
                  <a:srgbClr val="FF0000"/>
                </a:solidFill>
                <a:latin typeface="+mn-lt"/>
                <a:cs typeface="Calibri" pitchFamily="34" charset="0"/>
              </a:rPr>
              <a:t> Polarised </a:t>
            </a:r>
          </a:p>
          <a:p>
            <a:pPr>
              <a:spcBef>
                <a:spcPct val="50000"/>
              </a:spcBef>
              <a:buFontTx/>
              <a:buChar char="-"/>
            </a:pPr>
            <a:endParaRPr lang="en-GB" dirty="0">
              <a:solidFill>
                <a:srgbClr val="FF0000"/>
              </a:solidFill>
              <a:latin typeface="Calibri" pitchFamily="34" charset="0"/>
              <a:cs typeface="Calibri" pitchFamily="34" charset="0"/>
            </a:endParaRPr>
          </a:p>
        </p:txBody>
      </p:sp>
      <p:pic>
        <p:nvPicPr>
          <p:cNvPr id="157702" name="Picture 6" descr="800px-EM_Spectrum3-new"/>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11764" y="3212977"/>
            <a:ext cx="6210531" cy="2460811"/>
          </a:xfrm>
          <a:prstGeom prst="rect">
            <a:avLst/>
          </a:prstGeom>
          <a:noFill/>
        </p:spPr>
      </p:pic>
      <p:sp>
        <p:nvSpPr>
          <p:cNvPr id="2" name="Title 1"/>
          <p:cNvSpPr>
            <a:spLocks noGrp="1"/>
          </p:cNvSpPr>
          <p:nvPr>
            <p:ph type="title"/>
          </p:nvPr>
        </p:nvSpPr>
        <p:spPr/>
        <p:txBody>
          <a:bodyPr/>
          <a:lstStyle/>
          <a:p>
            <a:r>
              <a:rPr lang="en-GB" dirty="0" smtClean="0"/>
              <a:t>Synchrotron Radiation - Properties</a:t>
            </a:r>
            <a:endParaRPr lang="en-GB" dirty="0"/>
          </a:p>
        </p:txBody>
      </p:sp>
    </p:spTree>
    <p:extLst>
      <p:ext uri="{BB962C8B-B14F-4D97-AF65-F5344CB8AC3E}">
        <p14:creationId xmlns:p14="http://schemas.microsoft.com/office/powerpoint/2010/main" val="119284020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6" name="Rectangle 4"/>
          <p:cNvSpPr>
            <a:spLocks noGrp="1" noChangeArrowheads="1"/>
          </p:cNvSpPr>
          <p:nvPr>
            <p:ph type="title"/>
          </p:nvPr>
        </p:nvSpPr>
        <p:spPr/>
        <p:txBody>
          <a:bodyPr/>
          <a:lstStyle/>
          <a:p>
            <a:r>
              <a:rPr lang="en-GB"/>
              <a:t>Synchrotron – main components</a:t>
            </a:r>
          </a:p>
        </p:txBody>
      </p:sp>
      <p:pic>
        <p:nvPicPr>
          <p:cNvPr id="69939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l="8562" t="14171" r="9949" b="8315"/>
          <a:stretch>
            <a:fillRect/>
          </a:stretch>
        </p:blipFill>
        <p:spPr bwMode="auto">
          <a:xfrm>
            <a:off x="611192" y="1484317"/>
            <a:ext cx="7748587" cy="4605337"/>
          </a:xfrm>
          <a:prstGeom prst="rect">
            <a:avLst/>
          </a:prstGeom>
          <a:noFill/>
          <a:ln w="9525">
            <a:noFill/>
            <a:miter lim="800000"/>
            <a:headEnd/>
            <a:tailEnd/>
          </a:ln>
          <a:effectLst/>
        </p:spPr>
      </p:pic>
    </p:spTree>
    <p:extLst>
      <p:ext uri="{BB962C8B-B14F-4D97-AF65-F5344CB8AC3E}">
        <p14:creationId xmlns:p14="http://schemas.microsoft.com/office/powerpoint/2010/main" val="205899078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Some statistics on use and output</a:t>
            </a:r>
            <a:endParaRPr lang="en-GB" dirty="0"/>
          </a:p>
        </p:txBody>
      </p:sp>
      <p:graphicFrame>
        <p:nvGraphicFramePr>
          <p:cNvPr id="6" name="Content Placeholder 4"/>
          <p:cNvGraphicFramePr>
            <a:graphicFrameLocks/>
          </p:cNvGraphicFramePr>
          <p:nvPr>
            <p:extLst>
              <p:ext uri="{D42A27DB-BD31-4B8C-83A1-F6EECF244321}">
                <p14:modId xmlns:p14="http://schemas.microsoft.com/office/powerpoint/2010/main" val="2932811197"/>
              </p:ext>
            </p:extLst>
          </p:nvPr>
        </p:nvGraphicFramePr>
        <p:xfrm>
          <a:off x="467546" y="1268760"/>
          <a:ext cx="8424861" cy="4392486"/>
        </p:xfrm>
        <a:graphic>
          <a:graphicData uri="http://schemas.openxmlformats.org/drawingml/2006/table">
            <a:tbl>
              <a:tblPr firstRow="1" bandRow="1">
                <a:tableStyleId>{5C22544A-7EE6-4342-B048-85BDC9FD1C3A}</a:tableStyleId>
              </a:tblPr>
              <a:tblGrid>
                <a:gridCol w="4104704"/>
                <a:gridCol w="2016224"/>
                <a:gridCol w="2303933"/>
              </a:tblGrid>
              <a:tr h="627498">
                <a:tc>
                  <a:txBody>
                    <a:bodyPr/>
                    <a:lstStyle/>
                    <a:p>
                      <a:endParaRPr lang="en-GB" dirty="0"/>
                    </a:p>
                  </a:txBody>
                  <a:tcPr/>
                </a:tc>
                <a:tc>
                  <a:txBody>
                    <a:bodyPr/>
                    <a:lstStyle/>
                    <a:p>
                      <a:pPr algn="ctr"/>
                      <a:r>
                        <a:rPr lang="en-GB" dirty="0" smtClean="0"/>
                        <a:t>2014/15</a:t>
                      </a:r>
                      <a:endParaRPr lang="en-GB" dirty="0"/>
                    </a:p>
                  </a:txBody>
                  <a:tcPr/>
                </a:tc>
                <a:tc>
                  <a:txBody>
                    <a:bodyPr/>
                    <a:lstStyle/>
                    <a:p>
                      <a:pPr algn="ctr"/>
                      <a:r>
                        <a:rPr lang="en-GB" dirty="0" smtClean="0"/>
                        <a:t>2015/16</a:t>
                      </a:r>
                      <a:endParaRPr lang="en-GB" dirty="0"/>
                    </a:p>
                  </a:txBody>
                  <a:tcPr/>
                </a:tc>
              </a:tr>
              <a:tr h="627498">
                <a:tc>
                  <a:txBody>
                    <a:bodyPr/>
                    <a:lstStyle/>
                    <a:p>
                      <a:r>
                        <a:rPr lang="en-GB" dirty="0" smtClean="0"/>
                        <a:t>Proposals awarded beamtime</a:t>
                      </a:r>
                      <a:endParaRPr lang="en-GB" dirty="0"/>
                    </a:p>
                  </a:txBody>
                  <a:tcPr/>
                </a:tc>
                <a:tc>
                  <a:txBody>
                    <a:bodyPr/>
                    <a:lstStyle/>
                    <a:p>
                      <a:pPr algn="ctr"/>
                      <a:r>
                        <a:rPr lang="en-GB" dirty="0" smtClean="0"/>
                        <a:t>642</a:t>
                      </a:r>
                      <a:endParaRPr lang="en-GB" dirty="0"/>
                    </a:p>
                  </a:txBody>
                  <a:tcPr/>
                </a:tc>
                <a:tc>
                  <a:txBody>
                    <a:bodyPr/>
                    <a:lstStyle/>
                    <a:p>
                      <a:pPr algn="ctr"/>
                      <a:r>
                        <a:rPr lang="en-GB" dirty="0" smtClean="0"/>
                        <a:t>1,026</a:t>
                      </a:r>
                      <a:endParaRPr lang="en-GB" dirty="0"/>
                    </a:p>
                  </a:txBody>
                  <a:tcPr/>
                </a:tc>
              </a:tr>
              <a:tr h="627498">
                <a:tc>
                  <a:txBody>
                    <a:bodyPr/>
                    <a:lstStyle/>
                    <a:p>
                      <a:r>
                        <a:rPr lang="en-GB" dirty="0" smtClean="0"/>
                        <a:t>Experimental</a:t>
                      </a:r>
                      <a:r>
                        <a:rPr lang="en-GB" baseline="0" dirty="0" smtClean="0"/>
                        <a:t> shifts awarded</a:t>
                      </a:r>
                      <a:endParaRPr lang="en-GB" dirty="0"/>
                    </a:p>
                  </a:txBody>
                  <a:tcPr/>
                </a:tc>
                <a:tc>
                  <a:txBody>
                    <a:bodyPr/>
                    <a:lstStyle/>
                    <a:p>
                      <a:pPr algn="ctr"/>
                      <a:r>
                        <a:rPr lang="en-GB" dirty="0" smtClean="0"/>
                        <a:t>7,815</a:t>
                      </a:r>
                      <a:endParaRPr lang="en-GB" dirty="0"/>
                    </a:p>
                  </a:txBody>
                  <a:tcPr/>
                </a:tc>
                <a:tc>
                  <a:txBody>
                    <a:bodyPr/>
                    <a:lstStyle/>
                    <a:p>
                      <a:pPr algn="ctr"/>
                      <a:r>
                        <a:rPr lang="en-GB" dirty="0" smtClean="0"/>
                        <a:t>9,091</a:t>
                      </a:r>
                      <a:endParaRPr lang="en-GB" dirty="0"/>
                    </a:p>
                  </a:txBody>
                  <a:tcPr/>
                </a:tc>
              </a:tr>
              <a:tr h="627498">
                <a:tc>
                  <a:txBody>
                    <a:bodyPr/>
                    <a:lstStyle/>
                    <a:p>
                      <a:r>
                        <a:rPr lang="en-GB" dirty="0" smtClean="0"/>
                        <a:t>Number of</a:t>
                      </a:r>
                      <a:r>
                        <a:rPr lang="en-GB" baseline="0" dirty="0" smtClean="0"/>
                        <a:t> user visits</a:t>
                      </a:r>
                      <a:endParaRPr lang="en-GB" dirty="0"/>
                    </a:p>
                  </a:txBody>
                  <a:tcPr/>
                </a:tc>
                <a:tc>
                  <a:txBody>
                    <a:bodyPr/>
                    <a:lstStyle/>
                    <a:p>
                      <a:pPr algn="ctr"/>
                      <a:r>
                        <a:rPr lang="en-GB" dirty="0" smtClean="0"/>
                        <a:t>4,988</a:t>
                      </a:r>
                      <a:endParaRPr lang="en-GB" dirty="0"/>
                    </a:p>
                  </a:txBody>
                  <a:tcPr/>
                </a:tc>
                <a:tc>
                  <a:txBody>
                    <a:bodyPr/>
                    <a:lstStyle/>
                    <a:p>
                      <a:pPr algn="ctr"/>
                      <a:r>
                        <a:rPr lang="en-GB" dirty="0" smtClean="0"/>
                        <a:t>5,472</a:t>
                      </a:r>
                      <a:endParaRPr lang="en-GB" dirty="0"/>
                    </a:p>
                  </a:txBody>
                  <a:tcPr/>
                </a:tc>
              </a:tr>
              <a:tr h="627498">
                <a:tc>
                  <a:txBody>
                    <a:bodyPr/>
                    <a:lstStyle/>
                    <a:p>
                      <a:r>
                        <a:rPr lang="en-GB" dirty="0" smtClean="0"/>
                        <a:t>Total no. of unique users</a:t>
                      </a:r>
                      <a:endParaRPr lang="en-GB" dirty="0"/>
                    </a:p>
                  </a:txBody>
                  <a:tcPr/>
                </a:tc>
                <a:tc>
                  <a:txBody>
                    <a:bodyPr/>
                    <a:lstStyle/>
                    <a:p>
                      <a:pPr algn="ctr"/>
                      <a:r>
                        <a:rPr lang="en-GB" dirty="0" smtClean="0"/>
                        <a:t>2,948</a:t>
                      </a:r>
                      <a:endParaRPr lang="en-GB" dirty="0"/>
                    </a:p>
                  </a:txBody>
                  <a:tcPr/>
                </a:tc>
                <a:tc>
                  <a:txBody>
                    <a:bodyPr/>
                    <a:lstStyle/>
                    <a:p>
                      <a:pPr algn="ctr"/>
                      <a:r>
                        <a:rPr lang="en-GB" dirty="0" smtClean="0"/>
                        <a:t>3,252</a:t>
                      </a:r>
                      <a:endParaRPr lang="en-GB" dirty="0"/>
                    </a:p>
                  </a:txBody>
                  <a:tcPr/>
                </a:tc>
              </a:tr>
              <a:tr h="627498">
                <a:tc>
                  <a:txBody>
                    <a:bodyPr/>
                    <a:lstStyle/>
                    <a:p>
                      <a:r>
                        <a:rPr lang="en-GB" dirty="0" smtClean="0"/>
                        <a:t>Total no. of unique PhD student users</a:t>
                      </a:r>
                      <a:endParaRPr lang="en-GB" dirty="0"/>
                    </a:p>
                  </a:txBody>
                  <a:tcPr/>
                </a:tc>
                <a:tc>
                  <a:txBody>
                    <a:bodyPr/>
                    <a:lstStyle/>
                    <a:p>
                      <a:pPr algn="ctr"/>
                      <a:r>
                        <a:rPr lang="en-GB" dirty="0" smtClean="0"/>
                        <a:t>850</a:t>
                      </a:r>
                      <a:endParaRPr lang="en-GB" dirty="0"/>
                    </a:p>
                  </a:txBody>
                  <a:tcPr/>
                </a:tc>
                <a:tc>
                  <a:txBody>
                    <a:bodyPr/>
                    <a:lstStyle/>
                    <a:p>
                      <a:pPr algn="ctr"/>
                      <a:r>
                        <a:rPr lang="en-GB" dirty="0" smtClean="0"/>
                        <a:t>1,011</a:t>
                      </a:r>
                      <a:endParaRPr lang="en-GB" dirty="0"/>
                    </a:p>
                  </a:txBody>
                  <a:tcPr/>
                </a:tc>
              </a:tr>
              <a:tr h="627498">
                <a:tc>
                  <a:txBody>
                    <a:bodyPr/>
                    <a:lstStyle/>
                    <a:p>
                      <a:r>
                        <a:rPr lang="en-GB" dirty="0" smtClean="0"/>
                        <a:t>Total no. of journal</a:t>
                      </a:r>
                      <a:r>
                        <a:rPr lang="en-GB" baseline="0" dirty="0" smtClean="0"/>
                        <a:t> papers</a:t>
                      </a:r>
                      <a:endParaRPr lang="en-GB" dirty="0"/>
                    </a:p>
                  </a:txBody>
                  <a:tcPr/>
                </a:tc>
                <a:tc>
                  <a:txBody>
                    <a:bodyPr/>
                    <a:lstStyle/>
                    <a:p>
                      <a:pPr algn="ctr"/>
                      <a:r>
                        <a:rPr lang="en-GB" dirty="0" smtClean="0"/>
                        <a:t>769 (2014)</a:t>
                      </a:r>
                      <a:endParaRPr lang="en-GB" dirty="0"/>
                    </a:p>
                  </a:txBody>
                  <a:tcPr/>
                </a:tc>
                <a:tc>
                  <a:txBody>
                    <a:bodyPr/>
                    <a:lstStyle/>
                    <a:p>
                      <a:pPr algn="ctr"/>
                      <a:r>
                        <a:rPr lang="en-GB" dirty="0" smtClean="0"/>
                        <a:t>967 (2015)</a:t>
                      </a:r>
                      <a:endParaRPr lang="en-GB" dirty="0"/>
                    </a:p>
                  </a:txBody>
                  <a:tcPr/>
                </a:tc>
              </a:tr>
            </a:tbl>
          </a:graphicData>
        </a:graphic>
      </p:graphicFrame>
      <p:sp>
        <p:nvSpPr>
          <p:cNvPr id="2" name="TextBox 1"/>
          <p:cNvSpPr txBox="1"/>
          <p:nvPr/>
        </p:nvSpPr>
        <p:spPr>
          <a:xfrm>
            <a:off x="539552" y="5805264"/>
            <a:ext cx="6954148" cy="461665"/>
          </a:xfrm>
          <a:prstGeom prst="rect">
            <a:avLst/>
          </a:prstGeom>
          <a:noFill/>
        </p:spPr>
        <p:txBody>
          <a:bodyPr wrap="none" rtlCol="0">
            <a:spAutoFit/>
          </a:bodyPr>
          <a:lstStyle/>
          <a:p>
            <a:r>
              <a:rPr lang="en-US" sz="2400" dirty="0" smtClean="0">
                <a:solidFill>
                  <a:schemeClr val="accent2"/>
                </a:solidFill>
              </a:rPr>
              <a:t>Over 50% of our MX users are now REMOTE!!!</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9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0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1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4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4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6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2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9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0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1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2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3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35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6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7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Diamond-WhiteBG-GE">
  <a:themeElements>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amond-WhiteBG-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lnDef>
  </a:objectDefaults>
  <a:extraClrSchemeLst>
    <a:extraClrScheme>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mond-WhiteBG-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mond-WhiteBG-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mond-WhiteBG-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amond-WhiteBG-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mond-WhiteBG-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amond-WhiteBG-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amond-WhiteBG-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amond-WhiteBG-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amond-WhiteBG-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amond-WhiteBG-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amond-WhiteBG-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Diamond-WhiteBG-GE">
  <a:themeElements>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amond-WhiteBG-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lnDef>
  </a:objectDefaults>
  <a:extraClrSchemeLst>
    <a:extraClrScheme>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mond-WhiteBG-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mond-WhiteBG-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mond-WhiteBG-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amond-WhiteBG-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mond-WhiteBG-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amond-WhiteBG-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amond-WhiteBG-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amond-WhiteBG-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amond-WhiteBG-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amond-WhiteBG-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amond-WhiteBG-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Diamond-WhiteBG-GE">
  <a:themeElements>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amond-WhiteBG-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lnDef>
  </a:objectDefaults>
  <a:extraClrSchemeLst>
    <a:extraClrScheme>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mond-WhiteBG-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mond-WhiteBG-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mond-WhiteBG-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amond-WhiteBG-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mond-WhiteBG-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amond-WhiteBG-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amond-WhiteBG-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amond-WhiteBG-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amond-WhiteBG-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amond-WhiteBG-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amond-WhiteBG-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Diamond-WhiteBG-GE">
  <a:themeElements>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amond-WhiteBG-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lnDef>
  </a:objectDefaults>
  <a:extraClrSchemeLst>
    <a:extraClrScheme>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mond-WhiteBG-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mond-WhiteBG-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mond-WhiteBG-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amond-WhiteBG-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mond-WhiteBG-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amond-WhiteBG-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amond-WhiteBG-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amond-WhiteBG-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amond-WhiteBG-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amond-WhiteBG-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amond-WhiteBG-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Diamond-WhiteBG-GE">
  <a:themeElements>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amond-WhiteBG-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lnDef>
  </a:objectDefaults>
  <a:extraClrSchemeLst>
    <a:extraClrScheme>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mond-WhiteBG-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mond-WhiteBG-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mond-WhiteBG-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amond-WhiteBG-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mond-WhiteBG-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amond-WhiteBG-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amond-WhiteBG-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amond-WhiteBG-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amond-WhiteBG-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amond-WhiteBG-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amond-WhiteBG-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_Diamond-WhiteBG-GE">
  <a:themeElements>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amond-WhiteBG-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lnDef>
  </a:objectDefaults>
  <a:extraClrSchemeLst>
    <a:extraClrScheme>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mond-WhiteBG-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mond-WhiteBG-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mond-WhiteBG-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amond-WhiteBG-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mond-WhiteBG-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amond-WhiteBG-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amond-WhiteBG-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amond-WhiteBG-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amond-WhiteBG-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amond-WhiteBG-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amond-WhiteBG-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6_Diamond-WhiteBG-GE">
  <a:themeElements>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amond-WhiteBG-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lnDef>
  </a:objectDefaults>
  <a:extraClrSchemeLst>
    <a:extraClrScheme>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mond-WhiteBG-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mond-WhiteBG-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mond-WhiteBG-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amond-WhiteBG-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mond-WhiteBG-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amond-WhiteBG-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amond-WhiteBG-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amond-WhiteBG-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amond-WhiteBG-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amond-WhiteBG-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amond-WhiteBG-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8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9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4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4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4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4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5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46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47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48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49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50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5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5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5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55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56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57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58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5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60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61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6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4.xml><?xml version="1.0" encoding="utf-8"?>
<a:theme xmlns:a="http://schemas.openxmlformats.org/drawingml/2006/main" name="6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_Diamond-WhiteBG-GE">
  <a:themeElements>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amond-WhiteBG-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lnDef>
  </a:objectDefaults>
  <a:extraClrSchemeLst>
    <a:extraClrScheme>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mond-WhiteBG-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mond-WhiteBG-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mond-WhiteBG-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amond-WhiteBG-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mond-WhiteBG-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amond-WhiteBG-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amond-WhiteBG-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amond-WhiteBG-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amond-WhiteBG-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amond-WhiteBG-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amond-WhiteBG-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8_Diamond-WhiteBG-GE">
  <a:themeElements>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amond-WhiteBG-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200" b="0" i="0" u="none" strike="noStrike" cap="none" normalizeH="0" baseline="0" smtClean="0">
            <a:ln>
              <a:noFill/>
            </a:ln>
            <a:solidFill>
              <a:schemeClr val="tx1"/>
            </a:solidFill>
            <a:effectLst/>
            <a:latin typeface="Arial" charset="0"/>
          </a:defRPr>
        </a:defPPr>
      </a:lstStyle>
    </a:lnDef>
  </a:objectDefaults>
  <a:extraClrSchemeLst>
    <a:extraClrScheme>
      <a:clrScheme name="Diamond-WhiteBG-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mond-WhiteBG-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mond-WhiteBG-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mond-WhiteBG-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amond-WhiteBG-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mond-WhiteBG-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amond-WhiteBG-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amond-WhiteBG-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amond-WhiteBG-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amond-WhiteBG-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amond-WhiteBG-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amond-WhiteBG-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9_Office Theme">
  <a:themeElements>
    <a:clrScheme name="iNEXT">
      <a:dk1>
        <a:sysClr val="windowText" lastClr="000000"/>
      </a:dk1>
      <a:lt1>
        <a:srgbClr val="FFFFFF"/>
      </a:lt1>
      <a:dk2>
        <a:srgbClr val="08456D"/>
      </a:dk2>
      <a:lt2>
        <a:srgbClr val="ECECEC"/>
      </a:lt2>
      <a:accent1>
        <a:srgbClr val="00C1E8"/>
      </a:accent1>
      <a:accent2>
        <a:srgbClr val="9CCB3E"/>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8.xml><?xml version="1.0" encoding="utf-8"?>
<a:theme xmlns:a="http://schemas.openxmlformats.org/drawingml/2006/main" name="6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34641</TotalTime>
  <Words>2278</Words>
  <Application>Microsoft Macintosh PowerPoint</Application>
  <PresentationFormat>On-screen Show (4:3)</PresentationFormat>
  <Paragraphs>421</Paragraphs>
  <Slides>35</Slides>
  <Notes>12</Notes>
  <HiddenSlides>3</HiddenSlides>
  <MMClips>0</MMClips>
  <ScaleCrop>false</ScaleCrop>
  <HeadingPairs>
    <vt:vector size="6" baseType="variant">
      <vt:variant>
        <vt:lpstr>Fonts Used</vt:lpstr>
      </vt:variant>
      <vt:variant>
        <vt:i4>13</vt:i4>
      </vt:variant>
      <vt:variant>
        <vt:lpstr>Theme</vt:lpstr>
      </vt:variant>
      <vt:variant>
        <vt:i4>78</vt:i4>
      </vt:variant>
      <vt:variant>
        <vt:lpstr>Slide Titles</vt:lpstr>
      </vt:variant>
      <vt:variant>
        <vt:i4>35</vt:i4>
      </vt:variant>
    </vt:vector>
  </HeadingPairs>
  <TitlesOfParts>
    <vt:vector size="126" baseType="lpstr">
      <vt:lpstr>Arial</vt:lpstr>
      <vt:lpstr>Arial Hebrew Scholar</vt:lpstr>
      <vt:lpstr>Arial Italic</vt:lpstr>
      <vt:lpstr>Calibri</vt:lpstr>
      <vt:lpstr>Comic Sans MS</vt:lpstr>
      <vt:lpstr>ＭＳ Ｐゴシック</vt:lpstr>
      <vt:lpstr>msgothic</vt:lpstr>
      <vt:lpstr>Open Sans</vt:lpstr>
      <vt:lpstr>Tahoma</vt:lpstr>
      <vt:lpstr>Times</vt:lpstr>
      <vt:lpstr>Wingdings</vt:lpstr>
      <vt:lpstr>Wingdings 2</vt:lpstr>
      <vt:lpstr>ヒラギノ角ゴ ProN W3</vt:lpstr>
      <vt:lpstr>3_Custom Design</vt:lpstr>
      <vt:lpstr>Custom Design</vt:lpstr>
      <vt:lpstr>Office Theme</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18_Custom Design</vt:lpstr>
      <vt:lpstr>19_Custom Design</vt:lpstr>
      <vt:lpstr>20_Custom Design</vt:lpstr>
      <vt:lpstr>21_Custom Design</vt:lpstr>
      <vt:lpstr>1_Custom Design</vt:lpstr>
      <vt:lpstr>22_Custom Design</vt:lpstr>
      <vt:lpstr>64_Custom Design</vt:lpstr>
      <vt:lpstr>2_Custom Design</vt:lpstr>
      <vt:lpstr>23_Custom Design</vt:lpstr>
      <vt:lpstr>24_Custom Design</vt:lpstr>
      <vt:lpstr>25_Custom Design</vt:lpstr>
      <vt:lpstr>26_Custom Design</vt:lpstr>
      <vt:lpstr>27_Custom Design</vt:lpstr>
      <vt:lpstr>3_Office Theme</vt:lpstr>
      <vt:lpstr>28_Custom Design</vt:lpstr>
      <vt:lpstr>29_Custom Design</vt:lpstr>
      <vt:lpstr>30_Custom Design</vt:lpstr>
      <vt:lpstr>31_Custom Design</vt:lpstr>
      <vt:lpstr>32_Custom Design</vt:lpstr>
      <vt:lpstr>33_Custom Design</vt:lpstr>
      <vt:lpstr>34_Custom Design</vt:lpstr>
      <vt:lpstr>35_Custom Design</vt:lpstr>
      <vt:lpstr>36_Custom Design</vt:lpstr>
      <vt:lpstr>37_Custom Design</vt:lpstr>
      <vt:lpstr>Diamond-WhiteBG-GE</vt:lpstr>
      <vt:lpstr>1_Diamond-WhiteBG-GE</vt:lpstr>
      <vt:lpstr>2_Diamond-WhiteBG-GE</vt:lpstr>
      <vt:lpstr>3_Diamond-WhiteBG-GE</vt:lpstr>
      <vt:lpstr>4_Diamond-WhiteBG-GE</vt:lpstr>
      <vt:lpstr>5_Diamond-WhiteBG-GE</vt:lpstr>
      <vt:lpstr>6_Diamond-WhiteBG-GE</vt:lpstr>
      <vt:lpstr>38_Custom Design</vt:lpstr>
      <vt:lpstr>39_Custom Design</vt:lpstr>
      <vt:lpstr>40_Custom Design</vt:lpstr>
      <vt:lpstr>41_Custom Design</vt:lpstr>
      <vt:lpstr>42_Custom Design</vt:lpstr>
      <vt:lpstr>43_Custom Design</vt:lpstr>
      <vt:lpstr>44_Custom Design</vt:lpstr>
      <vt:lpstr>45_Custom Design</vt:lpstr>
      <vt:lpstr>46_Custom Design</vt:lpstr>
      <vt:lpstr>47_Custom Design</vt:lpstr>
      <vt:lpstr>48_Custom Design</vt:lpstr>
      <vt:lpstr>49_Custom Design</vt:lpstr>
      <vt:lpstr>50_Custom Design</vt:lpstr>
      <vt:lpstr>51_Custom Design</vt:lpstr>
      <vt:lpstr>52_Custom Design</vt:lpstr>
      <vt:lpstr>53_Custom Design</vt:lpstr>
      <vt:lpstr>54_Custom Design</vt:lpstr>
      <vt:lpstr>55_Custom Design</vt:lpstr>
      <vt:lpstr>56_Custom Design</vt:lpstr>
      <vt:lpstr>57_Custom Design</vt:lpstr>
      <vt:lpstr>58_Custom Design</vt:lpstr>
      <vt:lpstr>59_Custom Design</vt:lpstr>
      <vt:lpstr>60_Custom Design</vt:lpstr>
      <vt:lpstr>61_Custom Design</vt:lpstr>
      <vt:lpstr>62_Custom Design</vt:lpstr>
      <vt:lpstr>63_Custom Design</vt:lpstr>
      <vt:lpstr>7_Diamond-WhiteBG-GE</vt:lpstr>
      <vt:lpstr>8_Diamond-WhiteBG-GE</vt:lpstr>
      <vt:lpstr>9_Office Theme</vt:lpstr>
      <vt:lpstr>65_Custom Design</vt:lpstr>
      <vt:lpstr> New Directions in Structural Biology at Diamond</vt:lpstr>
      <vt:lpstr>The Diamond Project</vt:lpstr>
      <vt:lpstr>Diamond Light Source The UK’s 3rd generation synchrotron</vt:lpstr>
      <vt:lpstr>PowerPoint Presentation</vt:lpstr>
      <vt:lpstr>What is Synchrotron Radiation?</vt:lpstr>
      <vt:lpstr>In this business, it's all about brightness ! </vt:lpstr>
      <vt:lpstr>Synchrotron Radiation - Properties</vt:lpstr>
      <vt:lpstr>Synchrotron – main components</vt:lpstr>
      <vt:lpstr>Some statistics on use and output</vt:lpstr>
      <vt:lpstr>Application Process –who can apply</vt:lpstr>
      <vt:lpstr>Infrastructure for NMR, EM and X-rays for Translational research</vt:lpstr>
      <vt:lpstr>Beamlines by Village</vt:lpstr>
      <vt:lpstr>One major player – integrated Structural biology Increasing biological complexity and integrity</vt:lpstr>
      <vt:lpstr>MX Village</vt:lpstr>
      <vt:lpstr>New era for MX</vt:lpstr>
      <vt:lpstr>UK and femtosecond crystallography at the European X-FEL - SFX</vt:lpstr>
      <vt:lpstr>PowerPoint Presentation</vt:lpstr>
      <vt:lpstr>Potential of XFEL</vt:lpstr>
      <vt:lpstr>The first high-resolution protein structure determination by SFX methods</vt:lpstr>
      <vt:lpstr>PowerPoint Presentation</vt:lpstr>
      <vt:lpstr>UK Hub at Diamond - establishing an open XFEL user programme   </vt:lpstr>
      <vt:lpstr>PowerPoint Presentation</vt:lpstr>
      <vt:lpstr>PowerPoint Presentation</vt:lpstr>
      <vt:lpstr>PowerPoint Presentation</vt:lpstr>
      <vt:lpstr>Aims</vt:lpstr>
      <vt:lpstr>Cryo-EM &amp; Cryo-Tomo The resolution revolution</vt:lpstr>
      <vt:lpstr>Electron Microscopy facility</vt:lpstr>
      <vt:lpstr>eBIC 16th June 2016</vt:lpstr>
      <vt:lpstr>Krios I Diamond</vt:lpstr>
      <vt:lpstr>PowerPoint Presentation</vt:lpstr>
      <vt:lpstr>EM Data Collection at Diamond</vt:lpstr>
      <vt:lpstr>First External Users Papers Published</vt:lpstr>
      <vt:lpstr>PowerPoint Presentation</vt:lpstr>
      <vt:lpstr>eBIC People</vt:lpstr>
      <vt:lpstr>Thanks for  your attention!</vt:lpstr>
    </vt:vector>
  </TitlesOfParts>
  <Company>DLS</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Martin A. Walsh</dc:creator>
  <cp:lastModifiedBy>Microsoft Office User</cp:lastModifiedBy>
  <cp:revision>591</cp:revision>
  <dcterms:created xsi:type="dcterms:W3CDTF">2010-04-13T11:26:26Z</dcterms:created>
  <dcterms:modified xsi:type="dcterms:W3CDTF">2016-12-13T15:07:49Z</dcterms:modified>
</cp:coreProperties>
</file>