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4"/>
  </p:notesMasterIdLst>
  <p:handoutMasterIdLst>
    <p:handoutMasterId r:id="rId95"/>
  </p:handoutMasterIdLst>
  <p:sldIdLst>
    <p:sldId id="367" r:id="rId2"/>
    <p:sldId id="368" r:id="rId3"/>
    <p:sldId id="405" r:id="rId4"/>
    <p:sldId id="404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285" r:id="rId13"/>
    <p:sldId id="301" r:id="rId14"/>
    <p:sldId id="286" r:id="rId15"/>
    <p:sldId id="290" r:id="rId16"/>
    <p:sldId id="302" r:id="rId17"/>
    <p:sldId id="287" r:id="rId18"/>
    <p:sldId id="288" r:id="rId19"/>
    <p:sldId id="289" r:id="rId20"/>
    <p:sldId id="303" r:id="rId21"/>
    <p:sldId id="295" r:id="rId22"/>
    <p:sldId id="297" r:id="rId23"/>
    <p:sldId id="304" r:id="rId24"/>
    <p:sldId id="298" r:id="rId25"/>
    <p:sldId id="299" r:id="rId26"/>
    <p:sldId id="300" r:id="rId27"/>
    <p:sldId id="369" r:id="rId28"/>
    <p:sldId id="371" r:id="rId29"/>
    <p:sldId id="314" r:id="rId30"/>
    <p:sldId id="337" r:id="rId31"/>
    <p:sldId id="310" r:id="rId32"/>
    <p:sldId id="311" r:id="rId33"/>
    <p:sldId id="312" r:id="rId34"/>
    <p:sldId id="313" r:id="rId35"/>
    <p:sldId id="317" r:id="rId36"/>
    <p:sldId id="319" r:id="rId37"/>
    <p:sldId id="320" r:id="rId38"/>
    <p:sldId id="321" r:id="rId39"/>
    <p:sldId id="323" r:id="rId40"/>
    <p:sldId id="324" r:id="rId41"/>
    <p:sldId id="322" r:id="rId42"/>
    <p:sldId id="328" r:id="rId43"/>
    <p:sldId id="326" r:id="rId44"/>
    <p:sldId id="327" r:id="rId45"/>
    <p:sldId id="329" r:id="rId46"/>
    <p:sldId id="370" r:id="rId47"/>
    <p:sldId id="372" r:id="rId48"/>
    <p:sldId id="373" r:id="rId49"/>
    <p:sldId id="374" r:id="rId50"/>
    <p:sldId id="375" r:id="rId51"/>
    <p:sldId id="376" r:id="rId52"/>
    <p:sldId id="377" r:id="rId53"/>
    <p:sldId id="378" r:id="rId54"/>
    <p:sldId id="379" r:id="rId55"/>
    <p:sldId id="380" r:id="rId56"/>
    <p:sldId id="381" r:id="rId57"/>
    <p:sldId id="364" r:id="rId58"/>
    <p:sldId id="382" r:id="rId59"/>
    <p:sldId id="383" r:id="rId60"/>
    <p:sldId id="338" r:id="rId61"/>
    <p:sldId id="363" r:id="rId62"/>
    <p:sldId id="362" r:id="rId63"/>
    <p:sldId id="361" r:id="rId64"/>
    <p:sldId id="360" r:id="rId65"/>
    <p:sldId id="359" r:id="rId66"/>
    <p:sldId id="358" r:id="rId67"/>
    <p:sldId id="357" r:id="rId68"/>
    <p:sldId id="356" r:id="rId69"/>
    <p:sldId id="355" r:id="rId70"/>
    <p:sldId id="353" r:id="rId71"/>
    <p:sldId id="384" r:id="rId72"/>
    <p:sldId id="386" r:id="rId73"/>
    <p:sldId id="350" r:id="rId74"/>
    <p:sldId id="351" r:id="rId75"/>
    <p:sldId id="352" r:id="rId76"/>
    <p:sldId id="387" r:id="rId77"/>
    <p:sldId id="388" r:id="rId78"/>
    <p:sldId id="389" r:id="rId79"/>
    <p:sldId id="390" r:id="rId80"/>
    <p:sldId id="391" r:id="rId81"/>
    <p:sldId id="392" r:id="rId82"/>
    <p:sldId id="393" r:id="rId83"/>
    <p:sldId id="394" r:id="rId84"/>
    <p:sldId id="395" r:id="rId85"/>
    <p:sldId id="396" r:id="rId86"/>
    <p:sldId id="397" r:id="rId87"/>
    <p:sldId id="398" r:id="rId88"/>
    <p:sldId id="399" r:id="rId89"/>
    <p:sldId id="400" r:id="rId90"/>
    <p:sldId id="401" r:id="rId91"/>
    <p:sldId id="402" r:id="rId92"/>
    <p:sldId id="403" r:id="rId9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7EFF"/>
    <a:srgbClr val="3A64FF"/>
    <a:srgbClr val="0C43FF"/>
    <a:srgbClr val="2E91FF"/>
    <a:srgbClr val="0DADFF"/>
    <a:srgbClr val="148FFF"/>
    <a:srgbClr val="348BFF"/>
    <a:srgbClr val="53A5FF"/>
    <a:srgbClr val="3C83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07" autoAdjust="0"/>
    <p:restoredTop sz="97152" autoAdjust="0"/>
  </p:normalViewPr>
  <p:slideViewPr>
    <p:cSldViewPr snapToGrid="0">
      <p:cViewPr varScale="1">
        <p:scale>
          <a:sx n="123" d="100"/>
          <a:sy n="123" d="100"/>
        </p:scale>
        <p:origin x="-1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notesMaster" Target="notesMasters/notesMaster1.xml"/><Relationship Id="rId95" Type="http://schemas.openxmlformats.org/officeDocument/2006/relationships/handoutMaster" Target="handoutMasters/handoutMaster1.xml"/><Relationship Id="rId96" Type="http://schemas.openxmlformats.org/officeDocument/2006/relationships/printerSettings" Target="printerSettings/printerSettings1.bin"/><Relationship Id="rId97" Type="http://schemas.openxmlformats.org/officeDocument/2006/relationships/presProps" Target="presProps.xml"/><Relationship Id="rId98" Type="http://schemas.openxmlformats.org/officeDocument/2006/relationships/viewProps" Target="viewProps.xml"/><Relationship Id="rId9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tableStyles" Target="tableStyle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3510A-C0AC-B445-BBF4-383A296E3DCD}" type="datetimeFigureOut">
              <a:rPr lang="en-US" smtClean="0"/>
              <a:t>13/12/16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2B2AB-CA20-7C47-963A-F597A9983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9101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77A3B-2FA6-D84A-A54C-CA0D339B6252}" type="datetimeFigureOut">
              <a:rPr lang="en-US" smtClean="0"/>
              <a:t>13/12/16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D1678-87A0-F748-9883-F782439C98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52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2EA57E-1604-B749-B7A9-4028ABCCFF26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So crystals are very good: 10^12 molecules all arranged in an orderly manner.</a:t>
            </a: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AF6FD-115E-2446-8C9F-0080A4325161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This slide illustrates that we can build the crystal from knowing the lattice dimensions and the contenst of the unit cell.</a:t>
            </a: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6C8A1E-3D04-8941-9EFC-F0518309780E}" type="slidenum">
              <a:rPr lang="en-GB"/>
              <a:pPr>
                <a:defRPr/>
              </a:pPr>
              <a:t>28</a:t>
            </a:fld>
            <a:endParaRPr lang="en-GB"/>
          </a:p>
        </p:txBody>
      </p:sp>
      <p:sp>
        <p:nvSpPr>
          <p:cNvPr id="1781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81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Many cells can be chosen to describe a lattice. Certain conventions create some order in this potential chaos.</a:t>
            </a: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AD08ED-076E-7E45-B152-89ADA6A459CA}" type="slidenum">
              <a:rPr lang="en-GB"/>
              <a:pPr>
                <a:defRPr/>
              </a:pPr>
              <a:t>48</a:t>
            </a:fld>
            <a:endParaRPr lang="en-GB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2A4B50-CD1A-9E49-B1AF-528B71661FA4}" type="slidenum">
              <a:rPr lang="en-GB"/>
              <a:pPr>
                <a:defRPr/>
              </a:pPr>
              <a:t>59</a:t>
            </a:fld>
            <a:endParaRPr lang="en-GB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D45FA9-ADC5-DB4A-BED7-98A5F0B258E4}" type="slidenum">
              <a:rPr lang="en-GB" smtClean="0"/>
              <a:pPr>
                <a:defRPr/>
              </a:pPr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194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53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84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530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88CCF-02D5-F24E-9A73-836D5B14C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32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94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06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16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44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62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79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95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10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A3B8A-1A29-1742-A053-F441CBDD70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66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tif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8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34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3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36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30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1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32.emf"/><Relationship Id="rId10" Type="http://schemas.openxmlformats.org/officeDocument/2006/relationships/oleObject" Target="../embeddings/oleObject4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39.emf"/><Relationship Id="rId9" Type="http://schemas.openxmlformats.org/officeDocument/2006/relationships/image" Target="../media/image40.tif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Relationship Id="rId3" Type="http://schemas.openxmlformats.org/officeDocument/2006/relationships/image" Target="../media/image45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tif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f"/><Relationship Id="rId4" Type="http://schemas.openxmlformats.org/officeDocument/2006/relationships/image" Target="../media/image52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52097"/>
            <a:ext cx="7772400" cy="892627"/>
          </a:xfrm>
        </p:spPr>
        <p:txBody>
          <a:bodyPr/>
          <a:lstStyle/>
          <a:p>
            <a:r>
              <a:rPr lang="en-GB" dirty="0"/>
              <a:t>Introduction to symmetry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59632" y="944724"/>
            <a:ext cx="6400800" cy="521686"/>
          </a:xfrm>
        </p:spPr>
        <p:txBody>
          <a:bodyPr/>
          <a:lstStyle/>
          <a:p>
            <a:r>
              <a:rPr lang="en-GB" sz="2400" dirty="0" smtClean="0"/>
              <a:t>Andrey Lebedev, CCP4</a:t>
            </a:r>
            <a:endParaRPr lang="en-GB" sz="2400" dirty="0"/>
          </a:p>
        </p:txBody>
      </p:sp>
      <p:pic>
        <p:nvPicPr>
          <p:cNvPr id="11268" name="Picture 1026" descr="crystals_we_g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3" y="1880828"/>
            <a:ext cx="8041658" cy="497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93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/>
          <p:cNvGrpSpPr/>
          <p:nvPr/>
        </p:nvGrpSpPr>
        <p:grpSpPr>
          <a:xfrm>
            <a:off x="1557492" y="251210"/>
            <a:ext cx="5855476" cy="6095446"/>
            <a:chOff x="1236192" y="381277"/>
            <a:chExt cx="5855476" cy="6095446"/>
          </a:xfrm>
        </p:grpSpPr>
        <p:grpSp>
          <p:nvGrpSpPr>
            <p:cNvPr id="103" name="Group 102"/>
            <p:cNvGrpSpPr/>
            <p:nvPr/>
          </p:nvGrpSpPr>
          <p:grpSpPr>
            <a:xfrm>
              <a:off x="1385417" y="381277"/>
              <a:ext cx="5706251" cy="5619420"/>
              <a:chOff x="1385417" y="381277"/>
              <a:chExt cx="5706251" cy="5619420"/>
            </a:xfrm>
          </p:grpSpPr>
          <p:sp>
            <p:nvSpPr>
              <p:cNvPr id="233" name="Freeform 232"/>
              <p:cNvSpPr>
                <a:spLocks noChangeAspect="1"/>
              </p:cNvSpPr>
              <p:nvPr/>
            </p:nvSpPr>
            <p:spPr>
              <a:xfrm flipH="1" flipV="1">
                <a:off x="1385417" y="119916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" name="Freeform 233"/>
              <p:cNvSpPr>
                <a:spLocks noChangeAspect="1"/>
              </p:cNvSpPr>
              <p:nvPr/>
            </p:nvSpPr>
            <p:spPr>
              <a:xfrm flipH="1" flipV="1">
                <a:off x="3024746" y="119916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" name="Freeform 238"/>
              <p:cNvSpPr>
                <a:spLocks noChangeAspect="1"/>
              </p:cNvSpPr>
              <p:nvPr/>
            </p:nvSpPr>
            <p:spPr>
              <a:xfrm flipH="1" flipV="1">
                <a:off x="4664075" y="119916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Freeform 243"/>
              <p:cNvSpPr>
                <a:spLocks noChangeAspect="1"/>
              </p:cNvSpPr>
              <p:nvPr/>
            </p:nvSpPr>
            <p:spPr>
              <a:xfrm flipH="1" flipV="1">
                <a:off x="6303404" y="119916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" name="Freeform 248"/>
              <p:cNvSpPr>
                <a:spLocks noChangeAspect="1"/>
              </p:cNvSpPr>
              <p:nvPr/>
            </p:nvSpPr>
            <p:spPr>
              <a:xfrm flipH="1" flipV="1">
                <a:off x="1385417" y="201704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" name="Freeform 250"/>
              <p:cNvSpPr>
                <a:spLocks noChangeAspect="1"/>
              </p:cNvSpPr>
              <p:nvPr/>
            </p:nvSpPr>
            <p:spPr>
              <a:xfrm flipH="1" flipV="1">
                <a:off x="3024746" y="201704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2" name="Freeform 251"/>
              <p:cNvSpPr>
                <a:spLocks noChangeAspect="1"/>
              </p:cNvSpPr>
              <p:nvPr/>
            </p:nvSpPr>
            <p:spPr>
              <a:xfrm flipH="1" flipV="1">
                <a:off x="4664075" y="201704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" name="Freeform 253"/>
              <p:cNvSpPr>
                <a:spLocks noChangeAspect="1"/>
              </p:cNvSpPr>
              <p:nvPr/>
            </p:nvSpPr>
            <p:spPr>
              <a:xfrm flipH="1" flipV="1">
                <a:off x="6303404" y="201704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" name="Freeform 254"/>
              <p:cNvSpPr>
                <a:spLocks noChangeAspect="1"/>
              </p:cNvSpPr>
              <p:nvPr/>
            </p:nvSpPr>
            <p:spPr>
              <a:xfrm flipH="1" flipV="1">
                <a:off x="1385417" y="2834935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" name="Freeform 255"/>
              <p:cNvSpPr>
                <a:spLocks noChangeAspect="1"/>
              </p:cNvSpPr>
              <p:nvPr/>
            </p:nvSpPr>
            <p:spPr>
              <a:xfrm flipH="1" flipV="1">
                <a:off x="3024746" y="2834935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" name="Freeform 256"/>
              <p:cNvSpPr>
                <a:spLocks noChangeAspect="1"/>
              </p:cNvSpPr>
              <p:nvPr/>
            </p:nvSpPr>
            <p:spPr>
              <a:xfrm flipH="1" flipV="1">
                <a:off x="4664075" y="2834935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" name="Freeform 257"/>
              <p:cNvSpPr>
                <a:spLocks noChangeAspect="1"/>
              </p:cNvSpPr>
              <p:nvPr/>
            </p:nvSpPr>
            <p:spPr>
              <a:xfrm flipH="1" flipV="1">
                <a:off x="6303404" y="2834935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" name="Freeform 258"/>
              <p:cNvSpPr>
                <a:spLocks noChangeAspect="1"/>
              </p:cNvSpPr>
              <p:nvPr/>
            </p:nvSpPr>
            <p:spPr>
              <a:xfrm flipH="1" flipV="1">
                <a:off x="1385417" y="3652821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" name="Freeform 259"/>
              <p:cNvSpPr>
                <a:spLocks noChangeAspect="1"/>
              </p:cNvSpPr>
              <p:nvPr/>
            </p:nvSpPr>
            <p:spPr>
              <a:xfrm flipH="1" flipV="1">
                <a:off x="3024746" y="3652821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" name="Freeform 260"/>
              <p:cNvSpPr>
                <a:spLocks noChangeAspect="1"/>
              </p:cNvSpPr>
              <p:nvPr/>
            </p:nvSpPr>
            <p:spPr>
              <a:xfrm flipH="1" flipV="1">
                <a:off x="4664075" y="3652821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" name="Freeform 261"/>
              <p:cNvSpPr>
                <a:spLocks noChangeAspect="1"/>
              </p:cNvSpPr>
              <p:nvPr/>
            </p:nvSpPr>
            <p:spPr>
              <a:xfrm flipH="1" flipV="1">
                <a:off x="6303404" y="3652821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3" name="Freeform 262"/>
              <p:cNvSpPr>
                <a:spLocks noChangeAspect="1"/>
              </p:cNvSpPr>
              <p:nvPr/>
            </p:nvSpPr>
            <p:spPr>
              <a:xfrm flipH="1" flipV="1">
                <a:off x="1385417" y="447070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" name="Freeform 263"/>
              <p:cNvSpPr>
                <a:spLocks noChangeAspect="1"/>
              </p:cNvSpPr>
              <p:nvPr/>
            </p:nvSpPr>
            <p:spPr>
              <a:xfrm flipH="1" flipV="1">
                <a:off x="3024746" y="447070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" name="Freeform 264"/>
              <p:cNvSpPr>
                <a:spLocks noChangeAspect="1"/>
              </p:cNvSpPr>
              <p:nvPr/>
            </p:nvSpPr>
            <p:spPr>
              <a:xfrm flipH="1" flipV="1">
                <a:off x="4664075" y="447070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" name="Freeform 265"/>
              <p:cNvSpPr>
                <a:spLocks noChangeAspect="1"/>
              </p:cNvSpPr>
              <p:nvPr/>
            </p:nvSpPr>
            <p:spPr>
              <a:xfrm flipH="1" flipV="1">
                <a:off x="6303404" y="447070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" name="Freeform 266"/>
              <p:cNvSpPr>
                <a:spLocks noChangeAspect="1"/>
              </p:cNvSpPr>
              <p:nvPr/>
            </p:nvSpPr>
            <p:spPr>
              <a:xfrm flipH="1" flipV="1">
                <a:off x="1385417" y="5288594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" name="Freeform 267"/>
              <p:cNvSpPr>
                <a:spLocks noChangeAspect="1"/>
              </p:cNvSpPr>
              <p:nvPr/>
            </p:nvSpPr>
            <p:spPr>
              <a:xfrm flipH="1" flipV="1">
                <a:off x="3024746" y="5288594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" name="Freeform 268"/>
              <p:cNvSpPr>
                <a:spLocks noChangeAspect="1"/>
              </p:cNvSpPr>
              <p:nvPr/>
            </p:nvSpPr>
            <p:spPr>
              <a:xfrm flipH="1" flipV="1">
                <a:off x="4664075" y="5288594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" name="Freeform 269"/>
              <p:cNvSpPr>
                <a:spLocks noChangeAspect="1"/>
              </p:cNvSpPr>
              <p:nvPr/>
            </p:nvSpPr>
            <p:spPr>
              <a:xfrm flipH="1" flipV="1">
                <a:off x="6303404" y="5288594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" name="Freeform 270"/>
              <p:cNvSpPr>
                <a:spLocks noChangeAspect="1"/>
              </p:cNvSpPr>
              <p:nvPr/>
            </p:nvSpPr>
            <p:spPr>
              <a:xfrm flipH="1" flipV="1">
                <a:off x="1385417" y="38127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" name="Freeform 271"/>
              <p:cNvSpPr>
                <a:spLocks noChangeAspect="1"/>
              </p:cNvSpPr>
              <p:nvPr/>
            </p:nvSpPr>
            <p:spPr>
              <a:xfrm flipH="1" flipV="1">
                <a:off x="3024746" y="38127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" name="Freeform 272"/>
              <p:cNvSpPr>
                <a:spLocks noChangeAspect="1"/>
              </p:cNvSpPr>
              <p:nvPr/>
            </p:nvSpPr>
            <p:spPr>
              <a:xfrm flipH="1" flipV="1">
                <a:off x="4664075" y="38127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4" name="Freeform 273"/>
              <p:cNvSpPr>
                <a:spLocks noChangeAspect="1"/>
              </p:cNvSpPr>
              <p:nvPr/>
            </p:nvSpPr>
            <p:spPr>
              <a:xfrm flipH="1" flipV="1">
                <a:off x="6303404" y="38127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2198382" y="857303"/>
              <a:ext cx="4066922" cy="5619420"/>
              <a:chOff x="2198382" y="857303"/>
              <a:chExt cx="4066922" cy="5619420"/>
            </a:xfrm>
          </p:grpSpPr>
          <p:sp>
            <p:nvSpPr>
              <p:cNvPr id="198" name="Freeform 197"/>
              <p:cNvSpPr>
                <a:spLocks noChangeAspect="1"/>
              </p:cNvSpPr>
              <p:nvPr/>
            </p:nvSpPr>
            <p:spPr>
              <a:xfrm flipH="1">
                <a:off x="2198382" y="167518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" name="Freeform 198"/>
              <p:cNvSpPr>
                <a:spLocks noChangeAspect="1"/>
              </p:cNvSpPr>
              <p:nvPr/>
            </p:nvSpPr>
            <p:spPr>
              <a:xfrm flipH="1">
                <a:off x="3837711" y="167518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Freeform 199"/>
              <p:cNvSpPr>
                <a:spLocks noChangeAspect="1"/>
              </p:cNvSpPr>
              <p:nvPr/>
            </p:nvSpPr>
            <p:spPr>
              <a:xfrm flipH="1">
                <a:off x="5477040" y="167518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" name="Freeform 200"/>
              <p:cNvSpPr>
                <a:spLocks noChangeAspect="1"/>
              </p:cNvSpPr>
              <p:nvPr/>
            </p:nvSpPr>
            <p:spPr>
              <a:xfrm flipH="1">
                <a:off x="2198382" y="2493075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" name="Freeform 201"/>
              <p:cNvSpPr>
                <a:spLocks noChangeAspect="1"/>
              </p:cNvSpPr>
              <p:nvPr/>
            </p:nvSpPr>
            <p:spPr>
              <a:xfrm flipH="1">
                <a:off x="3837711" y="2493075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" name="Freeform 202"/>
              <p:cNvSpPr>
                <a:spLocks noChangeAspect="1"/>
              </p:cNvSpPr>
              <p:nvPr/>
            </p:nvSpPr>
            <p:spPr>
              <a:xfrm flipH="1">
                <a:off x="5477040" y="2493075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Freeform 207"/>
              <p:cNvSpPr>
                <a:spLocks noChangeAspect="1"/>
              </p:cNvSpPr>
              <p:nvPr/>
            </p:nvSpPr>
            <p:spPr>
              <a:xfrm flipH="1">
                <a:off x="2198382" y="3310961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" name="Freeform 212"/>
              <p:cNvSpPr>
                <a:spLocks noChangeAspect="1"/>
              </p:cNvSpPr>
              <p:nvPr/>
            </p:nvSpPr>
            <p:spPr>
              <a:xfrm flipH="1">
                <a:off x="3837711" y="3310961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" name="Freeform 217"/>
              <p:cNvSpPr>
                <a:spLocks noChangeAspect="1"/>
              </p:cNvSpPr>
              <p:nvPr/>
            </p:nvSpPr>
            <p:spPr>
              <a:xfrm flipH="1">
                <a:off x="5477040" y="3310961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" name="Freeform 219"/>
              <p:cNvSpPr>
                <a:spLocks noChangeAspect="1"/>
              </p:cNvSpPr>
              <p:nvPr/>
            </p:nvSpPr>
            <p:spPr>
              <a:xfrm flipH="1">
                <a:off x="2198382" y="412884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" name="Freeform 220"/>
              <p:cNvSpPr>
                <a:spLocks noChangeAspect="1"/>
              </p:cNvSpPr>
              <p:nvPr/>
            </p:nvSpPr>
            <p:spPr>
              <a:xfrm flipH="1">
                <a:off x="3837711" y="412884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" name="Freeform 222"/>
              <p:cNvSpPr>
                <a:spLocks noChangeAspect="1"/>
              </p:cNvSpPr>
              <p:nvPr/>
            </p:nvSpPr>
            <p:spPr>
              <a:xfrm flipH="1">
                <a:off x="5477040" y="412884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Freeform 223"/>
              <p:cNvSpPr>
                <a:spLocks noChangeAspect="1"/>
              </p:cNvSpPr>
              <p:nvPr/>
            </p:nvSpPr>
            <p:spPr>
              <a:xfrm flipH="1">
                <a:off x="2198382" y="494673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Freeform 224"/>
              <p:cNvSpPr>
                <a:spLocks noChangeAspect="1"/>
              </p:cNvSpPr>
              <p:nvPr/>
            </p:nvSpPr>
            <p:spPr>
              <a:xfrm flipH="1">
                <a:off x="3837711" y="494673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Freeform 225"/>
              <p:cNvSpPr>
                <a:spLocks noChangeAspect="1"/>
              </p:cNvSpPr>
              <p:nvPr/>
            </p:nvSpPr>
            <p:spPr>
              <a:xfrm flipH="1">
                <a:off x="5477040" y="494673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Freeform 226"/>
              <p:cNvSpPr>
                <a:spLocks noChangeAspect="1"/>
              </p:cNvSpPr>
              <p:nvPr/>
            </p:nvSpPr>
            <p:spPr>
              <a:xfrm flipH="1">
                <a:off x="2198382" y="5764620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Freeform 227"/>
              <p:cNvSpPr>
                <a:spLocks noChangeAspect="1"/>
              </p:cNvSpPr>
              <p:nvPr/>
            </p:nvSpPr>
            <p:spPr>
              <a:xfrm flipH="1">
                <a:off x="3837711" y="5764620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" name="Freeform 228"/>
              <p:cNvSpPr>
                <a:spLocks noChangeAspect="1"/>
              </p:cNvSpPr>
              <p:nvPr/>
            </p:nvSpPr>
            <p:spPr>
              <a:xfrm flipH="1">
                <a:off x="5477040" y="5764620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Freeform 229"/>
              <p:cNvSpPr>
                <a:spLocks noChangeAspect="1"/>
              </p:cNvSpPr>
              <p:nvPr/>
            </p:nvSpPr>
            <p:spPr>
              <a:xfrm flipH="1">
                <a:off x="2198382" y="85730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" name="Freeform 230"/>
              <p:cNvSpPr>
                <a:spLocks noChangeAspect="1"/>
              </p:cNvSpPr>
              <p:nvPr/>
            </p:nvSpPr>
            <p:spPr>
              <a:xfrm flipH="1">
                <a:off x="3837711" y="85730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" name="Freeform 231"/>
              <p:cNvSpPr>
                <a:spLocks noChangeAspect="1"/>
              </p:cNvSpPr>
              <p:nvPr/>
            </p:nvSpPr>
            <p:spPr>
              <a:xfrm flipH="1">
                <a:off x="5477040" y="85730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1236192" y="803552"/>
              <a:ext cx="5706251" cy="5619420"/>
              <a:chOff x="1236192" y="803552"/>
              <a:chExt cx="5706251" cy="5619420"/>
            </a:xfrm>
          </p:grpSpPr>
          <p:sp>
            <p:nvSpPr>
              <p:cNvPr id="146" name="Freeform 145"/>
              <p:cNvSpPr>
                <a:spLocks noChangeAspect="1"/>
              </p:cNvSpPr>
              <p:nvPr/>
            </p:nvSpPr>
            <p:spPr>
              <a:xfrm flipV="1">
                <a:off x="1236192" y="1621438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Freeform 150"/>
              <p:cNvSpPr>
                <a:spLocks noChangeAspect="1"/>
              </p:cNvSpPr>
              <p:nvPr/>
            </p:nvSpPr>
            <p:spPr>
              <a:xfrm flipV="1">
                <a:off x="2875521" y="1621438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" name="Freeform 155"/>
              <p:cNvSpPr>
                <a:spLocks noChangeAspect="1"/>
              </p:cNvSpPr>
              <p:nvPr/>
            </p:nvSpPr>
            <p:spPr>
              <a:xfrm flipV="1">
                <a:off x="4514850" y="1621438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" name="Freeform 157"/>
              <p:cNvSpPr>
                <a:spLocks noChangeAspect="1"/>
              </p:cNvSpPr>
              <p:nvPr/>
            </p:nvSpPr>
            <p:spPr>
              <a:xfrm flipV="1">
                <a:off x="6154179" y="1621438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" name="Freeform 158"/>
              <p:cNvSpPr>
                <a:spLocks noChangeAspect="1"/>
              </p:cNvSpPr>
              <p:nvPr/>
            </p:nvSpPr>
            <p:spPr>
              <a:xfrm flipV="1">
                <a:off x="1236192" y="2439324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" name="Freeform 160"/>
              <p:cNvSpPr>
                <a:spLocks noChangeAspect="1"/>
              </p:cNvSpPr>
              <p:nvPr/>
            </p:nvSpPr>
            <p:spPr>
              <a:xfrm flipV="1">
                <a:off x="2875521" y="2439324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" name="Freeform 161"/>
              <p:cNvSpPr>
                <a:spLocks noChangeAspect="1"/>
              </p:cNvSpPr>
              <p:nvPr/>
            </p:nvSpPr>
            <p:spPr>
              <a:xfrm flipV="1">
                <a:off x="4514850" y="2439324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Freeform 162"/>
              <p:cNvSpPr>
                <a:spLocks noChangeAspect="1"/>
              </p:cNvSpPr>
              <p:nvPr/>
            </p:nvSpPr>
            <p:spPr>
              <a:xfrm flipV="1">
                <a:off x="6154179" y="2439324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" name="Freeform 163"/>
              <p:cNvSpPr>
                <a:spLocks noChangeAspect="1"/>
              </p:cNvSpPr>
              <p:nvPr/>
            </p:nvSpPr>
            <p:spPr>
              <a:xfrm flipV="1">
                <a:off x="1236192" y="3257210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" name="Freeform 164"/>
              <p:cNvSpPr>
                <a:spLocks noChangeAspect="1"/>
              </p:cNvSpPr>
              <p:nvPr/>
            </p:nvSpPr>
            <p:spPr>
              <a:xfrm flipV="1">
                <a:off x="2875521" y="3257210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Freeform 165"/>
              <p:cNvSpPr>
                <a:spLocks noChangeAspect="1"/>
              </p:cNvSpPr>
              <p:nvPr/>
            </p:nvSpPr>
            <p:spPr>
              <a:xfrm flipV="1">
                <a:off x="4514850" y="3257210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" name="Freeform 166"/>
              <p:cNvSpPr>
                <a:spLocks noChangeAspect="1"/>
              </p:cNvSpPr>
              <p:nvPr/>
            </p:nvSpPr>
            <p:spPr>
              <a:xfrm flipV="1">
                <a:off x="6154179" y="3257210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" name="Freeform 167"/>
              <p:cNvSpPr>
                <a:spLocks noChangeAspect="1"/>
              </p:cNvSpPr>
              <p:nvPr/>
            </p:nvSpPr>
            <p:spPr>
              <a:xfrm flipV="1">
                <a:off x="1236192" y="4075096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Freeform 168"/>
              <p:cNvSpPr>
                <a:spLocks noChangeAspect="1"/>
              </p:cNvSpPr>
              <p:nvPr/>
            </p:nvSpPr>
            <p:spPr>
              <a:xfrm flipV="1">
                <a:off x="2875521" y="4075096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Freeform 169"/>
              <p:cNvSpPr>
                <a:spLocks noChangeAspect="1"/>
              </p:cNvSpPr>
              <p:nvPr/>
            </p:nvSpPr>
            <p:spPr>
              <a:xfrm flipV="1">
                <a:off x="4514850" y="4075096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Freeform 170"/>
              <p:cNvSpPr>
                <a:spLocks noChangeAspect="1"/>
              </p:cNvSpPr>
              <p:nvPr/>
            </p:nvSpPr>
            <p:spPr>
              <a:xfrm flipV="1">
                <a:off x="6154179" y="4075096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Freeform 171"/>
              <p:cNvSpPr>
                <a:spLocks noChangeAspect="1"/>
              </p:cNvSpPr>
              <p:nvPr/>
            </p:nvSpPr>
            <p:spPr>
              <a:xfrm flipV="1">
                <a:off x="1236192" y="4892982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Freeform 176"/>
              <p:cNvSpPr>
                <a:spLocks noChangeAspect="1"/>
              </p:cNvSpPr>
              <p:nvPr/>
            </p:nvSpPr>
            <p:spPr>
              <a:xfrm flipV="1">
                <a:off x="2875521" y="4892982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Freeform 181"/>
              <p:cNvSpPr>
                <a:spLocks noChangeAspect="1"/>
              </p:cNvSpPr>
              <p:nvPr/>
            </p:nvSpPr>
            <p:spPr>
              <a:xfrm flipV="1">
                <a:off x="4514850" y="4892982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" name="Freeform 186"/>
              <p:cNvSpPr>
                <a:spLocks noChangeAspect="1"/>
              </p:cNvSpPr>
              <p:nvPr/>
            </p:nvSpPr>
            <p:spPr>
              <a:xfrm flipV="1">
                <a:off x="6154179" y="4892982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" name="Freeform 188"/>
              <p:cNvSpPr>
                <a:spLocks noChangeAspect="1"/>
              </p:cNvSpPr>
              <p:nvPr/>
            </p:nvSpPr>
            <p:spPr>
              <a:xfrm flipV="1">
                <a:off x="1236192" y="571086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" name="Freeform 189"/>
              <p:cNvSpPr>
                <a:spLocks noChangeAspect="1"/>
              </p:cNvSpPr>
              <p:nvPr/>
            </p:nvSpPr>
            <p:spPr>
              <a:xfrm flipV="1">
                <a:off x="2875521" y="571086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" name="Freeform 191"/>
              <p:cNvSpPr>
                <a:spLocks noChangeAspect="1"/>
              </p:cNvSpPr>
              <p:nvPr/>
            </p:nvSpPr>
            <p:spPr>
              <a:xfrm flipV="1">
                <a:off x="4514850" y="571086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" name="Freeform 192"/>
              <p:cNvSpPr>
                <a:spLocks noChangeAspect="1"/>
              </p:cNvSpPr>
              <p:nvPr/>
            </p:nvSpPr>
            <p:spPr>
              <a:xfrm flipV="1">
                <a:off x="6154179" y="571086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" name="Freeform 193"/>
              <p:cNvSpPr>
                <a:spLocks noChangeAspect="1"/>
              </p:cNvSpPr>
              <p:nvPr/>
            </p:nvSpPr>
            <p:spPr>
              <a:xfrm flipV="1">
                <a:off x="1236192" y="803552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" name="Freeform 194"/>
              <p:cNvSpPr>
                <a:spLocks noChangeAspect="1"/>
              </p:cNvSpPr>
              <p:nvPr/>
            </p:nvSpPr>
            <p:spPr>
              <a:xfrm flipV="1">
                <a:off x="2875521" y="803552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" name="Freeform 195"/>
              <p:cNvSpPr>
                <a:spLocks noChangeAspect="1"/>
              </p:cNvSpPr>
              <p:nvPr/>
            </p:nvSpPr>
            <p:spPr>
              <a:xfrm flipV="1">
                <a:off x="4514850" y="803552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" name="Freeform 196"/>
              <p:cNvSpPr>
                <a:spLocks noChangeAspect="1"/>
              </p:cNvSpPr>
              <p:nvPr/>
            </p:nvSpPr>
            <p:spPr>
              <a:xfrm flipV="1">
                <a:off x="6154179" y="803552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2052332" y="450903"/>
              <a:ext cx="4066922" cy="5619420"/>
              <a:chOff x="2052332" y="450903"/>
              <a:chExt cx="4066922" cy="5619420"/>
            </a:xfrm>
          </p:grpSpPr>
          <p:sp>
            <p:nvSpPr>
              <p:cNvPr id="107" name="Freeform 106"/>
              <p:cNvSpPr>
                <a:spLocks noChangeAspect="1"/>
              </p:cNvSpPr>
              <p:nvPr/>
            </p:nvSpPr>
            <p:spPr>
              <a:xfrm>
                <a:off x="2052332" y="126878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Freeform 107"/>
              <p:cNvSpPr>
                <a:spLocks noChangeAspect="1"/>
              </p:cNvSpPr>
              <p:nvPr/>
            </p:nvSpPr>
            <p:spPr>
              <a:xfrm>
                <a:off x="3691661" y="126878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Freeform 108"/>
              <p:cNvSpPr>
                <a:spLocks noChangeAspect="1"/>
              </p:cNvSpPr>
              <p:nvPr/>
            </p:nvSpPr>
            <p:spPr>
              <a:xfrm>
                <a:off x="5330990" y="126878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Freeform 109"/>
              <p:cNvSpPr>
                <a:spLocks noChangeAspect="1"/>
              </p:cNvSpPr>
              <p:nvPr/>
            </p:nvSpPr>
            <p:spPr>
              <a:xfrm>
                <a:off x="2052332" y="2086675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Freeform 114"/>
              <p:cNvSpPr>
                <a:spLocks noChangeAspect="1"/>
              </p:cNvSpPr>
              <p:nvPr/>
            </p:nvSpPr>
            <p:spPr>
              <a:xfrm>
                <a:off x="3691661" y="2086675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Freeform 119"/>
              <p:cNvSpPr>
                <a:spLocks noChangeAspect="1"/>
              </p:cNvSpPr>
              <p:nvPr/>
            </p:nvSpPr>
            <p:spPr>
              <a:xfrm>
                <a:off x="5330990" y="2086675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Freeform 124"/>
              <p:cNvSpPr>
                <a:spLocks noChangeAspect="1"/>
              </p:cNvSpPr>
              <p:nvPr/>
            </p:nvSpPr>
            <p:spPr>
              <a:xfrm>
                <a:off x="2052332" y="2904561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Freeform 126"/>
              <p:cNvSpPr>
                <a:spLocks noChangeAspect="1"/>
              </p:cNvSpPr>
              <p:nvPr/>
            </p:nvSpPr>
            <p:spPr>
              <a:xfrm>
                <a:off x="3691661" y="2904561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Freeform 127"/>
              <p:cNvSpPr>
                <a:spLocks noChangeAspect="1"/>
              </p:cNvSpPr>
              <p:nvPr/>
            </p:nvSpPr>
            <p:spPr>
              <a:xfrm>
                <a:off x="5330990" y="2904561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Freeform 129"/>
              <p:cNvSpPr>
                <a:spLocks noChangeAspect="1"/>
              </p:cNvSpPr>
              <p:nvPr/>
            </p:nvSpPr>
            <p:spPr>
              <a:xfrm>
                <a:off x="2052332" y="372244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Freeform 130"/>
              <p:cNvSpPr>
                <a:spLocks noChangeAspect="1"/>
              </p:cNvSpPr>
              <p:nvPr/>
            </p:nvSpPr>
            <p:spPr>
              <a:xfrm>
                <a:off x="3691661" y="372244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Freeform 131"/>
              <p:cNvSpPr>
                <a:spLocks noChangeAspect="1"/>
              </p:cNvSpPr>
              <p:nvPr/>
            </p:nvSpPr>
            <p:spPr>
              <a:xfrm>
                <a:off x="5330990" y="372244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Freeform 132"/>
              <p:cNvSpPr>
                <a:spLocks noChangeAspect="1"/>
              </p:cNvSpPr>
              <p:nvPr/>
            </p:nvSpPr>
            <p:spPr>
              <a:xfrm>
                <a:off x="2052332" y="454033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Freeform 133"/>
              <p:cNvSpPr>
                <a:spLocks noChangeAspect="1"/>
              </p:cNvSpPr>
              <p:nvPr/>
            </p:nvSpPr>
            <p:spPr>
              <a:xfrm>
                <a:off x="3691661" y="454033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Freeform 134"/>
              <p:cNvSpPr>
                <a:spLocks noChangeAspect="1"/>
              </p:cNvSpPr>
              <p:nvPr/>
            </p:nvSpPr>
            <p:spPr>
              <a:xfrm>
                <a:off x="5330990" y="454033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Freeform 135"/>
              <p:cNvSpPr>
                <a:spLocks noChangeAspect="1"/>
              </p:cNvSpPr>
              <p:nvPr/>
            </p:nvSpPr>
            <p:spPr>
              <a:xfrm>
                <a:off x="2052332" y="5358220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Freeform 136"/>
              <p:cNvSpPr>
                <a:spLocks noChangeAspect="1"/>
              </p:cNvSpPr>
              <p:nvPr/>
            </p:nvSpPr>
            <p:spPr>
              <a:xfrm>
                <a:off x="3691661" y="5358220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Freeform 137"/>
              <p:cNvSpPr>
                <a:spLocks noChangeAspect="1"/>
              </p:cNvSpPr>
              <p:nvPr/>
            </p:nvSpPr>
            <p:spPr>
              <a:xfrm>
                <a:off x="5330990" y="5358220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Freeform 138"/>
              <p:cNvSpPr>
                <a:spLocks noChangeAspect="1"/>
              </p:cNvSpPr>
              <p:nvPr/>
            </p:nvSpPr>
            <p:spPr>
              <a:xfrm>
                <a:off x="2052332" y="45090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Freeform 139"/>
              <p:cNvSpPr>
                <a:spLocks noChangeAspect="1"/>
              </p:cNvSpPr>
              <p:nvPr/>
            </p:nvSpPr>
            <p:spPr>
              <a:xfrm>
                <a:off x="3691661" y="45090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" name="Freeform 140"/>
              <p:cNvSpPr>
                <a:spLocks noChangeAspect="1"/>
              </p:cNvSpPr>
              <p:nvPr/>
            </p:nvSpPr>
            <p:spPr>
              <a:xfrm>
                <a:off x="5330990" y="45090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12" name="Picture 111" descr="oboi1.tiff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76" y="441180"/>
            <a:ext cx="5738538" cy="5744816"/>
          </a:xfrm>
          <a:prstGeom prst="rect">
            <a:avLst/>
          </a:prstGeom>
        </p:spPr>
      </p:pic>
      <p:sp>
        <p:nvSpPr>
          <p:cNvPr id="111" name="Frame 110"/>
          <p:cNvSpPr/>
          <p:nvPr/>
        </p:nvSpPr>
        <p:spPr>
          <a:xfrm>
            <a:off x="1040426" y="243558"/>
            <a:ext cx="6747550" cy="6550366"/>
          </a:xfrm>
          <a:prstGeom prst="frame">
            <a:avLst>
              <a:gd name="adj1" fmla="val 1138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173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/>
          <p:cNvGrpSpPr/>
          <p:nvPr/>
        </p:nvGrpSpPr>
        <p:grpSpPr>
          <a:xfrm>
            <a:off x="1557492" y="251210"/>
            <a:ext cx="5855476" cy="6095446"/>
            <a:chOff x="1236192" y="381277"/>
            <a:chExt cx="5855476" cy="6095446"/>
          </a:xfrm>
        </p:grpSpPr>
        <p:grpSp>
          <p:nvGrpSpPr>
            <p:cNvPr id="103" name="Group 102"/>
            <p:cNvGrpSpPr/>
            <p:nvPr/>
          </p:nvGrpSpPr>
          <p:grpSpPr>
            <a:xfrm>
              <a:off x="1385417" y="381277"/>
              <a:ext cx="5706251" cy="5619420"/>
              <a:chOff x="1385417" y="381277"/>
              <a:chExt cx="5706251" cy="5619420"/>
            </a:xfrm>
          </p:grpSpPr>
          <p:sp>
            <p:nvSpPr>
              <p:cNvPr id="233" name="Freeform 232"/>
              <p:cNvSpPr>
                <a:spLocks noChangeAspect="1"/>
              </p:cNvSpPr>
              <p:nvPr/>
            </p:nvSpPr>
            <p:spPr>
              <a:xfrm flipH="1" flipV="1">
                <a:off x="1385417" y="119916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" name="Freeform 233"/>
              <p:cNvSpPr>
                <a:spLocks noChangeAspect="1"/>
              </p:cNvSpPr>
              <p:nvPr/>
            </p:nvSpPr>
            <p:spPr>
              <a:xfrm flipH="1" flipV="1">
                <a:off x="3024746" y="119916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" name="Freeform 238"/>
              <p:cNvSpPr>
                <a:spLocks noChangeAspect="1"/>
              </p:cNvSpPr>
              <p:nvPr/>
            </p:nvSpPr>
            <p:spPr>
              <a:xfrm flipH="1" flipV="1">
                <a:off x="4664075" y="119916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Freeform 243"/>
              <p:cNvSpPr>
                <a:spLocks noChangeAspect="1"/>
              </p:cNvSpPr>
              <p:nvPr/>
            </p:nvSpPr>
            <p:spPr>
              <a:xfrm flipH="1" flipV="1">
                <a:off x="6303404" y="119916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" name="Freeform 248"/>
              <p:cNvSpPr>
                <a:spLocks noChangeAspect="1"/>
              </p:cNvSpPr>
              <p:nvPr/>
            </p:nvSpPr>
            <p:spPr>
              <a:xfrm flipH="1" flipV="1">
                <a:off x="1385417" y="201704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" name="Freeform 250"/>
              <p:cNvSpPr>
                <a:spLocks noChangeAspect="1"/>
              </p:cNvSpPr>
              <p:nvPr/>
            </p:nvSpPr>
            <p:spPr>
              <a:xfrm flipH="1" flipV="1">
                <a:off x="3024746" y="201704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2" name="Freeform 251"/>
              <p:cNvSpPr>
                <a:spLocks noChangeAspect="1"/>
              </p:cNvSpPr>
              <p:nvPr/>
            </p:nvSpPr>
            <p:spPr>
              <a:xfrm flipH="1" flipV="1">
                <a:off x="4664075" y="201704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" name="Freeform 253"/>
              <p:cNvSpPr>
                <a:spLocks noChangeAspect="1"/>
              </p:cNvSpPr>
              <p:nvPr/>
            </p:nvSpPr>
            <p:spPr>
              <a:xfrm flipH="1" flipV="1">
                <a:off x="6303404" y="201704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" name="Freeform 254"/>
              <p:cNvSpPr>
                <a:spLocks noChangeAspect="1"/>
              </p:cNvSpPr>
              <p:nvPr/>
            </p:nvSpPr>
            <p:spPr>
              <a:xfrm flipH="1" flipV="1">
                <a:off x="1385417" y="2834935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" name="Freeform 255"/>
              <p:cNvSpPr>
                <a:spLocks noChangeAspect="1"/>
              </p:cNvSpPr>
              <p:nvPr/>
            </p:nvSpPr>
            <p:spPr>
              <a:xfrm flipH="1" flipV="1">
                <a:off x="3024746" y="2834935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" name="Freeform 256"/>
              <p:cNvSpPr>
                <a:spLocks noChangeAspect="1"/>
              </p:cNvSpPr>
              <p:nvPr/>
            </p:nvSpPr>
            <p:spPr>
              <a:xfrm flipH="1" flipV="1">
                <a:off x="4664075" y="2834935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" name="Freeform 257"/>
              <p:cNvSpPr>
                <a:spLocks noChangeAspect="1"/>
              </p:cNvSpPr>
              <p:nvPr/>
            </p:nvSpPr>
            <p:spPr>
              <a:xfrm flipH="1" flipV="1">
                <a:off x="6303404" y="2834935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" name="Freeform 258"/>
              <p:cNvSpPr>
                <a:spLocks noChangeAspect="1"/>
              </p:cNvSpPr>
              <p:nvPr/>
            </p:nvSpPr>
            <p:spPr>
              <a:xfrm flipH="1" flipV="1">
                <a:off x="1385417" y="3652821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" name="Freeform 259"/>
              <p:cNvSpPr>
                <a:spLocks noChangeAspect="1"/>
              </p:cNvSpPr>
              <p:nvPr/>
            </p:nvSpPr>
            <p:spPr>
              <a:xfrm flipH="1" flipV="1">
                <a:off x="3024746" y="3652821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" name="Freeform 260"/>
              <p:cNvSpPr>
                <a:spLocks noChangeAspect="1"/>
              </p:cNvSpPr>
              <p:nvPr/>
            </p:nvSpPr>
            <p:spPr>
              <a:xfrm flipH="1" flipV="1">
                <a:off x="4664075" y="3652821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" name="Freeform 261"/>
              <p:cNvSpPr>
                <a:spLocks noChangeAspect="1"/>
              </p:cNvSpPr>
              <p:nvPr/>
            </p:nvSpPr>
            <p:spPr>
              <a:xfrm flipH="1" flipV="1">
                <a:off x="6303404" y="3652821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3" name="Freeform 262"/>
              <p:cNvSpPr>
                <a:spLocks noChangeAspect="1"/>
              </p:cNvSpPr>
              <p:nvPr/>
            </p:nvSpPr>
            <p:spPr>
              <a:xfrm flipH="1" flipV="1">
                <a:off x="1385417" y="447070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" name="Freeform 263"/>
              <p:cNvSpPr>
                <a:spLocks noChangeAspect="1"/>
              </p:cNvSpPr>
              <p:nvPr/>
            </p:nvSpPr>
            <p:spPr>
              <a:xfrm flipH="1" flipV="1">
                <a:off x="3024746" y="447070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" name="Freeform 264"/>
              <p:cNvSpPr>
                <a:spLocks noChangeAspect="1"/>
              </p:cNvSpPr>
              <p:nvPr/>
            </p:nvSpPr>
            <p:spPr>
              <a:xfrm flipH="1" flipV="1">
                <a:off x="4664075" y="447070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" name="Freeform 265"/>
              <p:cNvSpPr>
                <a:spLocks noChangeAspect="1"/>
              </p:cNvSpPr>
              <p:nvPr/>
            </p:nvSpPr>
            <p:spPr>
              <a:xfrm flipH="1" flipV="1">
                <a:off x="6303404" y="447070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" name="Freeform 266"/>
              <p:cNvSpPr>
                <a:spLocks noChangeAspect="1"/>
              </p:cNvSpPr>
              <p:nvPr/>
            </p:nvSpPr>
            <p:spPr>
              <a:xfrm flipH="1" flipV="1">
                <a:off x="1385417" y="5288594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" name="Freeform 267"/>
              <p:cNvSpPr>
                <a:spLocks noChangeAspect="1"/>
              </p:cNvSpPr>
              <p:nvPr/>
            </p:nvSpPr>
            <p:spPr>
              <a:xfrm flipH="1" flipV="1">
                <a:off x="3024746" y="5288594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" name="Freeform 268"/>
              <p:cNvSpPr>
                <a:spLocks noChangeAspect="1"/>
              </p:cNvSpPr>
              <p:nvPr/>
            </p:nvSpPr>
            <p:spPr>
              <a:xfrm flipH="1" flipV="1">
                <a:off x="4664075" y="5288594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" name="Freeform 269"/>
              <p:cNvSpPr>
                <a:spLocks noChangeAspect="1"/>
              </p:cNvSpPr>
              <p:nvPr/>
            </p:nvSpPr>
            <p:spPr>
              <a:xfrm flipH="1" flipV="1">
                <a:off x="6303404" y="5288594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" name="Freeform 270"/>
              <p:cNvSpPr>
                <a:spLocks noChangeAspect="1"/>
              </p:cNvSpPr>
              <p:nvPr/>
            </p:nvSpPr>
            <p:spPr>
              <a:xfrm flipH="1" flipV="1">
                <a:off x="1385417" y="38127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" name="Freeform 271"/>
              <p:cNvSpPr>
                <a:spLocks noChangeAspect="1"/>
              </p:cNvSpPr>
              <p:nvPr/>
            </p:nvSpPr>
            <p:spPr>
              <a:xfrm flipH="1" flipV="1">
                <a:off x="3024746" y="38127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" name="Freeform 272"/>
              <p:cNvSpPr>
                <a:spLocks noChangeAspect="1"/>
              </p:cNvSpPr>
              <p:nvPr/>
            </p:nvSpPr>
            <p:spPr>
              <a:xfrm flipH="1" flipV="1">
                <a:off x="4664075" y="38127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4" name="Freeform 273"/>
              <p:cNvSpPr>
                <a:spLocks noChangeAspect="1"/>
              </p:cNvSpPr>
              <p:nvPr/>
            </p:nvSpPr>
            <p:spPr>
              <a:xfrm flipH="1" flipV="1">
                <a:off x="6303404" y="38127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2198382" y="857303"/>
              <a:ext cx="4066922" cy="5619420"/>
              <a:chOff x="2198382" y="857303"/>
              <a:chExt cx="4066922" cy="5619420"/>
            </a:xfrm>
          </p:grpSpPr>
          <p:sp>
            <p:nvSpPr>
              <p:cNvPr id="198" name="Freeform 197"/>
              <p:cNvSpPr>
                <a:spLocks noChangeAspect="1"/>
              </p:cNvSpPr>
              <p:nvPr/>
            </p:nvSpPr>
            <p:spPr>
              <a:xfrm flipH="1">
                <a:off x="2198382" y="167518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" name="Freeform 198"/>
              <p:cNvSpPr>
                <a:spLocks noChangeAspect="1"/>
              </p:cNvSpPr>
              <p:nvPr/>
            </p:nvSpPr>
            <p:spPr>
              <a:xfrm flipH="1">
                <a:off x="3837711" y="167518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Freeform 199"/>
              <p:cNvSpPr>
                <a:spLocks noChangeAspect="1"/>
              </p:cNvSpPr>
              <p:nvPr/>
            </p:nvSpPr>
            <p:spPr>
              <a:xfrm flipH="1">
                <a:off x="5477040" y="167518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" name="Freeform 200"/>
              <p:cNvSpPr>
                <a:spLocks noChangeAspect="1"/>
              </p:cNvSpPr>
              <p:nvPr/>
            </p:nvSpPr>
            <p:spPr>
              <a:xfrm flipH="1">
                <a:off x="2198382" y="2493075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" name="Freeform 201"/>
              <p:cNvSpPr>
                <a:spLocks noChangeAspect="1"/>
              </p:cNvSpPr>
              <p:nvPr/>
            </p:nvSpPr>
            <p:spPr>
              <a:xfrm flipH="1">
                <a:off x="3837711" y="2493075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" name="Freeform 202"/>
              <p:cNvSpPr>
                <a:spLocks noChangeAspect="1"/>
              </p:cNvSpPr>
              <p:nvPr/>
            </p:nvSpPr>
            <p:spPr>
              <a:xfrm flipH="1">
                <a:off x="5477040" y="2493075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Freeform 207"/>
              <p:cNvSpPr>
                <a:spLocks noChangeAspect="1"/>
              </p:cNvSpPr>
              <p:nvPr/>
            </p:nvSpPr>
            <p:spPr>
              <a:xfrm flipH="1">
                <a:off x="2198382" y="3310961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" name="Freeform 212"/>
              <p:cNvSpPr>
                <a:spLocks noChangeAspect="1"/>
              </p:cNvSpPr>
              <p:nvPr/>
            </p:nvSpPr>
            <p:spPr>
              <a:xfrm flipH="1">
                <a:off x="3837711" y="3310961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" name="Freeform 217"/>
              <p:cNvSpPr>
                <a:spLocks noChangeAspect="1"/>
              </p:cNvSpPr>
              <p:nvPr/>
            </p:nvSpPr>
            <p:spPr>
              <a:xfrm flipH="1">
                <a:off x="5477040" y="3310961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" name="Freeform 219"/>
              <p:cNvSpPr>
                <a:spLocks noChangeAspect="1"/>
              </p:cNvSpPr>
              <p:nvPr/>
            </p:nvSpPr>
            <p:spPr>
              <a:xfrm flipH="1">
                <a:off x="2198382" y="412884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" name="Freeform 220"/>
              <p:cNvSpPr>
                <a:spLocks noChangeAspect="1"/>
              </p:cNvSpPr>
              <p:nvPr/>
            </p:nvSpPr>
            <p:spPr>
              <a:xfrm flipH="1">
                <a:off x="3837711" y="412884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" name="Freeform 222"/>
              <p:cNvSpPr>
                <a:spLocks noChangeAspect="1"/>
              </p:cNvSpPr>
              <p:nvPr/>
            </p:nvSpPr>
            <p:spPr>
              <a:xfrm flipH="1">
                <a:off x="5477040" y="412884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Freeform 223"/>
              <p:cNvSpPr>
                <a:spLocks noChangeAspect="1"/>
              </p:cNvSpPr>
              <p:nvPr/>
            </p:nvSpPr>
            <p:spPr>
              <a:xfrm flipH="1">
                <a:off x="2198382" y="494673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Freeform 224"/>
              <p:cNvSpPr>
                <a:spLocks noChangeAspect="1"/>
              </p:cNvSpPr>
              <p:nvPr/>
            </p:nvSpPr>
            <p:spPr>
              <a:xfrm flipH="1">
                <a:off x="3837711" y="494673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Freeform 225"/>
              <p:cNvSpPr>
                <a:spLocks noChangeAspect="1"/>
              </p:cNvSpPr>
              <p:nvPr/>
            </p:nvSpPr>
            <p:spPr>
              <a:xfrm flipH="1">
                <a:off x="5477040" y="494673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Freeform 226"/>
              <p:cNvSpPr>
                <a:spLocks noChangeAspect="1"/>
              </p:cNvSpPr>
              <p:nvPr/>
            </p:nvSpPr>
            <p:spPr>
              <a:xfrm flipH="1">
                <a:off x="2198382" y="5764620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Freeform 227"/>
              <p:cNvSpPr>
                <a:spLocks noChangeAspect="1"/>
              </p:cNvSpPr>
              <p:nvPr/>
            </p:nvSpPr>
            <p:spPr>
              <a:xfrm flipH="1">
                <a:off x="3837711" y="5764620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" name="Freeform 228"/>
              <p:cNvSpPr>
                <a:spLocks noChangeAspect="1"/>
              </p:cNvSpPr>
              <p:nvPr/>
            </p:nvSpPr>
            <p:spPr>
              <a:xfrm flipH="1">
                <a:off x="5477040" y="5764620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Freeform 229"/>
              <p:cNvSpPr>
                <a:spLocks noChangeAspect="1"/>
              </p:cNvSpPr>
              <p:nvPr/>
            </p:nvSpPr>
            <p:spPr>
              <a:xfrm flipH="1">
                <a:off x="2198382" y="85730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" name="Freeform 230"/>
              <p:cNvSpPr>
                <a:spLocks noChangeAspect="1"/>
              </p:cNvSpPr>
              <p:nvPr/>
            </p:nvSpPr>
            <p:spPr>
              <a:xfrm flipH="1">
                <a:off x="3837711" y="85730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" name="Freeform 231"/>
              <p:cNvSpPr>
                <a:spLocks noChangeAspect="1"/>
              </p:cNvSpPr>
              <p:nvPr/>
            </p:nvSpPr>
            <p:spPr>
              <a:xfrm flipH="1">
                <a:off x="5477040" y="85730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1236192" y="803552"/>
              <a:ext cx="5706251" cy="5619420"/>
              <a:chOff x="1236192" y="803552"/>
              <a:chExt cx="5706251" cy="5619420"/>
            </a:xfrm>
          </p:grpSpPr>
          <p:sp>
            <p:nvSpPr>
              <p:cNvPr id="146" name="Freeform 145"/>
              <p:cNvSpPr>
                <a:spLocks noChangeAspect="1"/>
              </p:cNvSpPr>
              <p:nvPr/>
            </p:nvSpPr>
            <p:spPr>
              <a:xfrm flipV="1">
                <a:off x="1236192" y="1621438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Freeform 150"/>
              <p:cNvSpPr>
                <a:spLocks noChangeAspect="1"/>
              </p:cNvSpPr>
              <p:nvPr/>
            </p:nvSpPr>
            <p:spPr>
              <a:xfrm flipV="1">
                <a:off x="2875521" y="1621438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" name="Freeform 155"/>
              <p:cNvSpPr>
                <a:spLocks noChangeAspect="1"/>
              </p:cNvSpPr>
              <p:nvPr/>
            </p:nvSpPr>
            <p:spPr>
              <a:xfrm flipV="1">
                <a:off x="4514850" y="1621438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" name="Freeform 157"/>
              <p:cNvSpPr>
                <a:spLocks noChangeAspect="1"/>
              </p:cNvSpPr>
              <p:nvPr/>
            </p:nvSpPr>
            <p:spPr>
              <a:xfrm flipV="1">
                <a:off x="6154179" y="1621438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" name="Freeform 158"/>
              <p:cNvSpPr>
                <a:spLocks noChangeAspect="1"/>
              </p:cNvSpPr>
              <p:nvPr/>
            </p:nvSpPr>
            <p:spPr>
              <a:xfrm flipV="1">
                <a:off x="1236192" y="2439324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" name="Freeform 160"/>
              <p:cNvSpPr>
                <a:spLocks noChangeAspect="1"/>
              </p:cNvSpPr>
              <p:nvPr/>
            </p:nvSpPr>
            <p:spPr>
              <a:xfrm flipV="1">
                <a:off x="2875521" y="2439324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" name="Freeform 161"/>
              <p:cNvSpPr>
                <a:spLocks noChangeAspect="1"/>
              </p:cNvSpPr>
              <p:nvPr/>
            </p:nvSpPr>
            <p:spPr>
              <a:xfrm flipV="1">
                <a:off x="4514850" y="2439324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Freeform 162"/>
              <p:cNvSpPr>
                <a:spLocks noChangeAspect="1"/>
              </p:cNvSpPr>
              <p:nvPr/>
            </p:nvSpPr>
            <p:spPr>
              <a:xfrm flipV="1">
                <a:off x="6154179" y="2439324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" name="Freeform 163"/>
              <p:cNvSpPr>
                <a:spLocks noChangeAspect="1"/>
              </p:cNvSpPr>
              <p:nvPr/>
            </p:nvSpPr>
            <p:spPr>
              <a:xfrm flipV="1">
                <a:off x="1236192" y="3257210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" name="Freeform 164"/>
              <p:cNvSpPr>
                <a:spLocks noChangeAspect="1"/>
              </p:cNvSpPr>
              <p:nvPr/>
            </p:nvSpPr>
            <p:spPr>
              <a:xfrm flipV="1">
                <a:off x="2875521" y="3257210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Freeform 165"/>
              <p:cNvSpPr>
                <a:spLocks noChangeAspect="1"/>
              </p:cNvSpPr>
              <p:nvPr/>
            </p:nvSpPr>
            <p:spPr>
              <a:xfrm flipV="1">
                <a:off x="4514850" y="3257210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" name="Freeform 166"/>
              <p:cNvSpPr>
                <a:spLocks noChangeAspect="1"/>
              </p:cNvSpPr>
              <p:nvPr/>
            </p:nvSpPr>
            <p:spPr>
              <a:xfrm flipV="1">
                <a:off x="6154179" y="3257210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" name="Freeform 167"/>
              <p:cNvSpPr>
                <a:spLocks noChangeAspect="1"/>
              </p:cNvSpPr>
              <p:nvPr/>
            </p:nvSpPr>
            <p:spPr>
              <a:xfrm flipV="1">
                <a:off x="1236192" y="4075096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Freeform 168"/>
              <p:cNvSpPr>
                <a:spLocks noChangeAspect="1"/>
              </p:cNvSpPr>
              <p:nvPr/>
            </p:nvSpPr>
            <p:spPr>
              <a:xfrm flipV="1">
                <a:off x="2875521" y="4075096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Freeform 169"/>
              <p:cNvSpPr>
                <a:spLocks noChangeAspect="1"/>
              </p:cNvSpPr>
              <p:nvPr/>
            </p:nvSpPr>
            <p:spPr>
              <a:xfrm flipV="1">
                <a:off x="4514850" y="4075096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Freeform 170"/>
              <p:cNvSpPr>
                <a:spLocks noChangeAspect="1"/>
              </p:cNvSpPr>
              <p:nvPr/>
            </p:nvSpPr>
            <p:spPr>
              <a:xfrm flipV="1">
                <a:off x="6154179" y="4075096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Freeform 171"/>
              <p:cNvSpPr>
                <a:spLocks noChangeAspect="1"/>
              </p:cNvSpPr>
              <p:nvPr/>
            </p:nvSpPr>
            <p:spPr>
              <a:xfrm flipV="1">
                <a:off x="1236192" y="4892982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Freeform 176"/>
              <p:cNvSpPr>
                <a:spLocks noChangeAspect="1"/>
              </p:cNvSpPr>
              <p:nvPr/>
            </p:nvSpPr>
            <p:spPr>
              <a:xfrm flipV="1">
                <a:off x="2875521" y="4892982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Freeform 181"/>
              <p:cNvSpPr>
                <a:spLocks noChangeAspect="1"/>
              </p:cNvSpPr>
              <p:nvPr/>
            </p:nvSpPr>
            <p:spPr>
              <a:xfrm flipV="1">
                <a:off x="4514850" y="4892982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" name="Freeform 186"/>
              <p:cNvSpPr>
                <a:spLocks noChangeAspect="1"/>
              </p:cNvSpPr>
              <p:nvPr/>
            </p:nvSpPr>
            <p:spPr>
              <a:xfrm flipV="1">
                <a:off x="6154179" y="4892982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" name="Freeform 188"/>
              <p:cNvSpPr>
                <a:spLocks noChangeAspect="1"/>
              </p:cNvSpPr>
              <p:nvPr/>
            </p:nvSpPr>
            <p:spPr>
              <a:xfrm flipV="1">
                <a:off x="1236192" y="571086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" name="Freeform 189"/>
              <p:cNvSpPr>
                <a:spLocks noChangeAspect="1"/>
              </p:cNvSpPr>
              <p:nvPr/>
            </p:nvSpPr>
            <p:spPr>
              <a:xfrm flipV="1">
                <a:off x="2875521" y="571086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" name="Freeform 191"/>
              <p:cNvSpPr>
                <a:spLocks noChangeAspect="1"/>
              </p:cNvSpPr>
              <p:nvPr/>
            </p:nvSpPr>
            <p:spPr>
              <a:xfrm flipV="1">
                <a:off x="4514850" y="571086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" name="Freeform 192"/>
              <p:cNvSpPr>
                <a:spLocks noChangeAspect="1"/>
              </p:cNvSpPr>
              <p:nvPr/>
            </p:nvSpPr>
            <p:spPr>
              <a:xfrm flipV="1">
                <a:off x="6154179" y="571086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" name="Freeform 193"/>
              <p:cNvSpPr>
                <a:spLocks noChangeAspect="1"/>
              </p:cNvSpPr>
              <p:nvPr/>
            </p:nvSpPr>
            <p:spPr>
              <a:xfrm flipV="1">
                <a:off x="1236192" y="803552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" name="Freeform 194"/>
              <p:cNvSpPr>
                <a:spLocks noChangeAspect="1"/>
              </p:cNvSpPr>
              <p:nvPr/>
            </p:nvSpPr>
            <p:spPr>
              <a:xfrm flipV="1">
                <a:off x="2875521" y="803552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" name="Freeform 195"/>
              <p:cNvSpPr>
                <a:spLocks noChangeAspect="1"/>
              </p:cNvSpPr>
              <p:nvPr/>
            </p:nvSpPr>
            <p:spPr>
              <a:xfrm flipV="1">
                <a:off x="4514850" y="803552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" name="Freeform 196"/>
              <p:cNvSpPr>
                <a:spLocks noChangeAspect="1"/>
              </p:cNvSpPr>
              <p:nvPr/>
            </p:nvSpPr>
            <p:spPr>
              <a:xfrm flipV="1">
                <a:off x="6154179" y="803552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2052332" y="450903"/>
              <a:ext cx="4066922" cy="5619420"/>
              <a:chOff x="2052332" y="450903"/>
              <a:chExt cx="4066922" cy="5619420"/>
            </a:xfrm>
          </p:grpSpPr>
          <p:sp>
            <p:nvSpPr>
              <p:cNvPr id="107" name="Freeform 106"/>
              <p:cNvSpPr>
                <a:spLocks noChangeAspect="1"/>
              </p:cNvSpPr>
              <p:nvPr/>
            </p:nvSpPr>
            <p:spPr>
              <a:xfrm>
                <a:off x="2052332" y="126878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Freeform 107"/>
              <p:cNvSpPr>
                <a:spLocks noChangeAspect="1"/>
              </p:cNvSpPr>
              <p:nvPr/>
            </p:nvSpPr>
            <p:spPr>
              <a:xfrm>
                <a:off x="3691661" y="126878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Freeform 108"/>
              <p:cNvSpPr>
                <a:spLocks noChangeAspect="1"/>
              </p:cNvSpPr>
              <p:nvPr/>
            </p:nvSpPr>
            <p:spPr>
              <a:xfrm>
                <a:off x="5330990" y="126878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Freeform 109"/>
              <p:cNvSpPr>
                <a:spLocks noChangeAspect="1"/>
              </p:cNvSpPr>
              <p:nvPr/>
            </p:nvSpPr>
            <p:spPr>
              <a:xfrm>
                <a:off x="2052332" y="2086675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Freeform 114"/>
              <p:cNvSpPr>
                <a:spLocks noChangeAspect="1"/>
              </p:cNvSpPr>
              <p:nvPr/>
            </p:nvSpPr>
            <p:spPr>
              <a:xfrm>
                <a:off x="3691661" y="2086675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Freeform 119"/>
              <p:cNvSpPr>
                <a:spLocks noChangeAspect="1"/>
              </p:cNvSpPr>
              <p:nvPr/>
            </p:nvSpPr>
            <p:spPr>
              <a:xfrm>
                <a:off x="5330990" y="2086675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Freeform 124"/>
              <p:cNvSpPr>
                <a:spLocks noChangeAspect="1"/>
              </p:cNvSpPr>
              <p:nvPr/>
            </p:nvSpPr>
            <p:spPr>
              <a:xfrm>
                <a:off x="2052332" y="2904561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Freeform 126"/>
              <p:cNvSpPr>
                <a:spLocks noChangeAspect="1"/>
              </p:cNvSpPr>
              <p:nvPr/>
            </p:nvSpPr>
            <p:spPr>
              <a:xfrm>
                <a:off x="3691661" y="2904561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Freeform 127"/>
              <p:cNvSpPr>
                <a:spLocks noChangeAspect="1"/>
              </p:cNvSpPr>
              <p:nvPr/>
            </p:nvSpPr>
            <p:spPr>
              <a:xfrm>
                <a:off x="5330990" y="2904561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Freeform 129"/>
              <p:cNvSpPr>
                <a:spLocks noChangeAspect="1"/>
              </p:cNvSpPr>
              <p:nvPr/>
            </p:nvSpPr>
            <p:spPr>
              <a:xfrm>
                <a:off x="2052332" y="372244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Freeform 130"/>
              <p:cNvSpPr>
                <a:spLocks noChangeAspect="1"/>
              </p:cNvSpPr>
              <p:nvPr/>
            </p:nvSpPr>
            <p:spPr>
              <a:xfrm>
                <a:off x="3691661" y="372244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Freeform 131"/>
              <p:cNvSpPr>
                <a:spLocks noChangeAspect="1"/>
              </p:cNvSpPr>
              <p:nvPr/>
            </p:nvSpPr>
            <p:spPr>
              <a:xfrm>
                <a:off x="5330990" y="372244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Freeform 132"/>
              <p:cNvSpPr>
                <a:spLocks noChangeAspect="1"/>
              </p:cNvSpPr>
              <p:nvPr/>
            </p:nvSpPr>
            <p:spPr>
              <a:xfrm>
                <a:off x="2052332" y="454033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Freeform 133"/>
              <p:cNvSpPr>
                <a:spLocks noChangeAspect="1"/>
              </p:cNvSpPr>
              <p:nvPr/>
            </p:nvSpPr>
            <p:spPr>
              <a:xfrm>
                <a:off x="3691661" y="454033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Freeform 134"/>
              <p:cNvSpPr>
                <a:spLocks noChangeAspect="1"/>
              </p:cNvSpPr>
              <p:nvPr/>
            </p:nvSpPr>
            <p:spPr>
              <a:xfrm>
                <a:off x="5330990" y="454033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Freeform 135"/>
              <p:cNvSpPr>
                <a:spLocks noChangeAspect="1"/>
              </p:cNvSpPr>
              <p:nvPr/>
            </p:nvSpPr>
            <p:spPr>
              <a:xfrm>
                <a:off x="2052332" y="5358220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Freeform 136"/>
              <p:cNvSpPr>
                <a:spLocks noChangeAspect="1"/>
              </p:cNvSpPr>
              <p:nvPr/>
            </p:nvSpPr>
            <p:spPr>
              <a:xfrm>
                <a:off x="3691661" y="5358220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Freeform 137"/>
              <p:cNvSpPr>
                <a:spLocks noChangeAspect="1"/>
              </p:cNvSpPr>
              <p:nvPr/>
            </p:nvSpPr>
            <p:spPr>
              <a:xfrm>
                <a:off x="5330990" y="5358220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Freeform 138"/>
              <p:cNvSpPr>
                <a:spLocks noChangeAspect="1"/>
              </p:cNvSpPr>
              <p:nvPr/>
            </p:nvSpPr>
            <p:spPr>
              <a:xfrm>
                <a:off x="2052332" y="45090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Freeform 139"/>
              <p:cNvSpPr>
                <a:spLocks noChangeAspect="1"/>
              </p:cNvSpPr>
              <p:nvPr/>
            </p:nvSpPr>
            <p:spPr>
              <a:xfrm>
                <a:off x="3691661" y="45090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" name="Freeform 140"/>
              <p:cNvSpPr>
                <a:spLocks noChangeAspect="1"/>
              </p:cNvSpPr>
              <p:nvPr/>
            </p:nvSpPr>
            <p:spPr>
              <a:xfrm>
                <a:off x="5330990" y="45090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11" name="Frame 110"/>
          <p:cNvSpPr/>
          <p:nvPr/>
        </p:nvSpPr>
        <p:spPr>
          <a:xfrm>
            <a:off x="1040426" y="243558"/>
            <a:ext cx="6747550" cy="6550366"/>
          </a:xfrm>
          <a:prstGeom prst="frame">
            <a:avLst>
              <a:gd name="adj1" fmla="val 1138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393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293" descr="symm1.pdf"/>
          <p:cNvPicPr>
            <a:picLocks noChangeAspect="1"/>
          </p:cNvPicPr>
          <p:nvPr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84" y="1188824"/>
            <a:ext cx="3746500" cy="3276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14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293" descr="symm1.pdf"/>
          <p:cNvPicPr>
            <a:picLocks noChangeAspect="1"/>
          </p:cNvPicPr>
          <p:nvPr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84" y="1188824"/>
            <a:ext cx="3746500" cy="3276600"/>
          </a:xfrm>
          <a:prstGeom prst="rect">
            <a:avLst/>
          </a:prstGeom>
        </p:spPr>
      </p:pic>
      <p:sp>
        <p:nvSpPr>
          <p:cNvPr id="297" name="Freeform 296"/>
          <p:cNvSpPr>
            <a:spLocks noChangeAspect="1"/>
          </p:cNvSpPr>
          <p:nvPr/>
        </p:nvSpPr>
        <p:spPr>
          <a:xfrm>
            <a:off x="1121775" y="2097161"/>
            <a:ext cx="788264" cy="712103"/>
          </a:xfrm>
          <a:custGeom>
            <a:avLst/>
            <a:gdLst>
              <a:gd name="connsiteX0" fmla="*/ 106432 w 2541690"/>
              <a:gd name="connsiteY0" fmla="*/ 2107192 h 2296115"/>
              <a:gd name="connsiteX1" fmla="*/ 1285755 w 2541690"/>
              <a:gd name="connsiteY1" fmla="*/ 2265955 h 2296115"/>
              <a:gd name="connsiteX2" fmla="*/ 2056850 w 2541690"/>
              <a:gd name="connsiteY2" fmla="*/ 1574201 h 2296115"/>
              <a:gd name="connsiteX3" fmla="*/ 2397039 w 2541690"/>
              <a:gd name="connsiteY3" fmla="*/ 440179 h 2296115"/>
              <a:gd name="connsiteX4" fmla="*/ 2521775 w 2541690"/>
              <a:gd name="connsiteY4" fmla="*/ 179354 h 2296115"/>
              <a:gd name="connsiteX5" fmla="*/ 2000152 w 2541690"/>
              <a:gd name="connsiteY5" fmla="*/ 9251 h 2296115"/>
              <a:gd name="connsiteX6" fmla="*/ 1535227 w 2541690"/>
              <a:gd name="connsiteY6" fmla="*/ 462860 h 2296115"/>
              <a:gd name="connsiteX7" fmla="*/ 911546 w 2541690"/>
              <a:gd name="connsiteY7" fmla="*/ 666984 h 2296115"/>
              <a:gd name="connsiteX8" fmla="*/ 480640 w 2541690"/>
              <a:gd name="connsiteY8" fmla="*/ 995850 h 2296115"/>
              <a:gd name="connsiteX9" fmla="*/ 321885 w 2541690"/>
              <a:gd name="connsiteY9" fmla="*/ 1438119 h 2296115"/>
              <a:gd name="connsiteX10" fmla="*/ 934226 w 2541690"/>
              <a:gd name="connsiteY10" fmla="*/ 1188634 h 2296115"/>
              <a:gd name="connsiteX11" fmla="*/ 1081641 w 2541690"/>
              <a:gd name="connsiteY11" fmla="*/ 1438119 h 2296115"/>
              <a:gd name="connsiteX12" fmla="*/ 480640 w 2541690"/>
              <a:gd name="connsiteY12" fmla="*/ 1710284 h 2296115"/>
              <a:gd name="connsiteX13" fmla="*/ 4376 w 2541690"/>
              <a:gd name="connsiteY13" fmla="*/ 1903068 h 2296115"/>
              <a:gd name="connsiteX14" fmla="*/ 231168 w 2541690"/>
              <a:gd name="connsiteY14" fmla="*/ 2141213 h 22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1690" h="2296115">
                <a:moveTo>
                  <a:pt x="106432" y="2107192"/>
                </a:moveTo>
                <a:cubicBezTo>
                  <a:pt x="533558" y="2230989"/>
                  <a:pt x="960685" y="2354787"/>
                  <a:pt x="1285755" y="2265955"/>
                </a:cubicBezTo>
                <a:cubicBezTo>
                  <a:pt x="1610825" y="2177123"/>
                  <a:pt x="1871636" y="1878497"/>
                  <a:pt x="2056850" y="1574201"/>
                </a:cubicBezTo>
                <a:cubicBezTo>
                  <a:pt x="2242064" y="1269905"/>
                  <a:pt x="2319552" y="672653"/>
                  <a:pt x="2397039" y="440179"/>
                </a:cubicBezTo>
                <a:cubicBezTo>
                  <a:pt x="2474527" y="207704"/>
                  <a:pt x="2587923" y="251175"/>
                  <a:pt x="2521775" y="179354"/>
                </a:cubicBezTo>
                <a:cubicBezTo>
                  <a:pt x="2455627" y="107533"/>
                  <a:pt x="2164577" y="-38000"/>
                  <a:pt x="2000152" y="9251"/>
                </a:cubicBezTo>
                <a:cubicBezTo>
                  <a:pt x="1835727" y="56502"/>
                  <a:pt x="1716661" y="353238"/>
                  <a:pt x="1535227" y="462860"/>
                </a:cubicBezTo>
                <a:cubicBezTo>
                  <a:pt x="1353793" y="572482"/>
                  <a:pt x="1087310" y="578152"/>
                  <a:pt x="911546" y="666984"/>
                </a:cubicBezTo>
                <a:cubicBezTo>
                  <a:pt x="735782" y="755816"/>
                  <a:pt x="578917" y="867328"/>
                  <a:pt x="480640" y="995850"/>
                </a:cubicBezTo>
                <a:cubicBezTo>
                  <a:pt x="382363" y="1124372"/>
                  <a:pt x="246287" y="1405988"/>
                  <a:pt x="321885" y="1438119"/>
                </a:cubicBezTo>
                <a:cubicBezTo>
                  <a:pt x="397483" y="1470250"/>
                  <a:pt x="807600" y="1188634"/>
                  <a:pt x="934226" y="1188634"/>
                </a:cubicBezTo>
                <a:cubicBezTo>
                  <a:pt x="1060852" y="1188634"/>
                  <a:pt x="1157239" y="1351177"/>
                  <a:pt x="1081641" y="1438119"/>
                </a:cubicBezTo>
                <a:cubicBezTo>
                  <a:pt x="1006043" y="1525061"/>
                  <a:pt x="660184" y="1632793"/>
                  <a:pt x="480640" y="1710284"/>
                </a:cubicBezTo>
                <a:cubicBezTo>
                  <a:pt x="301096" y="1787775"/>
                  <a:pt x="45955" y="1831246"/>
                  <a:pt x="4376" y="1903068"/>
                </a:cubicBezTo>
                <a:cubicBezTo>
                  <a:pt x="-37203" y="1974890"/>
                  <a:pt x="231168" y="2141213"/>
                  <a:pt x="231168" y="2141213"/>
                </a:cubicBezTo>
              </a:path>
            </a:pathLst>
          </a:cu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8" name="Freeform 297"/>
          <p:cNvSpPr>
            <a:spLocks noChangeAspect="1"/>
          </p:cNvSpPr>
          <p:nvPr/>
        </p:nvSpPr>
        <p:spPr>
          <a:xfrm>
            <a:off x="2761104" y="2915047"/>
            <a:ext cx="788264" cy="712103"/>
          </a:xfrm>
          <a:custGeom>
            <a:avLst/>
            <a:gdLst>
              <a:gd name="connsiteX0" fmla="*/ 106432 w 2541690"/>
              <a:gd name="connsiteY0" fmla="*/ 2107192 h 2296115"/>
              <a:gd name="connsiteX1" fmla="*/ 1285755 w 2541690"/>
              <a:gd name="connsiteY1" fmla="*/ 2265955 h 2296115"/>
              <a:gd name="connsiteX2" fmla="*/ 2056850 w 2541690"/>
              <a:gd name="connsiteY2" fmla="*/ 1574201 h 2296115"/>
              <a:gd name="connsiteX3" fmla="*/ 2397039 w 2541690"/>
              <a:gd name="connsiteY3" fmla="*/ 440179 h 2296115"/>
              <a:gd name="connsiteX4" fmla="*/ 2521775 w 2541690"/>
              <a:gd name="connsiteY4" fmla="*/ 179354 h 2296115"/>
              <a:gd name="connsiteX5" fmla="*/ 2000152 w 2541690"/>
              <a:gd name="connsiteY5" fmla="*/ 9251 h 2296115"/>
              <a:gd name="connsiteX6" fmla="*/ 1535227 w 2541690"/>
              <a:gd name="connsiteY6" fmla="*/ 462860 h 2296115"/>
              <a:gd name="connsiteX7" fmla="*/ 911546 w 2541690"/>
              <a:gd name="connsiteY7" fmla="*/ 666984 h 2296115"/>
              <a:gd name="connsiteX8" fmla="*/ 480640 w 2541690"/>
              <a:gd name="connsiteY8" fmla="*/ 995850 h 2296115"/>
              <a:gd name="connsiteX9" fmla="*/ 321885 w 2541690"/>
              <a:gd name="connsiteY9" fmla="*/ 1438119 h 2296115"/>
              <a:gd name="connsiteX10" fmla="*/ 934226 w 2541690"/>
              <a:gd name="connsiteY10" fmla="*/ 1188634 h 2296115"/>
              <a:gd name="connsiteX11" fmla="*/ 1081641 w 2541690"/>
              <a:gd name="connsiteY11" fmla="*/ 1438119 h 2296115"/>
              <a:gd name="connsiteX12" fmla="*/ 480640 w 2541690"/>
              <a:gd name="connsiteY12" fmla="*/ 1710284 h 2296115"/>
              <a:gd name="connsiteX13" fmla="*/ 4376 w 2541690"/>
              <a:gd name="connsiteY13" fmla="*/ 1903068 h 2296115"/>
              <a:gd name="connsiteX14" fmla="*/ 231168 w 2541690"/>
              <a:gd name="connsiteY14" fmla="*/ 2141213 h 22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1690" h="2296115">
                <a:moveTo>
                  <a:pt x="106432" y="2107192"/>
                </a:moveTo>
                <a:cubicBezTo>
                  <a:pt x="533558" y="2230989"/>
                  <a:pt x="960685" y="2354787"/>
                  <a:pt x="1285755" y="2265955"/>
                </a:cubicBezTo>
                <a:cubicBezTo>
                  <a:pt x="1610825" y="2177123"/>
                  <a:pt x="1871636" y="1878497"/>
                  <a:pt x="2056850" y="1574201"/>
                </a:cubicBezTo>
                <a:cubicBezTo>
                  <a:pt x="2242064" y="1269905"/>
                  <a:pt x="2319552" y="672653"/>
                  <a:pt x="2397039" y="440179"/>
                </a:cubicBezTo>
                <a:cubicBezTo>
                  <a:pt x="2474527" y="207704"/>
                  <a:pt x="2587923" y="251175"/>
                  <a:pt x="2521775" y="179354"/>
                </a:cubicBezTo>
                <a:cubicBezTo>
                  <a:pt x="2455627" y="107533"/>
                  <a:pt x="2164577" y="-38000"/>
                  <a:pt x="2000152" y="9251"/>
                </a:cubicBezTo>
                <a:cubicBezTo>
                  <a:pt x="1835727" y="56502"/>
                  <a:pt x="1716661" y="353238"/>
                  <a:pt x="1535227" y="462860"/>
                </a:cubicBezTo>
                <a:cubicBezTo>
                  <a:pt x="1353793" y="572482"/>
                  <a:pt x="1087310" y="578152"/>
                  <a:pt x="911546" y="666984"/>
                </a:cubicBezTo>
                <a:cubicBezTo>
                  <a:pt x="735782" y="755816"/>
                  <a:pt x="578917" y="867328"/>
                  <a:pt x="480640" y="995850"/>
                </a:cubicBezTo>
                <a:cubicBezTo>
                  <a:pt x="382363" y="1124372"/>
                  <a:pt x="246287" y="1405988"/>
                  <a:pt x="321885" y="1438119"/>
                </a:cubicBezTo>
                <a:cubicBezTo>
                  <a:pt x="397483" y="1470250"/>
                  <a:pt x="807600" y="1188634"/>
                  <a:pt x="934226" y="1188634"/>
                </a:cubicBezTo>
                <a:cubicBezTo>
                  <a:pt x="1060852" y="1188634"/>
                  <a:pt x="1157239" y="1351177"/>
                  <a:pt x="1081641" y="1438119"/>
                </a:cubicBezTo>
                <a:cubicBezTo>
                  <a:pt x="1006043" y="1525061"/>
                  <a:pt x="660184" y="1632793"/>
                  <a:pt x="480640" y="1710284"/>
                </a:cubicBezTo>
                <a:cubicBezTo>
                  <a:pt x="301096" y="1787775"/>
                  <a:pt x="45955" y="1831246"/>
                  <a:pt x="4376" y="1903068"/>
                </a:cubicBezTo>
                <a:cubicBezTo>
                  <a:pt x="-37203" y="1974890"/>
                  <a:pt x="231168" y="2141213"/>
                  <a:pt x="231168" y="2141213"/>
                </a:cubicBezTo>
              </a:path>
            </a:pathLst>
          </a:cu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475618" y="225540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109685" y="306130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76984" y="152176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311438" y="248523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670764" y="1779802"/>
            <a:ext cx="1640530" cy="828949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216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ymm1.pdf"/>
          <p:cNvPicPr>
            <a:picLocks noChangeAspect="1"/>
          </p:cNvPicPr>
          <p:nvPr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84" y="1188824"/>
            <a:ext cx="3746500" cy="3276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49233" y="1194872"/>
            <a:ext cx="3739896" cy="327355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39033" y="1194872"/>
            <a:ext cx="3739896" cy="327355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580552" y="2012168"/>
            <a:ext cx="3751992" cy="3273552"/>
            <a:chOff x="2580552" y="2834696"/>
            <a:chExt cx="3751992" cy="3273552"/>
          </a:xfrm>
        </p:grpSpPr>
        <p:pic>
          <p:nvPicPr>
            <p:cNvPr id="9" name="Picture 8" descr="symm1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7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0552" y="2834696"/>
              <a:ext cx="3739896" cy="3273552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2592648" y="2834696"/>
              <a:ext cx="3739896" cy="327355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376984" y="152176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311438" y="248523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939033" y="119487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580552" y="20121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670764" y="1779802"/>
            <a:ext cx="1640530" cy="828949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911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293" descr="symm1.pdf"/>
          <p:cNvPicPr>
            <a:picLocks noChangeAspect="1"/>
          </p:cNvPicPr>
          <p:nvPr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84" y="1188824"/>
            <a:ext cx="3746500" cy="3276600"/>
          </a:xfrm>
          <a:prstGeom prst="rect">
            <a:avLst/>
          </a:prstGeom>
        </p:spPr>
      </p:pic>
      <p:sp>
        <p:nvSpPr>
          <p:cNvPr id="297" name="Freeform 296"/>
          <p:cNvSpPr>
            <a:spLocks noChangeAspect="1"/>
          </p:cNvSpPr>
          <p:nvPr/>
        </p:nvSpPr>
        <p:spPr>
          <a:xfrm flipH="1">
            <a:off x="2899775" y="1679875"/>
            <a:ext cx="788264" cy="712103"/>
          </a:xfrm>
          <a:custGeom>
            <a:avLst/>
            <a:gdLst>
              <a:gd name="connsiteX0" fmla="*/ 106432 w 2541690"/>
              <a:gd name="connsiteY0" fmla="*/ 2107192 h 2296115"/>
              <a:gd name="connsiteX1" fmla="*/ 1285755 w 2541690"/>
              <a:gd name="connsiteY1" fmla="*/ 2265955 h 2296115"/>
              <a:gd name="connsiteX2" fmla="*/ 2056850 w 2541690"/>
              <a:gd name="connsiteY2" fmla="*/ 1574201 h 2296115"/>
              <a:gd name="connsiteX3" fmla="*/ 2397039 w 2541690"/>
              <a:gd name="connsiteY3" fmla="*/ 440179 h 2296115"/>
              <a:gd name="connsiteX4" fmla="*/ 2521775 w 2541690"/>
              <a:gd name="connsiteY4" fmla="*/ 179354 h 2296115"/>
              <a:gd name="connsiteX5" fmla="*/ 2000152 w 2541690"/>
              <a:gd name="connsiteY5" fmla="*/ 9251 h 2296115"/>
              <a:gd name="connsiteX6" fmla="*/ 1535227 w 2541690"/>
              <a:gd name="connsiteY6" fmla="*/ 462860 h 2296115"/>
              <a:gd name="connsiteX7" fmla="*/ 911546 w 2541690"/>
              <a:gd name="connsiteY7" fmla="*/ 666984 h 2296115"/>
              <a:gd name="connsiteX8" fmla="*/ 480640 w 2541690"/>
              <a:gd name="connsiteY8" fmla="*/ 995850 h 2296115"/>
              <a:gd name="connsiteX9" fmla="*/ 321885 w 2541690"/>
              <a:gd name="connsiteY9" fmla="*/ 1438119 h 2296115"/>
              <a:gd name="connsiteX10" fmla="*/ 934226 w 2541690"/>
              <a:gd name="connsiteY10" fmla="*/ 1188634 h 2296115"/>
              <a:gd name="connsiteX11" fmla="*/ 1081641 w 2541690"/>
              <a:gd name="connsiteY11" fmla="*/ 1438119 h 2296115"/>
              <a:gd name="connsiteX12" fmla="*/ 480640 w 2541690"/>
              <a:gd name="connsiteY12" fmla="*/ 1710284 h 2296115"/>
              <a:gd name="connsiteX13" fmla="*/ 4376 w 2541690"/>
              <a:gd name="connsiteY13" fmla="*/ 1903068 h 2296115"/>
              <a:gd name="connsiteX14" fmla="*/ 231168 w 2541690"/>
              <a:gd name="connsiteY14" fmla="*/ 2141213 h 22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1690" h="2296115">
                <a:moveTo>
                  <a:pt x="106432" y="2107192"/>
                </a:moveTo>
                <a:cubicBezTo>
                  <a:pt x="533558" y="2230989"/>
                  <a:pt x="960685" y="2354787"/>
                  <a:pt x="1285755" y="2265955"/>
                </a:cubicBezTo>
                <a:cubicBezTo>
                  <a:pt x="1610825" y="2177123"/>
                  <a:pt x="1871636" y="1878497"/>
                  <a:pt x="2056850" y="1574201"/>
                </a:cubicBezTo>
                <a:cubicBezTo>
                  <a:pt x="2242064" y="1269905"/>
                  <a:pt x="2319552" y="672653"/>
                  <a:pt x="2397039" y="440179"/>
                </a:cubicBezTo>
                <a:cubicBezTo>
                  <a:pt x="2474527" y="207704"/>
                  <a:pt x="2587923" y="251175"/>
                  <a:pt x="2521775" y="179354"/>
                </a:cubicBezTo>
                <a:cubicBezTo>
                  <a:pt x="2455627" y="107533"/>
                  <a:pt x="2164577" y="-38000"/>
                  <a:pt x="2000152" y="9251"/>
                </a:cubicBezTo>
                <a:cubicBezTo>
                  <a:pt x="1835727" y="56502"/>
                  <a:pt x="1716661" y="353238"/>
                  <a:pt x="1535227" y="462860"/>
                </a:cubicBezTo>
                <a:cubicBezTo>
                  <a:pt x="1353793" y="572482"/>
                  <a:pt x="1087310" y="578152"/>
                  <a:pt x="911546" y="666984"/>
                </a:cubicBezTo>
                <a:cubicBezTo>
                  <a:pt x="735782" y="755816"/>
                  <a:pt x="578917" y="867328"/>
                  <a:pt x="480640" y="995850"/>
                </a:cubicBezTo>
                <a:cubicBezTo>
                  <a:pt x="382363" y="1124372"/>
                  <a:pt x="246287" y="1405988"/>
                  <a:pt x="321885" y="1438119"/>
                </a:cubicBezTo>
                <a:cubicBezTo>
                  <a:pt x="397483" y="1470250"/>
                  <a:pt x="807600" y="1188634"/>
                  <a:pt x="934226" y="1188634"/>
                </a:cubicBezTo>
                <a:cubicBezTo>
                  <a:pt x="1060852" y="1188634"/>
                  <a:pt x="1157239" y="1351177"/>
                  <a:pt x="1081641" y="1438119"/>
                </a:cubicBezTo>
                <a:cubicBezTo>
                  <a:pt x="1006043" y="1525061"/>
                  <a:pt x="660184" y="1632793"/>
                  <a:pt x="480640" y="1710284"/>
                </a:cubicBezTo>
                <a:cubicBezTo>
                  <a:pt x="301096" y="1787775"/>
                  <a:pt x="45955" y="1831246"/>
                  <a:pt x="4376" y="1903068"/>
                </a:cubicBezTo>
                <a:cubicBezTo>
                  <a:pt x="-37203" y="1974890"/>
                  <a:pt x="231168" y="2141213"/>
                  <a:pt x="231168" y="2141213"/>
                </a:cubicBezTo>
              </a:path>
            </a:pathLst>
          </a:cu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8" name="Freeform 297"/>
          <p:cNvSpPr>
            <a:spLocks noChangeAspect="1"/>
          </p:cNvSpPr>
          <p:nvPr/>
        </p:nvSpPr>
        <p:spPr>
          <a:xfrm flipH="1">
            <a:off x="2899775" y="3326285"/>
            <a:ext cx="788264" cy="712103"/>
          </a:xfrm>
          <a:custGeom>
            <a:avLst/>
            <a:gdLst>
              <a:gd name="connsiteX0" fmla="*/ 106432 w 2541690"/>
              <a:gd name="connsiteY0" fmla="*/ 2107192 h 2296115"/>
              <a:gd name="connsiteX1" fmla="*/ 1285755 w 2541690"/>
              <a:gd name="connsiteY1" fmla="*/ 2265955 h 2296115"/>
              <a:gd name="connsiteX2" fmla="*/ 2056850 w 2541690"/>
              <a:gd name="connsiteY2" fmla="*/ 1574201 h 2296115"/>
              <a:gd name="connsiteX3" fmla="*/ 2397039 w 2541690"/>
              <a:gd name="connsiteY3" fmla="*/ 440179 h 2296115"/>
              <a:gd name="connsiteX4" fmla="*/ 2521775 w 2541690"/>
              <a:gd name="connsiteY4" fmla="*/ 179354 h 2296115"/>
              <a:gd name="connsiteX5" fmla="*/ 2000152 w 2541690"/>
              <a:gd name="connsiteY5" fmla="*/ 9251 h 2296115"/>
              <a:gd name="connsiteX6" fmla="*/ 1535227 w 2541690"/>
              <a:gd name="connsiteY6" fmla="*/ 462860 h 2296115"/>
              <a:gd name="connsiteX7" fmla="*/ 911546 w 2541690"/>
              <a:gd name="connsiteY7" fmla="*/ 666984 h 2296115"/>
              <a:gd name="connsiteX8" fmla="*/ 480640 w 2541690"/>
              <a:gd name="connsiteY8" fmla="*/ 995850 h 2296115"/>
              <a:gd name="connsiteX9" fmla="*/ 321885 w 2541690"/>
              <a:gd name="connsiteY9" fmla="*/ 1438119 h 2296115"/>
              <a:gd name="connsiteX10" fmla="*/ 934226 w 2541690"/>
              <a:gd name="connsiteY10" fmla="*/ 1188634 h 2296115"/>
              <a:gd name="connsiteX11" fmla="*/ 1081641 w 2541690"/>
              <a:gd name="connsiteY11" fmla="*/ 1438119 h 2296115"/>
              <a:gd name="connsiteX12" fmla="*/ 480640 w 2541690"/>
              <a:gd name="connsiteY12" fmla="*/ 1710284 h 2296115"/>
              <a:gd name="connsiteX13" fmla="*/ 4376 w 2541690"/>
              <a:gd name="connsiteY13" fmla="*/ 1903068 h 2296115"/>
              <a:gd name="connsiteX14" fmla="*/ 231168 w 2541690"/>
              <a:gd name="connsiteY14" fmla="*/ 2141213 h 22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1690" h="2296115">
                <a:moveTo>
                  <a:pt x="106432" y="2107192"/>
                </a:moveTo>
                <a:cubicBezTo>
                  <a:pt x="533558" y="2230989"/>
                  <a:pt x="960685" y="2354787"/>
                  <a:pt x="1285755" y="2265955"/>
                </a:cubicBezTo>
                <a:cubicBezTo>
                  <a:pt x="1610825" y="2177123"/>
                  <a:pt x="1871636" y="1878497"/>
                  <a:pt x="2056850" y="1574201"/>
                </a:cubicBezTo>
                <a:cubicBezTo>
                  <a:pt x="2242064" y="1269905"/>
                  <a:pt x="2319552" y="672653"/>
                  <a:pt x="2397039" y="440179"/>
                </a:cubicBezTo>
                <a:cubicBezTo>
                  <a:pt x="2474527" y="207704"/>
                  <a:pt x="2587923" y="251175"/>
                  <a:pt x="2521775" y="179354"/>
                </a:cubicBezTo>
                <a:cubicBezTo>
                  <a:pt x="2455627" y="107533"/>
                  <a:pt x="2164577" y="-38000"/>
                  <a:pt x="2000152" y="9251"/>
                </a:cubicBezTo>
                <a:cubicBezTo>
                  <a:pt x="1835727" y="56502"/>
                  <a:pt x="1716661" y="353238"/>
                  <a:pt x="1535227" y="462860"/>
                </a:cubicBezTo>
                <a:cubicBezTo>
                  <a:pt x="1353793" y="572482"/>
                  <a:pt x="1087310" y="578152"/>
                  <a:pt x="911546" y="666984"/>
                </a:cubicBezTo>
                <a:cubicBezTo>
                  <a:pt x="735782" y="755816"/>
                  <a:pt x="578917" y="867328"/>
                  <a:pt x="480640" y="995850"/>
                </a:cubicBezTo>
                <a:cubicBezTo>
                  <a:pt x="382363" y="1124372"/>
                  <a:pt x="246287" y="1405988"/>
                  <a:pt x="321885" y="1438119"/>
                </a:cubicBezTo>
                <a:cubicBezTo>
                  <a:pt x="397483" y="1470250"/>
                  <a:pt x="807600" y="1188634"/>
                  <a:pt x="934226" y="1188634"/>
                </a:cubicBezTo>
                <a:cubicBezTo>
                  <a:pt x="1060852" y="1188634"/>
                  <a:pt x="1157239" y="1351177"/>
                  <a:pt x="1081641" y="1438119"/>
                </a:cubicBezTo>
                <a:cubicBezTo>
                  <a:pt x="1006043" y="1525061"/>
                  <a:pt x="660184" y="1632793"/>
                  <a:pt x="480640" y="1710284"/>
                </a:cubicBezTo>
                <a:cubicBezTo>
                  <a:pt x="301096" y="1787775"/>
                  <a:pt x="45955" y="1831246"/>
                  <a:pt x="4376" y="1903068"/>
                </a:cubicBezTo>
                <a:cubicBezTo>
                  <a:pt x="-37203" y="1974890"/>
                  <a:pt x="231168" y="2141213"/>
                  <a:pt x="231168" y="2141213"/>
                </a:cubicBezTo>
              </a:path>
            </a:pathLst>
          </a:cu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521279" y="14469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075346" y="18735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075346" y="353274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537768" y="334807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670764" y="1779802"/>
            <a:ext cx="1640530" cy="828949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670764" y="1779802"/>
            <a:ext cx="0" cy="1657898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438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ymm1.pdf"/>
          <p:cNvPicPr>
            <a:picLocks noChangeAspect="1"/>
          </p:cNvPicPr>
          <p:nvPr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84" y="1188824"/>
            <a:ext cx="3746500" cy="3276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55280" y="1194872"/>
            <a:ext cx="3739896" cy="327355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47156" y="1194872"/>
            <a:ext cx="3739896" cy="327355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symm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32" y="2831648"/>
            <a:ext cx="3739896" cy="3273552"/>
          </a:xfrm>
          <a:prstGeom prst="rect">
            <a:avLst/>
          </a:prstGeom>
          <a:ln w="19050">
            <a:noFill/>
          </a:ln>
        </p:spPr>
      </p:pic>
      <p:sp>
        <p:nvSpPr>
          <p:cNvPr id="7" name="Rectangle 6"/>
          <p:cNvSpPr/>
          <p:nvPr/>
        </p:nvSpPr>
        <p:spPr>
          <a:xfrm>
            <a:off x="947156" y="2831648"/>
            <a:ext cx="3739896" cy="327355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939033" y="119487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939033" y="28316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521279" y="14469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534959" y="334093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670764" y="1779802"/>
            <a:ext cx="1640530" cy="828949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670764" y="1779802"/>
            <a:ext cx="0" cy="1657898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967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293" descr="symm1.pdf"/>
          <p:cNvPicPr>
            <a:picLocks noChangeAspect="1"/>
          </p:cNvPicPr>
          <p:nvPr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84" y="1188824"/>
            <a:ext cx="3746500" cy="3276600"/>
          </a:xfrm>
          <a:prstGeom prst="rect">
            <a:avLst/>
          </a:prstGeom>
        </p:spPr>
      </p:pic>
      <p:sp>
        <p:nvSpPr>
          <p:cNvPr id="297" name="Freeform 296"/>
          <p:cNvSpPr>
            <a:spLocks noChangeAspect="1"/>
          </p:cNvSpPr>
          <p:nvPr/>
        </p:nvSpPr>
        <p:spPr>
          <a:xfrm>
            <a:off x="1121775" y="2097161"/>
            <a:ext cx="788264" cy="712103"/>
          </a:xfrm>
          <a:custGeom>
            <a:avLst/>
            <a:gdLst>
              <a:gd name="connsiteX0" fmla="*/ 106432 w 2541690"/>
              <a:gd name="connsiteY0" fmla="*/ 2107192 h 2296115"/>
              <a:gd name="connsiteX1" fmla="*/ 1285755 w 2541690"/>
              <a:gd name="connsiteY1" fmla="*/ 2265955 h 2296115"/>
              <a:gd name="connsiteX2" fmla="*/ 2056850 w 2541690"/>
              <a:gd name="connsiteY2" fmla="*/ 1574201 h 2296115"/>
              <a:gd name="connsiteX3" fmla="*/ 2397039 w 2541690"/>
              <a:gd name="connsiteY3" fmla="*/ 440179 h 2296115"/>
              <a:gd name="connsiteX4" fmla="*/ 2521775 w 2541690"/>
              <a:gd name="connsiteY4" fmla="*/ 179354 h 2296115"/>
              <a:gd name="connsiteX5" fmla="*/ 2000152 w 2541690"/>
              <a:gd name="connsiteY5" fmla="*/ 9251 h 2296115"/>
              <a:gd name="connsiteX6" fmla="*/ 1535227 w 2541690"/>
              <a:gd name="connsiteY6" fmla="*/ 462860 h 2296115"/>
              <a:gd name="connsiteX7" fmla="*/ 911546 w 2541690"/>
              <a:gd name="connsiteY7" fmla="*/ 666984 h 2296115"/>
              <a:gd name="connsiteX8" fmla="*/ 480640 w 2541690"/>
              <a:gd name="connsiteY8" fmla="*/ 995850 h 2296115"/>
              <a:gd name="connsiteX9" fmla="*/ 321885 w 2541690"/>
              <a:gd name="connsiteY9" fmla="*/ 1438119 h 2296115"/>
              <a:gd name="connsiteX10" fmla="*/ 934226 w 2541690"/>
              <a:gd name="connsiteY10" fmla="*/ 1188634 h 2296115"/>
              <a:gd name="connsiteX11" fmla="*/ 1081641 w 2541690"/>
              <a:gd name="connsiteY11" fmla="*/ 1438119 h 2296115"/>
              <a:gd name="connsiteX12" fmla="*/ 480640 w 2541690"/>
              <a:gd name="connsiteY12" fmla="*/ 1710284 h 2296115"/>
              <a:gd name="connsiteX13" fmla="*/ 4376 w 2541690"/>
              <a:gd name="connsiteY13" fmla="*/ 1903068 h 2296115"/>
              <a:gd name="connsiteX14" fmla="*/ 231168 w 2541690"/>
              <a:gd name="connsiteY14" fmla="*/ 2141213 h 22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1690" h="2296115">
                <a:moveTo>
                  <a:pt x="106432" y="2107192"/>
                </a:moveTo>
                <a:cubicBezTo>
                  <a:pt x="533558" y="2230989"/>
                  <a:pt x="960685" y="2354787"/>
                  <a:pt x="1285755" y="2265955"/>
                </a:cubicBezTo>
                <a:cubicBezTo>
                  <a:pt x="1610825" y="2177123"/>
                  <a:pt x="1871636" y="1878497"/>
                  <a:pt x="2056850" y="1574201"/>
                </a:cubicBezTo>
                <a:cubicBezTo>
                  <a:pt x="2242064" y="1269905"/>
                  <a:pt x="2319552" y="672653"/>
                  <a:pt x="2397039" y="440179"/>
                </a:cubicBezTo>
                <a:cubicBezTo>
                  <a:pt x="2474527" y="207704"/>
                  <a:pt x="2587923" y="251175"/>
                  <a:pt x="2521775" y="179354"/>
                </a:cubicBezTo>
                <a:cubicBezTo>
                  <a:pt x="2455627" y="107533"/>
                  <a:pt x="2164577" y="-38000"/>
                  <a:pt x="2000152" y="9251"/>
                </a:cubicBezTo>
                <a:cubicBezTo>
                  <a:pt x="1835727" y="56502"/>
                  <a:pt x="1716661" y="353238"/>
                  <a:pt x="1535227" y="462860"/>
                </a:cubicBezTo>
                <a:cubicBezTo>
                  <a:pt x="1353793" y="572482"/>
                  <a:pt x="1087310" y="578152"/>
                  <a:pt x="911546" y="666984"/>
                </a:cubicBezTo>
                <a:cubicBezTo>
                  <a:pt x="735782" y="755816"/>
                  <a:pt x="578917" y="867328"/>
                  <a:pt x="480640" y="995850"/>
                </a:cubicBezTo>
                <a:cubicBezTo>
                  <a:pt x="382363" y="1124372"/>
                  <a:pt x="246287" y="1405988"/>
                  <a:pt x="321885" y="1438119"/>
                </a:cubicBezTo>
                <a:cubicBezTo>
                  <a:pt x="397483" y="1470250"/>
                  <a:pt x="807600" y="1188634"/>
                  <a:pt x="934226" y="1188634"/>
                </a:cubicBezTo>
                <a:cubicBezTo>
                  <a:pt x="1060852" y="1188634"/>
                  <a:pt x="1157239" y="1351177"/>
                  <a:pt x="1081641" y="1438119"/>
                </a:cubicBezTo>
                <a:cubicBezTo>
                  <a:pt x="1006043" y="1525061"/>
                  <a:pt x="660184" y="1632793"/>
                  <a:pt x="480640" y="1710284"/>
                </a:cubicBezTo>
                <a:cubicBezTo>
                  <a:pt x="301096" y="1787775"/>
                  <a:pt x="45955" y="1831246"/>
                  <a:pt x="4376" y="1903068"/>
                </a:cubicBezTo>
                <a:cubicBezTo>
                  <a:pt x="-37203" y="1974890"/>
                  <a:pt x="231168" y="2141213"/>
                  <a:pt x="231168" y="2141213"/>
                </a:cubicBezTo>
              </a:path>
            </a:pathLst>
          </a:cu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8" name="Freeform 297"/>
          <p:cNvSpPr>
            <a:spLocks noChangeAspect="1"/>
          </p:cNvSpPr>
          <p:nvPr/>
        </p:nvSpPr>
        <p:spPr>
          <a:xfrm>
            <a:off x="1121775" y="2915047"/>
            <a:ext cx="788264" cy="712103"/>
          </a:xfrm>
          <a:custGeom>
            <a:avLst/>
            <a:gdLst>
              <a:gd name="connsiteX0" fmla="*/ 106432 w 2541690"/>
              <a:gd name="connsiteY0" fmla="*/ 2107192 h 2296115"/>
              <a:gd name="connsiteX1" fmla="*/ 1285755 w 2541690"/>
              <a:gd name="connsiteY1" fmla="*/ 2265955 h 2296115"/>
              <a:gd name="connsiteX2" fmla="*/ 2056850 w 2541690"/>
              <a:gd name="connsiteY2" fmla="*/ 1574201 h 2296115"/>
              <a:gd name="connsiteX3" fmla="*/ 2397039 w 2541690"/>
              <a:gd name="connsiteY3" fmla="*/ 440179 h 2296115"/>
              <a:gd name="connsiteX4" fmla="*/ 2521775 w 2541690"/>
              <a:gd name="connsiteY4" fmla="*/ 179354 h 2296115"/>
              <a:gd name="connsiteX5" fmla="*/ 2000152 w 2541690"/>
              <a:gd name="connsiteY5" fmla="*/ 9251 h 2296115"/>
              <a:gd name="connsiteX6" fmla="*/ 1535227 w 2541690"/>
              <a:gd name="connsiteY6" fmla="*/ 462860 h 2296115"/>
              <a:gd name="connsiteX7" fmla="*/ 911546 w 2541690"/>
              <a:gd name="connsiteY7" fmla="*/ 666984 h 2296115"/>
              <a:gd name="connsiteX8" fmla="*/ 480640 w 2541690"/>
              <a:gd name="connsiteY8" fmla="*/ 995850 h 2296115"/>
              <a:gd name="connsiteX9" fmla="*/ 321885 w 2541690"/>
              <a:gd name="connsiteY9" fmla="*/ 1438119 h 2296115"/>
              <a:gd name="connsiteX10" fmla="*/ 934226 w 2541690"/>
              <a:gd name="connsiteY10" fmla="*/ 1188634 h 2296115"/>
              <a:gd name="connsiteX11" fmla="*/ 1081641 w 2541690"/>
              <a:gd name="connsiteY11" fmla="*/ 1438119 h 2296115"/>
              <a:gd name="connsiteX12" fmla="*/ 480640 w 2541690"/>
              <a:gd name="connsiteY12" fmla="*/ 1710284 h 2296115"/>
              <a:gd name="connsiteX13" fmla="*/ 4376 w 2541690"/>
              <a:gd name="connsiteY13" fmla="*/ 1903068 h 2296115"/>
              <a:gd name="connsiteX14" fmla="*/ 231168 w 2541690"/>
              <a:gd name="connsiteY14" fmla="*/ 2141213 h 22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1690" h="2296115">
                <a:moveTo>
                  <a:pt x="106432" y="2107192"/>
                </a:moveTo>
                <a:cubicBezTo>
                  <a:pt x="533558" y="2230989"/>
                  <a:pt x="960685" y="2354787"/>
                  <a:pt x="1285755" y="2265955"/>
                </a:cubicBezTo>
                <a:cubicBezTo>
                  <a:pt x="1610825" y="2177123"/>
                  <a:pt x="1871636" y="1878497"/>
                  <a:pt x="2056850" y="1574201"/>
                </a:cubicBezTo>
                <a:cubicBezTo>
                  <a:pt x="2242064" y="1269905"/>
                  <a:pt x="2319552" y="672653"/>
                  <a:pt x="2397039" y="440179"/>
                </a:cubicBezTo>
                <a:cubicBezTo>
                  <a:pt x="2474527" y="207704"/>
                  <a:pt x="2587923" y="251175"/>
                  <a:pt x="2521775" y="179354"/>
                </a:cubicBezTo>
                <a:cubicBezTo>
                  <a:pt x="2455627" y="107533"/>
                  <a:pt x="2164577" y="-38000"/>
                  <a:pt x="2000152" y="9251"/>
                </a:cubicBezTo>
                <a:cubicBezTo>
                  <a:pt x="1835727" y="56502"/>
                  <a:pt x="1716661" y="353238"/>
                  <a:pt x="1535227" y="462860"/>
                </a:cubicBezTo>
                <a:cubicBezTo>
                  <a:pt x="1353793" y="572482"/>
                  <a:pt x="1087310" y="578152"/>
                  <a:pt x="911546" y="666984"/>
                </a:cubicBezTo>
                <a:cubicBezTo>
                  <a:pt x="735782" y="755816"/>
                  <a:pt x="578917" y="867328"/>
                  <a:pt x="480640" y="995850"/>
                </a:cubicBezTo>
                <a:cubicBezTo>
                  <a:pt x="382363" y="1124372"/>
                  <a:pt x="246287" y="1405988"/>
                  <a:pt x="321885" y="1438119"/>
                </a:cubicBezTo>
                <a:cubicBezTo>
                  <a:pt x="397483" y="1470250"/>
                  <a:pt x="807600" y="1188634"/>
                  <a:pt x="934226" y="1188634"/>
                </a:cubicBezTo>
                <a:cubicBezTo>
                  <a:pt x="1060852" y="1188634"/>
                  <a:pt x="1157239" y="1351177"/>
                  <a:pt x="1081641" y="1438119"/>
                </a:cubicBezTo>
                <a:cubicBezTo>
                  <a:pt x="1006043" y="1525061"/>
                  <a:pt x="660184" y="1632793"/>
                  <a:pt x="480640" y="1710284"/>
                </a:cubicBezTo>
                <a:cubicBezTo>
                  <a:pt x="301096" y="1787775"/>
                  <a:pt x="45955" y="1831246"/>
                  <a:pt x="4376" y="1903068"/>
                </a:cubicBezTo>
                <a:cubicBezTo>
                  <a:pt x="-37203" y="1974890"/>
                  <a:pt x="231168" y="2141213"/>
                  <a:pt x="231168" y="2141213"/>
                </a:cubicBezTo>
              </a:path>
            </a:pathLst>
          </a:cu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521279" y="14469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432143" y="246067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460632" y="224288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460632" y="306103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670764" y="1779802"/>
            <a:ext cx="1640530" cy="828949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670764" y="1779802"/>
            <a:ext cx="0" cy="828949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670764" y="1779802"/>
            <a:ext cx="0" cy="1657898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138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ymm1.pdf"/>
          <p:cNvPicPr>
            <a:picLocks noChangeAspect="1"/>
          </p:cNvPicPr>
          <p:nvPr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84" y="1188824"/>
            <a:ext cx="3746500" cy="3276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55280" y="1194872"/>
            <a:ext cx="3739896" cy="327355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47156" y="1194872"/>
            <a:ext cx="3739896" cy="327355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symm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32" y="2012168"/>
            <a:ext cx="3739896" cy="3273552"/>
          </a:xfrm>
          <a:prstGeom prst="rect">
            <a:avLst/>
          </a:prstGeom>
          <a:ln w="19050">
            <a:noFill/>
          </a:ln>
        </p:spPr>
      </p:pic>
      <p:sp>
        <p:nvSpPr>
          <p:cNvPr id="7" name="Rectangle 6"/>
          <p:cNvSpPr/>
          <p:nvPr/>
        </p:nvSpPr>
        <p:spPr>
          <a:xfrm>
            <a:off x="947156" y="2012168"/>
            <a:ext cx="3739896" cy="327355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939033" y="119487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939033" y="20121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521279" y="14469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432143" y="246067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670764" y="1779802"/>
            <a:ext cx="1640530" cy="828949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670764" y="1779802"/>
            <a:ext cx="0" cy="828949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670764" y="1779802"/>
            <a:ext cx="0" cy="1657898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455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293" descr="symm1.pdf"/>
          <p:cNvPicPr>
            <a:picLocks noChangeAspect="1"/>
          </p:cNvPicPr>
          <p:nvPr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84" y="1188824"/>
            <a:ext cx="3746500" cy="3276600"/>
          </a:xfrm>
          <a:prstGeom prst="rect">
            <a:avLst/>
          </a:prstGeom>
        </p:spPr>
      </p:pic>
      <p:sp>
        <p:nvSpPr>
          <p:cNvPr id="297" name="Freeform 296"/>
          <p:cNvSpPr>
            <a:spLocks noChangeAspect="1"/>
          </p:cNvSpPr>
          <p:nvPr/>
        </p:nvSpPr>
        <p:spPr>
          <a:xfrm flipH="1">
            <a:off x="2899775" y="1679875"/>
            <a:ext cx="788264" cy="712103"/>
          </a:xfrm>
          <a:custGeom>
            <a:avLst/>
            <a:gdLst>
              <a:gd name="connsiteX0" fmla="*/ 106432 w 2541690"/>
              <a:gd name="connsiteY0" fmla="*/ 2107192 h 2296115"/>
              <a:gd name="connsiteX1" fmla="*/ 1285755 w 2541690"/>
              <a:gd name="connsiteY1" fmla="*/ 2265955 h 2296115"/>
              <a:gd name="connsiteX2" fmla="*/ 2056850 w 2541690"/>
              <a:gd name="connsiteY2" fmla="*/ 1574201 h 2296115"/>
              <a:gd name="connsiteX3" fmla="*/ 2397039 w 2541690"/>
              <a:gd name="connsiteY3" fmla="*/ 440179 h 2296115"/>
              <a:gd name="connsiteX4" fmla="*/ 2521775 w 2541690"/>
              <a:gd name="connsiteY4" fmla="*/ 179354 h 2296115"/>
              <a:gd name="connsiteX5" fmla="*/ 2000152 w 2541690"/>
              <a:gd name="connsiteY5" fmla="*/ 9251 h 2296115"/>
              <a:gd name="connsiteX6" fmla="*/ 1535227 w 2541690"/>
              <a:gd name="connsiteY6" fmla="*/ 462860 h 2296115"/>
              <a:gd name="connsiteX7" fmla="*/ 911546 w 2541690"/>
              <a:gd name="connsiteY7" fmla="*/ 666984 h 2296115"/>
              <a:gd name="connsiteX8" fmla="*/ 480640 w 2541690"/>
              <a:gd name="connsiteY8" fmla="*/ 995850 h 2296115"/>
              <a:gd name="connsiteX9" fmla="*/ 321885 w 2541690"/>
              <a:gd name="connsiteY9" fmla="*/ 1438119 h 2296115"/>
              <a:gd name="connsiteX10" fmla="*/ 934226 w 2541690"/>
              <a:gd name="connsiteY10" fmla="*/ 1188634 h 2296115"/>
              <a:gd name="connsiteX11" fmla="*/ 1081641 w 2541690"/>
              <a:gd name="connsiteY11" fmla="*/ 1438119 h 2296115"/>
              <a:gd name="connsiteX12" fmla="*/ 480640 w 2541690"/>
              <a:gd name="connsiteY12" fmla="*/ 1710284 h 2296115"/>
              <a:gd name="connsiteX13" fmla="*/ 4376 w 2541690"/>
              <a:gd name="connsiteY13" fmla="*/ 1903068 h 2296115"/>
              <a:gd name="connsiteX14" fmla="*/ 231168 w 2541690"/>
              <a:gd name="connsiteY14" fmla="*/ 2141213 h 22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1690" h="2296115">
                <a:moveTo>
                  <a:pt x="106432" y="2107192"/>
                </a:moveTo>
                <a:cubicBezTo>
                  <a:pt x="533558" y="2230989"/>
                  <a:pt x="960685" y="2354787"/>
                  <a:pt x="1285755" y="2265955"/>
                </a:cubicBezTo>
                <a:cubicBezTo>
                  <a:pt x="1610825" y="2177123"/>
                  <a:pt x="1871636" y="1878497"/>
                  <a:pt x="2056850" y="1574201"/>
                </a:cubicBezTo>
                <a:cubicBezTo>
                  <a:pt x="2242064" y="1269905"/>
                  <a:pt x="2319552" y="672653"/>
                  <a:pt x="2397039" y="440179"/>
                </a:cubicBezTo>
                <a:cubicBezTo>
                  <a:pt x="2474527" y="207704"/>
                  <a:pt x="2587923" y="251175"/>
                  <a:pt x="2521775" y="179354"/>
                </a:cubicBezTo>
                <a:cubicBezTo>
                  <a:pt x="2455627" y="107533"/>
                  <a:pt x="2164577" y="-38000"/>
                  <a:pt x="2000152" y="9251"/>
                </a:cubicBezTo>
                <a:cubicBezTo>
                  <a:pt x="1835727" y="56502"/>
                  <a:pt x="1716661" y="353238"/>
                  <a:pt x="1535227" y="462860"/>
                </a:cubicBezTo>
                <a:cubicBezTo>
                  <a:pt x="1353793" y="572482"/>
                  <a:pt x="1087310" y="578152"/>
                  <a:pt x="911546" y="666984"/>
                </a:cubicBezTo>
                <a:cubicBezTo>
                  <a:pt x="735782" y="755816"/>
                  <a:pt x="578917" y="867328"/>
                  <a:pt x="480640" y="995850"/>
                </a:cubicBezTo>
                <a:cubicBezTo>
                  <a:pt x="382363" y="1124372"/>
                  <a:pt x="246287" y="1405988"/>
                  <a:pt x="321885" y="1438119"/>
                </a:cubicBezTo>
                <a:cubicBezTo>
                  <a:pt x="397483" y="1470250"/>
                  <a:pt x="807600" y="1188634"/>
                  <a:pt x="934226" y="1188634"/>
                </a:cubicBezTo>
                <a:cubicBezTo>
                  <a:pt x="1060852" y="1188634"/>
                  <a:pt x="1157239" y="1351177"/>
                  <a:pt x="1081641" y="1438119"/>
                </a:cubicBezTo>
                <a:cubicBezTo>
                  <a:pt x="1006043" y="1525061"/>
                  <a:pt x="660184" y="1632793"/>
                  <a:pt x="480640" y="1710284"/>
                </a:cubicBezTo>
                <a:cubicBezTo>
                  <a:pt x="301096" y="1787775"/>
                  <a:pt x="45955" y="1831246"/>
                  <a:pt x="4376" y="1903068"/>
                </a:cubicBezTo>
                <a:cubicBezTo>
                  <a:pt x="-37203" y="1974890"/>
                  <a:pt x="231168" y="2141213"/>
                  <a:pt x="231168" y="2141213"/>
                </a:cubicBezTo>
              </a:path>
            </a:pathLst>
          </a:cu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8" name="Freeform 297"/>
          <p:cNvSpPr>
            <a:spLocks noChangeAspect="1"/>
          </p:cNvSpPr>
          <p:nvPr/>
        </p:nvSpPr>
        <p:spPr>
          <a:xfrm flipH="1">
            <a:off x="1254823" y="3326285"/>
            <a:ext cx="788264" cy="712103"/>
          </a:xfrm>
          <a:custGeom>
            <a:avLst/>
            <a:gdLst>
              <a:gd name="connsiteX0" fmla="*/ 106432 w 2541690"/>
              <a:gd name="connsiteY0" fmla="*/ 2107192 h 2296115"/>
              <a:gd name="connsiteX1" fmla="*/ 1285755 w 2541690"/>
              <a:gd name="connsiteY1" fmla="*/ 2265955 h 2296115"/>
              <a:gd name="connsiteX2" fmla="*/ 2056850 w 2541690"/>
              <a:gd name="connsiteY2" fmla="*/ 1574201 h 2296115"/>
              <a:gd name="connsiteX3" fmla="*/ 2397039 w 2541690"/>
              <a:gd name="connsiteY3" fmla="*/ 440179 h 2296115"/>
              <a:gd name="connsiteX4" fmla="*/ 2521775 w 2541690"/>
              <a:gd name="connsiteY4" fmla="*/ 179354 h 2296115"/>
              <a:gd name="connsiteX5" fmla="*/ 2000152 w 2541690"/>
              <a:gd name="connsiteY5" fmla="*/ 9251 h 2296115"/>
              <a:gd name="connsiteX6" fmla="*/ 1535227 w 2541690"/>
              <a:gd name="connsiteY6" fmla="*/ 462860 h 2296115"/>
              <a:gd name="connsiteX7" fmla="*/ 911546 w 2541690"/>
              <a:gd name="connsiteY7" fmla="*/ 666984 h 2296115"/>
              <a:gd name="connsiteX8" fmla="*/ 480640 w 2541690"/>
              <a:gd name="connsiteY8" fmla="*/ 995850 h 2296115"/>
              <a:gd name="connsiteX9" fmla="*/ 321885 w 2541690"/>
              <a:gd name="connsiteY9" fmla="*/ 1438119 h 2296115"/>
              <a:gd name="connsiteX10" fmla="*/ 934226 w 2541690"/>
              <a:gd name="connsiteY10" fmla="*/ 1188634 h 2296115"/>
              <a:gd name="connsiteX11" fmla="*/ 1081641 w 2541690"/>
              <a:gd name="connsiteY11" fmla="*/ 1438119 h 2296115"/>
              <a:gd name="connsiteX12" fmla="*/ 480640 w 2541690"/>
              <a:gd name="connsiteY12" fmla="*/ 1710284 h 2296115"/>
              <a:gd name="connsiteX13" fmla="*/ 4376 w 2541690"/>
              <a:gd name="connsiteY13" fmla="*/ 1903068 h 2296115"/>
              <a:gd name="connsiteX14" fmla="*/ 231168 w 2541690"/>
              <a:gd name="connsiteY14" fmla="*/ 2141213 h 22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1690" h="2296115">
                <a:moveTo>
                  <a:pt x="106432" y="2107192"/>
                </a:moveTo>
                <a:cubicBezTo>
                  <a:pt x="533558" y="2230989"/>
                  <a:pt x="960685" y="2354787"/>
                  <a:pt x="1285755" y="2265955"/>
                </a:cubicBezTo>
                <a:cubicBezTo>
                  <a:pt x="1610825" y="2177123"/>
                  <a:pt x="1871636" y="1878497"/>
                  <a:pt x="2056850" y="1574201"/>
                </a:cubicBezTo>
                <a:cubicBezTo>
                  <a:pt x="2242064" y="1269905"/>
                  <a:pt x="2319552" y="672653"/>
                  <a:pt x="2397039" y="440179"/>
                </a:cubicBezTo>
                <a:cubicBezTo>
                  <a:pt x="2474527" y="207704"/>
                  <a:pt x="2587923" y="251175"/>
                  <a:pt x="2521775" y="179354"/>
                </a:cubicBezTo>
                <a:cubicBezTo>
                  <a:pt x="2455627" y="107533"/>
                  <a:pt x="2164577" y="-38000"/>
                  <a:pt x="2000152" y="9251"/>
                </a:cubicBezTo>
                <a:cubicBezTo>
                  <a:pt x="1835727" y="56502"/>
                  <a:pt x="1716661" y="353238"/>
                  <a:pt x="1535227" y="462860"/>
                </a:cubicBezTo>
                <a:cubicBezTo>
                  <a:pt x="1353793" y="572482"/>
                  <a:pt x="1087310" y="578152"/>
                  <a:pt x="911546" y="666984"/>
                </a:cubicBezTo>
                <a:cubicBezTo>
                  <a:pt x="735782" y="755816"/>
                  <a:pt x="578917" y="867328"/>
                  <a:pt x="480640" y="995850"/>
                </a:cubicBezTo>
                <a:cubicBezTo>
                  <a:pt x="382363" y="1124372"/>
                  <a:pt x="246287" y="1405988"/>
                  <a:pt x="321885" y="1438119"/>
                </a:cubicBezTo>
                <a:cubicBezTo>
                  <a:pt x="397483" y="1470250"/>
                  <a:pt x="807600" y="1188634"/>
                  <a:pt x="934226" y="1188634"/>
                </a:cubicBezTo>
                <a:cubicBezTo>
                  <a:pt x="1060852" y="1188634"/>
                  <a:pt x="1157239" y="1351177"/>
                  <a:pt x="1081641" y="1438119"/>
                </a:cubicBezTo>
                <a:cubicBezTo>
                  <a:pt x="1006043" y="1525061"/>
                  <a:pt x="660184" y="1632793"/>
                  <a:pt x="480640" y="1710284"/>
                </a:cubicBezTo>
                <a:cubicBezTo>
                  <a:pt x="301096" y="1787775"/>
                  <a:pt x="45955" y="1831246"/>
                  <a:pt x="4376" y="1903068"/>
                </a:cubicBezTo>
                <a:cubicBezTo>
                  <a:pt x="-37203" y="1974890"/>
                  <a:pt x="231168" y="2141213"/>
                  <a:pt x="231168" y="2141213"/>
                </a:cubicBezTo>
              </a:path>
            </a:pathLst>
          </a:cu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521279" y="14469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075346" y="18735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430392" y="353274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800125" y="334807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670764" y="1779802"/>
            <a:ext cx="1640530" cy="828949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670764" y="1779802"/>
            <a:ext cx="0" cy="828949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030234" y="1779802"/>
            <a:ext cx="1640530" cy="1657898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670764" y="1779802"/>
            <a:ext cx="0" cy="1657898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852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D4BCF-E2CA-F445-AC51-352E84643ED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266700"/>
            <a:ext cx="4376328" cy="594271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7441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ymm1.pdf"/>
          <p:cNvPicPr>
            <a:picLocks noChangeAspect="1"/>
          </p:cNvPicPr>
          <p:nvPr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84" y="1188824"/>
            <a:ext cx="3746500" cy="3276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55280" y="1194872"/>
            <a:ext cx="3739896" cy="327355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47156" y="1194872"/>
            <a:ext cx="3739896" cy="327355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393516" y="119879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pic>
        <p:nvPicPr>
          <p:cNvPr id="9" name="Picture 8" descr="symm1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2"/>
          <a:stretch/>
        </p:blipFill>
        <p:spPr>
          <a:xfrm>
            <a:off x="187475" y="2831648"/>
            <a:ext cx="2868795" cy="3273552"/>
          </a:xfrm>
          <a:prstGeom prst="rect">
            <a:avLst/>
          </a:prstGeom>
          <a:ln w="19050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752535" y="282134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521279" y="14469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800125" y="334807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670764" y="1779802"/>
            <a:ext cx="1640530" cy="828949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670764" y="1779802"/>
            <a:ext cx="0" cy="828949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030234" y="1779802"/>
            <a:ext cx="1640530" cy="1657898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670764" y="1779802"/>
            <a:ext cx="0" cy="1657898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7475" y="2833438"/>
            <a:ext cx="286879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87475" y="6105200"/>
            <a:ext cx="286879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054194" y="2821342"/>
            <a:ext cx="2076" cy="328385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933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030234" y="950853"/>
            <a:ext cx="3281060" cy="2486847"/>
            <a:chOff x="2452756" y="1813275"/>
            <a:chExt cx="3281060" cy="2486847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4093286" y="2642224"/>
              <a:ext cx="1640530" cy="82894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093286" y="2642224"/>
              <a:ext cx="0" cy="82894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2452756" y="2642224"/>
              <a:ext cx="1640530" cy="82894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2452756" y="2642224"/>
              <a:ext cx="1640530" cy="165789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093286" y="2642224"/>
              <a:ext cx="0" cy="165789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4093286" y="2642224"/>
              <a:ext cx="1640530" cy="165789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093286" y="2642224"/>
              <a:ext cx="164053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4093286" y="1813275"/>
              <a:ext cx="1640530" cy="82894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4093286" y="1813275"/>
              <a:ext cx="0" cy="82894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 flipV="1">
              <a:off x="2452756" y="1813275"/>
              <a:ext cx="1640530" cy="82894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2452756" y="2642224"/>
              <a:ext cx="164053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43" descr="symm1.pdf"/>
          <p:cNvPicPr>
            <a:picLocks noChangeAspect="1"/>
          </p:cNvPicPr>
          <p:nvPr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84" y="1188824"/>
            <a:ext cx="3746500" cy="3276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494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293" descr="symm1.pdf"/>
          <p:cNvPicPr>
            <a:picLocks noChangeAspect="1"/>
          </p:cNvPicPr>
          <p:nvPr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84" y="1188824"/>
            <a:ext cx="3746500" cy="32766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6670764" y="1779802"/>
            <a:ext cx="1640530" cy="828949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670764" y="1779802"/>
            <a:ext cx="0" cy="828949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030234" y="1779802"/>
            <a:ext cx="1640530" cy="828949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030234" y="1779802"/>
            <a:ext cx="1640530" cy="1657898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670764" y="1779802"/>
            <a:ext cx="0" cy="1657898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670764" y="1779802"/>
            <a:ext cx="1640530" cy="1657898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670764" y="1779802"/>
            <a:ext cx="164053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670764" y="950853"/>
            <a:ext cx="1640530" cy="828949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670764" y="950853"/>
            <a:ext cx="0" cy="828949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030234" y="950853"/>
            <a:ext cx="1640530" cy="828949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030234" y="1779802"/>
            <a:ext cx="1640530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92337" y="1956191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23667" y="142574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152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293" descr="symm1.pdf"/>
          <p:cNvPicPr>
            <a:picLocks noChangeAspect="1"/>
          </p:cNvPicPr>
          <p:nvPr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84" y="1188824"/>
            <a:ext cx="3746500" cy="32766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6670764" y="1779802"/>
            <a:ext cx="1640530" cy="828949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670764" y="1779802"/>
            <a:ext cx="0" cy="828949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030234" y="1779802"/>
            <a:ext cx="1640530" cy="828949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030234" y="1779802"/>
            <a:ext cx="1640530" cy="1657898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670764" y="1779802"/>
            <a:ext cx="0" cy="1657898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670764" y="1779802"/>
            <a:ext cx="1640530" cy="1657898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670764" y="1779802"/>
            <a:ext cx="164053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670764" y="950853"/>
            <a:ext cx="1640530" cy="828949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670764" y="950853"/>
            <a:ext cx="0" cy="828949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030234" y="950853"/>
            <a:ext cx="1640530" cy="828949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030234" y="1779802"/>
            <a:ext cx="1640530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92337" y="1956191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23667" y="142574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56821" y="3253034"/>
            <a:ext cx="811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="1" dirty="0" smtClean="0"/>
              <a:t> a </a:t>
            </a:r>
            <a:r>
              <a:rPr lang="en-GB" dirty="0" smtClean="0"/>
              <a:t>+</a:t>
            </a:r>
            <a:r>
              <a:rPr lang="en-GB" b="1" dirty="0" smtClean="0"/>
              <a:t> b</a:t>
            </a:r>
            <a:endParaRPr lang="en-GB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455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293" descr="symm1.pdf"/>
          <p:cNvPicPr>
            <a:picLocks noChangeAspect="1"/>
          </p:cNvPicPr>
          <p:nvPr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84" y="1188824"/>
            <a:ext cx="3746500" cy="3276600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6670764" y="1779802"/>
            <a:ext cx="0" cy="828949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670764" y="1779802"/>
            <a:ext cx="164053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92337" y="1956191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23667" y="142574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993800" y="917739"/>
            <a:ext cx="3354214" cy="2559999"/>
            <a:chOff x="4993800" y="917739"/>
            <a:chExt cx="3354214" cy="2559999"/>
          </a:xfrm>
        </p:grpSpPr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8274862" y="3404586"/>
              <a:ext cx="73152" cy="731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6634331" y="3404586"/>
              <a:ext cx="73152" cy="731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4993800" y="3404586"/>
              <a:ext cx="73152" cy="731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8274862" y="2575637"/>
              <a:ext cx="73152" cy="731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634331" y="2575637"/>
              <a:ext cx="73152" cy="731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4993800" y="2575637"/>
              <a:ext cx="73152" cy="731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8274862" y="1746688"/>
              <a:ext cx="73152" cy="731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6634331" y="1746688"/>
              <a:ext cx="73152" cy="7315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4993800" y="1746688"/>
              <a:ext cx="73152" cy="731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8274862" y="917739"/>
              <a:ext cx="73152" cy="731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6634331" y="917739"/>
              <a:ext cx="73152" cy="731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4993800" y="917739"/>
              <a:ext cx="73152" cy="731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569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/>
          <p:nvPr/>
        </p:nvCxnSpPr>
        <p:spPr>
          <a:xfrm>
            <a:off x="6670764" y="1779802"/>
            <a:ext cx="0" cy="828949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670764" y="1779802"/>
            <a:ext cx="164053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92337" y="1956191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23667" y="142574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670764" y="1779802"/>
            <a:ext cx="1640530" cy="82894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symm1.pdf"/>
          <p:cNvPicPr>
            <a:picLocks noChangeAspect="1"/>
          </p:cNvPicPr>
          <p:nvPr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84" y="1188824"/>
            <a:ext cx="3746500" cy="3276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057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392337" y="1956191"/>
            <a:ext cx="35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a</a:t>
            </a:r>
            <a:endParaRPr lang="en-GB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23667" y="1425740"/>
            <a:ext cx="35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b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670764" y="1779802"/>
            <a:ext cx="1640530" cy="82894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Arc 1"/>
          <p:cNvSpPr>
            <a:spLocks noChangeAspect="1"/>
          </p:cNvSpPr>
          <p:nvPr/>
        </p:nvSpPr>
        <p:spPr>
          <a:xfrm flipV="1">
            <a:off x="6506172" y="1615210"/>
            <a:ext cx="329184" cy="329184"/>
          </a:xfrm>
          <a:prstGeom prst="arc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752169" y="1798953"/>
            <a:ext cx="28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/>
                <a:cs typeface="Times New Roman"/>
              </a:rPr>
              <a:t>γ</a:t>
            </a:r>
            <a:endParaRPr lang="en-GB" dirty="0">
              <a:latin typeface="Times New Roman"/>
              <a:cs typeface="Times New Roman"/>
            </a:endParaRPr>
          </a:p>
        </p:txBody>
      </p:sp>
      <p:pic>
        <p:nvPicPr>
          <p:cNvPr id="11" name="Picture 10" descr="symm1.pdf"/>
          <p:cNvPicPr>
            <a:picLocks noChangeAspect="1"/>
          </p:cNvPicPr>
          <p:nvPr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84" y="1188824"/>
            <a:ext cx="3746500" cy="3276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288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A02D0-765B-E848-A820-46D71252817F}" type="slidenum">
              <a:rPr lang="en-GB"/>
              <a:pPr>
                <a:defRPr/>
              </a:pPr>
              <a:t>27</a:t>
            </a:fld>
            <a:endParaRPr lang="en-GB"/>
          </a:p>
        </p:txBody>
      </p:sp>
      <p:pic>
        <p:nvPicPr>
          <p:cNvPr id="18436" name="Picture 2" descr="symmetry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1066800"/>
            <a:ext cx="513715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43508" y="937104"/>
            <a:ext cx="35998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defRPr/>
            </a:pPr>
            <a:r>
              <a:rPr lang="en-US" sz="2000" dirty="0" smtClean="0">
                <a:cs typeface="+mn-cs"/>
              </a:rPr>
              <a:t>Translation symmetry is defined</a:t>
            </a:r>
          </a:p>
          <a:p>
            <a:pPr algn="l" eaLnBrk="0" hangingPunct="0">
              <a:defRPr/>
            </a:pPr>
            <a:r>
              <a:rPr lang="en-US" sz="2000" dirty="0" smtClean="0">
                <a:cs typeface="+mn-cs"/>
              </a:rPr>
              <a:t>by three base </a:t>
            </a:r>
            <a:r>
              <a:rPr lang="en-US" sz="2000" dirty="0">
                <a:cs typeface="+mn-cs"/>
              </a:rPr>
              <a:t>vectors </a:t>
            </a:r>
            <a:r>
              <a:rPr lang="en-US" sz="2000" b="1" dirty="0">
                <a:cs typeface="+mn-cs"/>
              </a:rPr>
              <a:t>a</a:t>
            </a:r>
            <a:r>
              <a:rPr lang="en-US" sz="2000" dirty="0">
                <a:cs typeface="+mn-cs"/>
              </a:rPr>
              <a:t>, </a:t>
            </a:r>
            <a:r>
              <a:rPr lang="en-US" sz="2000" b="1" dirty="0">
                <a:cs typeface="+mn-cs"/>
              </a:rPr>
              <a:t>b</a:t>
            </a:r>
            <a:r>
              <a:rPr lang="en-US" sz="2000" dirty="0">
                <a:cs typeface="+mn-cs"/>
              </a:rPr>
              <a:t>, and </a:t>
            </a:r>
            <a:r>
              <a:rPr lang="en-US" sz="2000" b="1" dirty="0" smtClean="0">
                <a:cs typeface="+mn-cs"/>
              </a:rPr>
              <a:t>c</a:t>
            </a:r>
            <a:r>
              <a:rPr lang="en-US" sz="2000" dirty="0" smtClean="0">
                <a:cs typeface="+mn-cs"/>
              </a:rPr>
              <a:t>.</a:t>
            </a:r>
            <a:endParaRPr lang="en-US" sz="2000" dirty="0">
              <a:cs typeface="+mn-cs"/>
            </a:endParaRPr>
          </a:p>
        </p:txBody>
      </p:sp>
      <p:grpSp>
        <p:nvGrpSpPr>
          <p:cNvPr id="18438" name="Group 21"/>
          <p:cNvGrpSpPr>
            <a:grpSpLocks/>
          </p:cNvGrpSpPr>
          <p:nvPr/>
        </p:nvGrpSpPr>
        <p:grpSpPr bwMode="auto">
          <a:xfrm>
            <a:off x="323528" y="1856395"/>
            <a:ext cx="3810000" cy="3552825"/>
            <a:chOff x="384" y="768"/>
            <a:chExt cx="2400" cy="2238"/>
          </a:xfrm>
        </p:grpSpPr>
        <p:sp>
          <p:nvSpPr>
            <p:cNvPr id="10245" name="Line 5"/>
            <p:cNvSpPr>
              <a:spLocks noChangeShapeType="1"/>
            </p:cNvSpPr>
            <p:nvPr/>
          </p:nvSpPr>
          <p:spPr bwMode="auto">
            <a:xfrm flipV="1">
              <a:off x="816" y="884"/>
              <a:ext cx="0" cy="1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>
              <a:off x="816" y="2180"/>
              <a:ext cx="19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 flipH="1">
              <a:off x="432" y="2180"/>
              <a:ext cx="384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2390" y="1651"/>
              <a:ext cx="2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3600" b="1" dirty="0">
                  <a:latin typeface="Times" charset="0"/>
                  <a:cs typeface="+mn-cs"/>
                </a:rPr>
                <a:t>a</a:t>
              </a:r>
              <a:endParaRPr lang="en-US" sz="3600" dirty="0">
                <a:latin typeface="Times" charset="0"/>
                <a:cs typeface="+mn-cs"/>
              </a:endParaRPr>
            </a:p>
          </p:txBody>
        </p:sp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384" y="768"/>
              <a:ext cx="2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3600" b="1" dirty="0">
                  <a:latin typeface="Times" charset="0"/>
                  <a:cs typeface="+mn-cs"/>
                </a:rPr>
                <a:t>b</a:t>
              </a:r>
              <a:endParaRPr lang="en-US" sz="3600" dirty="0">
                <a:latin typeface="Times" charset="0"/>
                <a:cs typeface="+mn-cs"/>
              </a:endParaRPr>
            </a:p>
          </p:txBody>
        </p:sp>
        <p:sp>
          <p:nvSpPr>
            <p:cNvPr id="10253" name="Text Box 13"/>
            <p:cNvSpPr txBox="1">
              <a:spLocks noChangeArrowheads="1"/>
            </p:cNvSpPr>
            <p:nvPr/>
          </p:nvSpPr>
          <p:spPr bwMode="auto">
            <a:xfrm>
              <a:off x="508" y="2564"/>
              <a:ext cx="25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4000" b="1" dirty="0">
                  <a:latin typeface="Times" charset="0"/>
                  <a:cs typeface="+mn-cs"/>
                </a:rPr>
                <a:t>c</a:t>
              </a:r>
              <a:endParaRPr lang="en-US" sz="4000" dirty="0">
                <a:latin typeface="Times" charset="0"/>
                <a:cs typeface="+mn-cs"/>
              </a:endParaRPr>
            </a:p>
          </p:txBody>
        </p:sp>
        <p:sp>
          <p:nvSpPr>
            <p:cNvPr id="10254" name="Text Box 14"/>
            <p:cNvSpPr txBox="1">
              <a:spLocks noChangeArrowheads="1"/>
            </p:cNvSpPr>
            <p:nvPr/>
          </p:nvSpPr>
          <p:spPr bwMode="auto">
            <a:xfrm>
              <a:off x="1008" y="1669"/>
              <a:ext cx="23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3600" dirty="0">
                  <a:latin typeface="Times" charset="0"/>
                  <a:cs typeface="+mn-cs"/>
                  <a:sym typeface="Symbol" charset="0"/>
                </a:rPr>
                <a:t></a:t>
              </a:r>
              <a:endParaRPr lang="en-US" sz="3600" dirty="0">
                <a:latin typeface="Times" charset="0"/>
                <a:cs typeface="+mn-cs"/>
              </a:endParaRPr>
            </a:p>
          </p:txBody>
        </p:sp>
        <p:sp>
          <p:nvSpPr>
            <p:cNvPr id="10255" name="Text Box 15"/>
            <p:cNvSpPr txBox="1">
              <a:spLocks noChangeArrowheads="1"/>
            </p:cNvSpPr>
            <p:nvPr/>
          </p:nvSpPr>
          <p:spPr bwMode="auto">
            <a:xfrm>
              <a:off x="432" y="1824"/>
              <a:ext cx="29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3600">
                  <a:latin typeface="Times" charset="0"/>
                  <a:cs typeface="+mn-cs"/>
                  <a:sym typeface="Symbol" charset="0"/>
                </a:rPr>
                <a:t></a:t>
              </a:r>
              <a:endParaRPr lang="en-US" sz="3600">
                <a:latin typeface="Times" charset="0"/>
                <a:cs typeface="+mn-cs"/>
              </a:endParaRPr>
            </a:p>
          </p:txBody>
        </p:sp>
        <p:sp>
          <p:nvSpPr>
            <p:cNvPr id="10256" name="Text Box 16"/>
            <p:cNvSpPr txBox="1">
              <a:spLocks noChangeArrowheads="1"/>
            </p:cNvSpPr>
            <p:nvPr/>
          </p:nvSpPr>
          <p:spPr bwMode="auto">
            <a:xfrm>
              <a:off x="864" y="2208"/>
              <a:ext cx="27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3600">
                  <a:latin typeface="Times" charset="0"/>
                  <a:cs typeface="+mn-cs"/>
                  <a:sym typeface="Symbol" charset="0"/>
                </a:rPr>
                <a:t></a:t>
              </a:r>
              <a:endParaRPr lang="en-US" sz="3600">
                <a:latin typeface="Times" charset="0"/>
                <a:cs typeface="+mn-cs"/>
              </a:endParaRPr>
            </a:p>
          </p:txBody>
        </p:sp>
        <p:sp>
          <p:nvSpPr>
            <p:cNvPr id="10257" name="Arc 17"/>
            <p:cNvSpPr>
              <a:spLocks/>
            </p:cNvSpPr>
            <p:nvPr/>
          </p:nvSpPr>
          <p:spPr bwMode="auto">
            <a:xfrm>
              <a:off x="816" y="1892"/>
              <a:ext cx="33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0258" name="Arc 18"/>
            <p:cNvSpPr>
              <a:spLocks/>
            </p:cNvSpPr>
            <p:nvPr/>
          </p:nvSpPr>
          <p:spPr bwMode="auto">
            <a:xfrm flipV="1">
              <a:off x="720" y="2180"/>
              <a:ext cx="432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0259" name="Arc 19"/>
            <p:cNvSpPr>
              <a:spLocks/>
            </p:cNvSpPr>
            <p:nvPr/>
          </p:nvSpPr>
          <p:spPr bwMode="auto">
            <a:xfrm flipH="1">
              <a:off x="672" y="1892"/>
              <a:ext cx="144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2339752" y="4941168"/>
            <a:ext cx="648934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defRPr/>
            </a:pPr>
            <a:r>
              <a:rPr lang="en-US" sz="2000" dirty="0">
                <a:cs typeface="+mn-cs"/>
              </a:rPr>
              <a:t>Unit cells are usually defined in terms of the </a:t>
            </a:r>
            <a:r>
              <a:rPr lang="en-US" sz="2000" i="1" dirty="0">
                <a:cs typeface="+mn-cs"/>
              </a:rPr>
              <a:t>lengths</a:t>
            </a:r>
            <a:r>
              <a:rPr lang="en-US" sz="2000" dirty="0">
                <a:cs typeface="+mn-cs"/>
              </a:rPr>
              <a:t> of </a:t>
            </a:r>
            <a:r>
              <a:rPr lang="en-US" sz="2000" dirty="0" smtClean="0">
                <a:cs typeface="+mn-cs"/>
              </a:rPr>
              <a:t>these </a:t>
            </a:r>
            <a:r>
              <a:rPr lang="en-US" sz="2000" dirty="0">
                <a:cs typeface="+mn-cs"/>
              </a:rPr>
              <a:t>vectors </a:t>
            </a:r>
            <a:r>
              <a:rPr lang="en-US" sz="2000" dirty="0" smtClean="0">
                <a:cs typeface="+mn-cs"/>
              </a:rPr>
              <a:t>and angles between them. For </a:t>
            </a:r>
            <a:r>
              <a:rPr lang="en-US" sz="2000" dirty="0">
                <a:cs typeface="+mn-cs"/>
              </a:rPr>
              <a:t>example</a:t>
            </a:r>
            <a:r>
              <a:rPr lang="en-US" sz="2000" dirty="0" smtClean="0">
                <a:cs typeface="+mn-cs"/>
              </a:rPr>
              <a:t>,</a:t>
            </a:r>
          </a:p>
          <a:p>
            <a:pPr algn="l" eaLnBrk="0" hangingPunct="0">
              <a:defRPr/>
            </a:pPr>
            <a:endParaRPr lang="en-US" sz="2000" dirty="0" smtClean="0">
              <a:cs typeface="+mn-cs"/>
            </a:endParaRPr>
          </a:p>
          <a:p>
            <a:pPr algn="l" eaLnBrk="0" hangingPunct="0">
              <a:defRPr/>
            </a:pPr>
            <a:r>
              <a:rPr lang="en-US" sz="2000" dirty="0" smtClean="0">
                <a:cs typeface="+mn-cs"/>
              </a:rPr>
              <a:t>a</a:t>
            </a:r>
            <a:r>
              <a:rPr lang="en-US" sz="2000" dirty="0">
                <a:cs typeface="+mn-cs"/>
              </a:rPr>
              <a:t>=94.2Å, b=72.6Å, c=30.1Å, </a:t>
            </a:r>
            <a:r>
              <a:rPr lang="en-US" sz="2000" dirty="0">
                <a:cs typeface="+mn-cs"/>
                <a:sym typeface="Symbol" charset="0"/>
              </a:rPr>
              <a:t>=90°, =102.1°, =90°.</a:t>
            </a:r>
            <a:endParaRPr lang="en-US" sz="2000" dirty="0">
              <a:cs typeface="+mn-cs"/>
            </a:endParaRPr>
          </a:p>
        </p:txBody>
      </p:sp>
      <p:sp>
        <p:nvSpPr>
          <p:cNvPr id="21" name="Rectangle 1026"/>
          <p:cNvSpPr txBox="1">
            <a:spLocks noChangeArrowheads="1"/>
          </p:cNvSpPr>
          <p:nvPr/>
        </p:nvSpPr>
        <p:spPr>
          <a:xfrm>
            <a:off x="2123728" y="25983"/>
            <a:ext cx="5040560" cy="73116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dirty="0" smtClean="0">
                <a:cs typeface="+mj-cs"/>
              </a:rPr>
              <a:t>Unit cell parameters</a:t>
            </a:r>
          </a:p>
        </p:txBody>
      </p:sp>
    </p:spTree>
    <p:extLst>
      <p:ext uri="{BB962C8B-B14F-4D97-AF65-F5344CB8AC3E}">
        <p14:creationId xmlns:p14="http://schemas.microsoft.com/office/powerpoint/2010/main" val="1875632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6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7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6789A-3EAF-4343-B241-B31D4DD27725}" type="slidenum">
              <a:rPr lang="en-GB"/>
              <a:pPr>
                <a:defRPr/>
              </a:pPr>
              <a:t>28</a:t>
            </a:fld>
            <a:endParaRPr lang="en-GB"/>
          </a:p>
        </p:txBody>
      </p:sp>
      <p:grpSp>
        <p:nvGrpSpPr>
          <p:cNvPr id="83972" name="Group 1026"/>
          <p:cNvGrpSpPr>
            <a:grpSpLocks/>
          </p:cNvGrpSpPr>
          <p:nvPr/>
        </p:nvGrpSpPr>
        <p:grpSpPr bwMode="auto">
          <a:xfrm>
            <a:off x="2636838" y="1336956"/>
            <a:ext cx="3870325" cy="2811463"/>
            <a:chOff x="1603" y="1023"/>
            <a:chExt cx="2438" cy="1771"/>
          </a:xfrm>
        </p:grpSpPr>
        <p:sp>
          <p:nvSpPr>
            <p:cNvPr id="177155" name="Oval 1027"/>
            <p:cNvSpPr>
              <a:spLocks noChangeArrowheads="1"/>
            </p:cNvSpPr>
            <p:nvPr/>
          </p:nvSpPr>
          <p:spPr bwMode="auto">
            <a:xfrm>
              <a:off x="1604" y="1023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56" name="Oval 1028"/>
            <p:cNvSpPr>
              <a:spLocks noChangeArrowheads="1"/>
            </p:cNvSpPr>
            <p:nvPr/>
          </p:nvSpPr>
          <p:spPr bwMode="auto">
            <a:xfrm>
              <a:off x="2190" y="1024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57" name="Oval 1029"/>
            <p:cNvSpPr>
              <a:spLocks noChangeArrowheads="1"/>
            </p:cNvSpPr>
            <p:nvPr/>
          </p:nvSpPr>
          <p:spPr bwMode="auto">
            <a:xfrm>
              <a:off x="1604" y="1215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58" name="Oval 1030"/>
            <p:cNvSpPr>
              <a:spLocks noChangeArrowheads="1"/>
            </p:cNvSpPr>
            <p:nvPr/>
          </p:nvSpPr>
          <p:spPr bwMode="auto">
            <a:xfrm>
              <a:off x="2190" y="1216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59" name="Oval 1031"/>
            <p:cNvSpPr>
              <a:spLocks noChangeArrowheads="1"/>
            </p:cNvSpPr>
            <p:nvPr/>
          </p:nvSpPr>
          <p:spPr bwMode="auto">
            <a:xfrm>
              <a:off x="1604" y="1407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60" name="Oval 1032"/>
            <p:cNvSpPr>
              <a:spLocks noChangeArrowheads="1"/>
            </p:cNvSpPr>
            <p:nvPr/>
          </p:nvSpPr>
          <p:spPr bwMode="auto">
            <a:xfrm>
              <a:off x="2190" y="1408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61" name="Oval 1033"/>
            <p:cNvSpPr>
              <a:spLocks noChangeArrowheads="1"/>
            </p:cNvSpPr>
            <p:nvPr/>
          </p:nvSpPr>
          <p:spPr bwMode="auto">
            <a:xfrm>
              <a:off x="1604" y="1595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62" name="Oval 1034"/>
            <p:cNvSpPr>
              <a:spLocks noChangeArrowheads="1"/>
            </p:cNvSpPr>
            <p:nvPr/>
          </p:nvSpPr>
          <p:spPr bwMode="auto">
            <a:xfrm>
              <a:off x="2190" y="1596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63" name="Oval 1035"/>
            <p:cNvSpPr>
              <a:spLocks noChangeArrowheads="1"/>
            </p:cNvSpPr>
            <p:nvPr/>
          </p:nvSpPr>
          <p:spPr bwMode="auto">
            <a:xfrm>
              <a:off x="1604" y="1784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64" name="Oval 1036"/>
            <p:cNvSpPr>
              <a:spLocks noChangeArrowheads="1"/>
            </p:cNvSpPr>
            <p:nvPr/>
          </p:nvSpPr>
          <p:spPr bwMode="auto">
            <a:xfrm>
              <a:off x="2190" y="1784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65" name="Oval 1037"/>
            <p:cNvSpPr>
              <a:spLocks noChangeArrowheads="1"/>
            </p:cNvSpPr>
            <p:nvPr/>
          </p:nvSpPr>
          <p:spPr bwMode="auto">
            <a:xfrm>
              <a:off x="1603" y="1976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66" name="Oval 1038"/>
            <p:cNvSpPr>
              <a:spLocks noChangeArrowheads="1"/>
            </p:cNvSpPr>
            <p:nvPr/>
          </p:nvSpPr>
          <p:spPr bwMode="auto">
            <a:xfrm>
              <a:off x="2190" y="1976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67" name="Oval 1039"/>
            <p:cNvSpPr>
              <a:spLocks noChangeArrowheads="1"/>
            </p:cNvSpPr>
            <p:nvPr/>
          </p:nvSpPr>
          <p:spPr bwMode="auto">
            <a:xfrm>
              <a:off x="1603" y="2168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68" name="Oval 1040"/>
            <p:cNvSpPr>
              <a:spLocks noChangeArrowheads="1"/>
            </p:cNvSpPr>
            <p:nvPr/>
          </p:nvSpPr>
          <p:spPr bwMode="auto">
            <a:xfrm>
              <a:off x="2190" y="2168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69" name="Oval 1041"/>
            <p:cNvSpPr>
              <a:spLocks noChangeArrowheads="1"/>
            </p:cNvSpPr>
            <p:nvPr/>
          </p:nvSpPr>
          <p:spPr bwMode="auto">
            <a:xfrm>
              <a:off x="1603" y="2358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70" name="Oval 1042"/>
            <p:cNvSpPr>
              <a:spLocks noChangeArrowheads="1"/>
            </p:cNvSpPr>
            <p:nvPr/>
          </p:nvSpPr>
          <p:spPr bwMode="auto">
            <a:xfrm>
              <a:off x="2190" y="2358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71" name="Oval 1043"/>
            <p:cNvSpPr>
              <a:spLocks noChangeArrowheads="1"/>
            </p:cNvSpPr>
            <p:nvPr/>
          </p:nvSpPr>
          <p:spPr bwMode="auto">
            <a:xfrm>
              <a:off x="1603" y="2542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72" name="Oval 1044"/>
            <p:cNvSpPr>
              <a:spLocks noChangeArrowheads="1"/>
            </p:cNvSpPr>
            <p:nvPr/>
          </p:nvSpPr>
          <p:spPr bwMode="auto">
            <a:xfrm>
              <a:off x="2190" y="2542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73" name="Oval 1045"/>
            <p:cNvSpPr>
              <a:spLocks noChangeArrowheads="1"/>
            </p:cNvSpPr>
            <p:nvPr/>
          </p:nvSpPr>
          <p:spPr bwMode="auto">
            <a:xfrm>
              <a:off x="1603" y="2746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74" name="Oval 1046"/>
            <p:cNvSpPr>
              <a:spLocks noChangeArrowheads="1"/>
            </p:cNvSpPr>
            <p:nvPr/>
          </p:nvSpPr>
          <p:spPr bwMode="auto">
            <a:xfrm>
              <a:off x="2190" y="2746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75" name="Oval 1047"/>
            <p:cNvSpPr>
              <a:spLocks noChangeArrowheads="1"/>
            </p:cNvSpPr>
            <p:nvPr/>
          </p:nvSpPr>
          <p:spPr bwMode="auto">
            <a:xfrm>
              <a:off x="2791" y="1024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76" name="Oval 1048"/>
            <p:cNvSpPr>
              <a:spLocks noChangeArrowheads="1"/>
            </p:cNvSpPr>
            <p:nvPr/>
          </p:nvSpPr>
          <p:spPr bwMode="auto">
            <a:xfrm>
              <a:off x="2791" y="1216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77" name="Oval 1049"/>
            <p:cNvSpPr>
              <a:spLocks noChangeArrowheads="1"/>
            </p:cNvSpPr>
            <p:nvPr/>
          </p:nvSpPr>
          <p:spPr bwMode="auto">
            <a:xfrm>
              <a:off x="2791" y="1408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78" name="Oval 1050"/>
            <p:cNvSpPr>
              <a:spLocks noChangeArrowheads="1"/>
            </p:cNvSpPr>
            <p:nvPr/>
          </p:nvSpPr>
          <p:spPr bwMode="auto">
            <a:xfrm>
              <a:off x="2791" y="1596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79" name="Oval 1051"/>
            <p:cNvSpPr>
              <a:spLocks noChangeArrowheads="1"/>
            </p:cNvSpPr>
            <p:nvPr/>
          </p:nvSpPr>
          <p:spPr bwMode="auto">
            <a:xfrm>
              <a:off x="2791" y="1784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80" name="Oval 1052"/>
            <p:cNvSpPr>
              <a:spLocks noChangeArrowheads="1"/>
            </p:cNvSpPr>
            <p:nvPr/>
          </p:nvSpPr>
          <p:spPr bwMode="auto">
            <a:xfrm>
              <a:off x="2791" y="1976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81" name="Oval 1053"/>
            <p:cNvSpPr>
              <a:spLocks noChangeArrowheads="1"/>
            </p:cNvSpPr>
            <p:nvPr/>
          </p:nvSpPr>
          <p:spPr bwMode="auto">
            <a:xfrm>
              <a:off x="2791" y="2168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82" name="Oval 1054"/>
            <p:cNvSpPr>
              <a:spLocks noChangeArrowheads="1"/>
            </p:cNvSpPr>
            <p:nvPr/>
          </p:nvSpPr>
          <p:spPr bwMode="auto">
            <a:xfrm>
              <a:off x="2791" y="2358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83" name="Oval 1055"/>
            <p:cNvSpPr>
              <a:spLocks noChangeArrowheads="1"/>
            </p:cNvSpPr>
            <p:nvPr/>
          </p:nvSpPr>
          <p:spPr bwMode="auto">
            <a:xfrm>
              <a:off x="2791" y="2542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84" name="Oval 1056"/>
            <p:cNvSpPr>
              <a:spLocks noChangeArrowheads="1"/>
            </p:cNvSpPr>
            <p:nvPr/>
          </p:nvSpPr>
          <p:spPr bwMode="auto">
            <a:xfrm>
              <a:off x="2791" y="2746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85" name="Oval 1057"/>
            <p:cNvSpPr>
              <a:spLocks noChangeArrowheads="1"/>
            </p:cNvSpPr>
            <p:nvPr/>
          </p:nvSpPr>
          <p:spPr bwMode="auto">
            <a:xfrm>
              <a:off x="3392" y="1024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86" name="Oval 1058"/>
            <p:cNvSpPr>
              <a:spLocks noChangeArrowheads="1"/>
            </p:cNvSpPr>
            <p:nvPr/>
          </p:nvSpPr>
          <p:spPr bwMode="auto">
            <a:xfrm>
              <a:off x="3392" y="1216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87" name="Oval 1059"/>
            <p:cNvSpPr>
              <a:spLocks noChangeArrowheads="1"/>
            </p:cNvSpPr>
            <p:nvPr/>
          </p:nvSpPr>
          <p:spPr bwMode="auto">
            <a:xfrm>
              <a:off x="3392" y="1408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88" name="Oval 1060"/>
            <p:cNvSpPr>
              <a:spLocks noChangeArrowheads="1"/>
            </p:cNvSpPr>
            <p:nvPr/>
          </p:nvSpPr>
          <p:spPr bwMode="auto">
            <a:xfrm>
              <a:off x="3392" y="1596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89" name="Oval 1061"/>
            <p:cNvSpPr>
              <a:spLocks noChangeArrowheads="1"/>
            </p:cNvSpPr>
            <p:nvPr/>
          </p:nvSpPr>
          <p:spPr bwMode="auto">
            <a:xfrm>
              <a:off x="3392" y="1784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90" name="Oval 1062"/>
            <p:cNvSpPr>
              <a:spLocks noChangeArrowheads="1"/>
            </p:cNvSpPr>
            <p:nvPr/>
          </p:nvSpPr>
          <p:spPr bwMode="auto">
            <a:xfrm>
              <a:off x="3392" y="1976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91" name="Oval 1063"/>
            <p:cNvSpPr>
              <a:spLocks noChangeArrowheads="1"/>
            </p:cNvSpPr>
            <p:nvPr/>
          </p:nvSpPr>
          <p:spPr bwMode="auto">
            <a:xfrm>
              <a:off x="3392" y="2168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92" name="Oval 1064"/>
            <p:cNvSpPr>
              <a:spLocks noChangeArrowheads="1"/>
            </p:cNvSpPr>
            <p:nvPr/>
          </p:nvSpPr>
          <p:spPr bwMode="auto">
            <a:xfrm>
              <a:off x="3392" y="2358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93" name="Oval 1065"/>
            <p:cNvSpPr>
              <a:spLocks noChangeArrowheads="1"/>
            </p:cNvSpPr>
            <p:nvPr/>
          </p:nvSpPr>
          <p:spPr bwMode="auto">
            <a:xfrm>
              <a:off x="3392" y="2542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94" name="Oval 1066"/>
            <p:cNvSpPr>
              <a:spLocks noChangeArrowheads="1"/>
            </p:cNvSpPr>
            <p:nvPr/>
          </p:nvSpPr>
          <p:spPr bwMode="auto">
            <a:xfrm>
              <a:off x="3392" y="2746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95" name="Oval 1067"/>
            <p:cNvSpPr>
              <a:spLocks noChangeArrowheads="1"/>
            </p:cNvSpPr>
            <p:nvPr/>
          </p:nvSpPr>
          <p:spPr bwMode="auto">
            <a:xfrm>
              <a:off x="3993" y="1024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96" name="Oval 1068"/>
            <p:cNvSpPr>
              <a:spLocks noChangeArrowheads="1"/>
            </p:cNvSpPr>
            <p:nvPr/>
          </p:nvSpPr>
          <p:spPr bwMode="auto">
            <a:xfrm>
              <a:off x="3993" y="1216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97" name="Oval 1069"/>
            <p:cNvSpPr>
              <a:spLocks noChangeArrowheads="1"/>
            </p:cNvSpPr>
            <p:nvPr/>
          </p:nvSpPr>
          <p:spPr bwMode="auto">
            <a:xfrm>
              <a:off x="3993" y="1408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98" name="Oval 1070"/>
            <p:cNvSpPr>
              <a:spLocks noChangeArrowheads="1"/>
            </p:cNvSpPr>
            <p:nvPr/>
          </p:nvSpPr>
          <p:spPr bwMode="auto">
            <a:xfrm>
              <a:off x="3993" y="1596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199" name="Oval 1071"/>
            <p:cNvSpPr>
              <a:spLocks noChangeArrowheads="1"/>
            </p:cNvSpPr>
            <p:nvPr/>
          </p:nvSpPr>
          <p:spPr bwMode="auto">
            <a:xfrm>
              <a:off x="3993" y="1784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200" name="Oval 1072"/>
            <p:cNvSpPr>
              <a:spLocks noChangeArrowheads="1"/>
            </p:cNvSpPr>
            <p:nvPr/>
          </p:nvSpPr>
          <p:spPr bwMode="auto">
            <a:xfrm>
              <a:off x="3993" y="1976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201" name="Oval 1073"/>
            <p:cNvSpPr>
              <a:spLocks noChangeArrowheads="1"/>
            </p:cNvSpPr>
            <p:nvPr/>
          </p:nvSpPr>
          <p:spPr bwMode="auto">
            <a:xfrm>
              <a:off x="3993" y="2168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202" name="Oval 1074"/>
            <p:cNvSpPr>
              <a:spLocks noChangeArrowheads="1"/>
            </p:cNvSpPr>
            <p:nvPr/>
          </p:nvSpPr>
          <p:spPr bwMode="auto">
            <a:xfrm>
              <a:off x="3993" y="2358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203" name="Oval 1075"/>
            <p:cNvSpPr>
              <a:spLocks noChangeArrowheads="1"/>
            </p:cNvSpPr>
            <p:nvPr/>
          </p:nvSpPr>
          <p:spPr bwMode="auto">
            <a:xfrm>
              <a:off x="3993" y="2542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204" name="Oval 1076"/>
            <p:cNvSpPr>
              <a:spLocks noChangeArrowheads="1"/>
            </p:cNvSpPr>
            <p:nvPr/>
          </p:nvSpPr>
          <p:spPr bwMode="auto">
            <a:xfrm>
              <a:off x="3993" y="2746"/>
              <a:ext cx="48" cy="48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205" name="Rectangle 1077"/>
            <p:cNvSpPr>
              <a:spLocks noChangeArrowheads="1"/>
            </p:cNvSpPr>
            <p:nvPr/>
          </p:nvSpPr>
          <p:spPr bwMode="auto">
            <a:xfrm>
              <a:off x="1642" y="1242"/>
              <a:ext cx="579" cy="190"/>
            </a:xfrm>
            <a:prstGeom prst="rect">
              <a:avLst/>
            </a:prstGeom>
            <a:noFill/>
            <a:ln w="34925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3366FF"/>
                </a:solidFill>
                <a:cs typeface="+mn-cs"/>
              </a:endParaRPr>
            </a:p>
          </p:txBody>
        </p:sp>
        <p:sp>
          <p:nvSpPr>
            <p:cNvPr id="177206" name="Line 1078"/>
            <p:cNvSpPr>
              <a:spLocks noChangeShapeType="1"/>
            </p:cNvSpPr>
            <p:nvPr/>
          </p:nvSpPr>
          <p:spPr bwMode="auto">
            <a:xfrm flipH="1">
              <a:off x="2800" y="1063"/>
              <a:ext cx="621" cy="1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207" name="Line 1079"/>
            <p:cNvSpPr>
              <a:spLocks noChangeShapeType="1"/>
            </p:cNvSpPr>
            <p:nvPr/>
          </p:nvSpPr>
          <p:spPr bwMode="auto">
            <a:xfrm>
              <a:off x="2832" y="1242"/>
              <a:ext cx="6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208" name="Line 1080"/>
            <p:cNvSpPr>
              <a:spLocks noChangeShapeType="1"/>
            </p:cNvSpPr>
            <p:nvPr/>
          </p:nvSpPr>
          <p:spPr bwMode="auto">
            <a:xfrm flipH="1">
              <a:off x="3432" y="1053"/>
              <a:ext cx="579" cy="18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209" name="Line 1081"/>
            <p:cNvSpPr>
              <a:spLocks noChangeShapeType="1"/>
            </p:cNvSpPr>
            <p:nvPr/>
          </p:nvSpPr>
          <p:spPr bwMode="auto">
            <a:xfrm>
              <a:off x="3442" y="1063"/>
              <a:ext cx="55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210" name="Line 1082"/>
            <p:cNvSpPr>
              <a:spLocks noChangeShapeType="1"/>
            </p:cNvSpPr>
            <p:nvPr/>
          </p:nvSpPr>
          <p:spPr bwMode="auto">
            <a:xfrm flipH="1">
              <a:off x="2221" y="1621"/>
              <a:ext cx="600" cy="57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211" name="Line 1083"/>
            <p:cNvSpPr>
              <a:spLocks noChangeShapeType="1"/>
            </p:cNvSpPr>
            <p:nvPr/>
          </p:nvSpPr>
          <p:spPr bwMode="auto">
            <a:xfrm>
              <a:off x="2245" y="2195"/>
              <a:ext cx="1176" cy="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212" name="Line 1084"/>
            <p:cNvSpPr>
              <a:spLocks noChangeShapeType="1"/>
            </p:cNvSpPr>
            <p:nvPr/>
          </p:nvSpPr>
          <p:spPr bwMode="auto">
            <a:xfrm flipV="1">
              <a:off x="3421" y="1632"/>
              <a:ext cx="590" cy="56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213" name="Line 1085"/>
            <p:cNvSpPr>
              <a:spLocks noChangeShapeType="1"/>
            </p:cNvSpPr>
            <p:nvPr/>
          </p:nvSpPr>
          <p:spPr bwMode="auto">
            <a:xfrm flipH="1">
              <a:off x="2830" y="1622"/>
              <a:ext cx="1169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214" name="Line 1086"/>
            <p:cNvSpPr>
              <a:spLocks noChangeShapeType="1"/>
            </p:cNvSpPr>
            <p:nvPr/>
          </p:nvSpPr>
          <p:spPr bwMode="auto">
            <a:xfrm flipV="1">
              <a:off x="1632" y="2388"/>
              <a:ext cx="1165" cy="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215" name="Line 1087"/>
            <p:cNvSpPr>
              <a:spLocks noChangeShapeType="1"/>
            </p:cNvSpPr>
            <p:nvPr/>
          </p:nvSpPr>
          <p:spPr bwMode="auto">
            <a:xfrm>
              <a:off x="1633" y="2395"/>
              <a:ext cx="563" cy="16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216" name="Line 1088"/>
            <p:cNvSpPr>
              <a:spLocks noChangeShapeType="1"/>
            </p:cNvSpPr>
            <p:nvPr/>
          </p:nvSpPr>
          <p:spPr bwMode="auto">
            <a:xfrm flipV="1">
              <a:off x="2242" y="2575"/>
              <a:ext cx="1154" cy="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7217" name="Line 1089"/>
            <p:cNvSpPr>
              <a:spLocks noChangeShapeType="1"/>
            </p:cNvSpPr>
            <p:nvPr/>
          </p:nvSpPr>
          <p:spPr bwMode="auto">
            <a:xfrm>
              <a:off x="2842" y="2400"/>
              <a:ext cx="548" cy="15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177218" name="Text Box 1090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600" dirty="0" smtClean="0">
                <a:cs typeface="+mn-cs"/>
              </a:rPr>
              <a:t>choice of </a:t>
            </a:r>
            <a:r>
              <a:rPr lang="en-GB" sz="3600" dirty="0">
                <a:cs typeface="+mn-cs"/>
              </a:rPr>
              <a:t>unit cell</a:t>
            </a:r>
          </a:p>
        </p:txBody>
      </p:sp>
    </p:spTree>
    <p:extLst>
      <p:ext uri="{BB962C8B-B14F-4D97-AF65-F5344CB8AC3E}">
        <p14:creationId xmlns:p14="http://schemas.microsoft.com/office/powerpoint/2010/main" val="2177589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3" y="1192265"/>
            <a:ext cx="3736848" cy="3279648"/>
          </a:xfrm>
          <a:prstGeom prst="rect">
            <a:avLst/>
          </a:prstGeom>
        </p:spPr>
      </p:pic>
      <p:pic>
        <p:nvPicPr>
          <p:cNvPr id="22" name="Picture 21" descr="b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3" y="1192265"/>
            <a:ext cx="3736848" cy="3279648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6670764" y="641718"/>
            <a:ext cx="0" cy="828949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670764" y="641718"/>
            <a:ext cx="164053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92337" y="818107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23667" y="287656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670764" y="641718"/>
            <a:ext cx="1640530" cy="82894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220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6921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Crystal: unit cell + lattice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pic>
        <p:nvPicPr>
          <p:cNvPr id="22534" name="Picture 4" descr="lattice-F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92150"/>
            <a:ext cx="6769100" cy="560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20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3" y="1192265"/>
            <a:ext cx="3736848" cy="3279648"/>
          </a:xfrm>
          <a:prstGeom prst="rect">
            <a:avLst/>
          </a:prstGeom>
        </p:spPr>
      </p:pic>
      <p:cxnSp>
        <p:nvCxnSpPr>
          <p:cNvPr id="103" name="Straight Connector 102"/>
          <p:cNvCxnSpPr/>
          <p:nvPr/>
        </p:nvCxnSpPr>
        <p:spPr>
          <a:xfrm>
            <a:off x="705459" y="2628187"/>
            <a:ext cx="422671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b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3" y="1192265"/>
            <a:ext cx="3736848" cy="3279648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6670764" y="641718"/>
            <a:ext cx="0" cy="828949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670764" y="641718"/>
            <a:ext cx="164053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92337" y="818107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23667" y="287656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670764" y="641718"/>
            <a:ext cx="1640530" cy="82894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7"/>
          <p:cNvSpPr>
            <a:spLocks noChangeAspect="1"/>
          </p:cNvSpPr>
          <p:nvPr/>
        </p:nvSpPr>
        <p:spPr>
          <a:xfrm>
            <a:off x="2760578" y="2095658"/>
            <a:ext cx="788264" cy="712103"/>
          </a:xfrm>
          <a:custGeom>
            <a:avLst/>
            <a:gdLst>
              <a:gd name="connsiteX0" fmla="*/ 106432 w 2541690"/>
              <a:gd name="connsiteY0" fmla="*/ 2107192 h 2296115"/>
              <a:gd name="connsiteX1" fmla="*/ 1285755 w 2541690"/>
              <a:gd name="connsiteY1" fmla="*/ 2265955 h 2296115"/>
              <a:gd name="connsiteX2" fmla="*/ 2056850 w 2541690"/>
              <a:gd name="connsiteY2" fmla="*/ 1574201 h 2296115"/>
              <a:gd name="connsiteX3" fmla="*/ 2397039 w 2541690"/>
              <a:gd name="connsiteY3" fmla="*/ 440179 h 2296115"/>
              <a:gd name="connsiteX4" fmla="*/ 2521775 w 2541690"/>
              <a:gd name="connsiteY4" fmla="*/ 179354 h 2296115"/>
              <a:gd name="connsiteX5" fmla="*/ 2000152 w 2541690"/>
              <a:gd name="connsiteY5" fmla="*/ 9251 h 2296115"/>
              <a:gd name="connsiteX6" fmla="*/ 1535227 w 2541690"/>
              <a:gd name="connsiteY6" fmla="*/ 462860 h 2296115"/>
              <a:gd name="connsiteX7" fmla="*/ 911546 w 2541690"/>
              <a:gd name="connsiteY7" fmla="*/ 666984 h 2296115"/>
              <a:gd name="connsiteX8" fmla="*/ 480640 w 2541690"/>
              <a:gd name="connsiteY8" fmla="*/ 995850 h 2296115"/>
              <a:gd name="connsiteX9" fmla="*/ 321885 w 2541690"/>
              <a:gd name="connsiteY9" fmla="*/ 1438119 h 2296115"/>
              <a:gd name="connsiteX10" fmla="*/ 934226 w 2541690"/>
              <a:gd name="connsiteY10" fmla="*/ 1188634 h 2296115"/>
              <a:gd name="connsiteX11" fmla="*/ 1081641 w 2541690"/>
              <a:gd name="connsiteY11" fmla="*/ 1438119 h 2296115"/>
              <a:gd name="connsiteX12" fmla="*/ 480640 w 2541690"/>
              <a:gd name="connsiteY12" fmla="*/ 1710284 h 2296115"/>
              <a:gd name="connsiteX13" fmla="*/ 4376 w 2541690"/>
              <a:gd name="connsiteY13" fmla="*/ 1903068 h 2296115"/>
              <a:gd name="connsiteX14" fmla="*/ 231168 w 2541690"/>
              <a:gd name="connsiteY14" fmla="*/ 2141213 h 22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1690" h="2296115">
                <a:moveTo>
                  <a:pt x="106432" y="2107192"/>
                </a:moveTo>
                <a:cubicBezTo>
                  <a:pt x="533558" y="2230989"/>
                  <a:pt x="960685" y="2354787"/>
                  <a:pt x="1285755" y="2265955"/>
                </a:cubicBezTo>
                <a:cubicBezTo>
                  <a:pt x="1610825" y="2177123"/>
                  <a:pt x="1871636" y="1878497"/>
                  <a:pt x="2056850" y="1574201"/>
                </a:cubicBezTo>
                <a:cubicBezTo>
                  <a:pt x="2242064" y="1269905"/>
                  <a:pt x="2319552" y="672653"/>
                  <a:pt x="2397039" y="440179"/>
                </a:cubicBezTo>
                <a:cubicBezTo>
                  <a:pt x="2474527" y="207704"/>
                  <a:pt x="2587923" y="251175"/>
                  <a:pt x="2521775" y="179354"/>
                </a:cubicBezTo>
                <a:cubicBezTo>
                  <a:pt x="2455627" y="107533"/>
                  <a:pt x="2164577" y="-38000"/>
                  <a:pt x="2000152" y="9251"/>
                </a:cubicBezTo>
                <a:cubicBezTo>
                  <a:pt x="1835727" y="56502"/>
                  <a:pt x="1716661" y="353238"/>
                  <a:pt x="1535227" y="462860"/>
                </a:cubicBezTo>
                <a:cubicBezTo>
                  <a:pt x="1353793" y="572482"/>
                  <a:pt x="1087310" y="578152"/>
                  <a:pt x="911546" y="666984"/>
                </a:cubicBezTo>
                <a:cubicBezTo>
                  <a:pt x="735782" y="755816"/>
                  <a:pt x="578917" y="867328"/>
                  <a:pt x="480640" y="995850"/>
                </a:cubicBezTo>
                <a:cubicBezTo>
                  <a:pt x="382363" y="1124372"/>
                  <a:pt x="246287" y="1405988"/>
                  <a:pt x="321885" y="1438119"/>
                </a:cubicBezTo>
                <a:cubicBezTo>
                  <a:pt x="397483" y="1470250"/>
                  <a:pt x="807600" y="1188634"/>
                  <a:pt x="934226" y="1188634"/>
                </a:cubicBezTo>
                <a:cubicBezTo>
                  <a:pt x="1060852" y="1188634"/>
                  <a:pt x="1157239" y="1351177"/>
                  <a:pt x="1081641" y="1438119"/>
                </a:cubicBezTo>
                <a:cubicBezTo>
                  <a:pt x="1006043" y="1525061"/>
                  <a:pt x="660184" y="1632793"/>
                  <a:pt x="480640" y="1710284"/>
                </a:cubicBezTo>
                <a:cubicBezTo>
                  <a:pt x="301096" y="1787775"/>
                  <a:pt x="45955" y="1831246"/>
                  <a:pt x="4376" y="1903068"/>
                </a:cubicBezTo>
                <a:cubicBezTo>
                  <a:pt x="-37203" y="1974890"/>
                  <a:pt x="231168" y="2141213"/>
                  <a:pt x="231168" y="2141213"/>
                </a:cubicBezTo>
              </a:path>
            </a:pathLst>
          </a:cu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reeform 8"/>
          <p:cNvSpPr>
            <a:spLocks noChangeAspect="1"/>
          </p:cNvSpPr>
          <p:nvPr/>
        </p:nvSpPr>
        <p:spPr>
          <a:xfrm flipV="1">
            <a:off x="1943267" y="2448534"/>
            <a:ext cx="788264" cy="712103"/>
          </a:xfrm>
          <a:custGeom>
            <a:avLst/>
            <a:gdLst>
              <a:gd name="connsiteX0" fmla="*/ 106432 w 2541690"/>
              <a:gd name="connsiteY0" fmla="*/ 2107192 h 2296115"/>
              <a:gd name="connsiteX1" fmla="*/ 1285755 w 2541690"/>
              <a:gd name="connsiteY1" fmla="*/ 2265955 h 2296115"/>
              <a:gd name="connsiteX2" fmla="*/ 2056850 w 2541690"/>
              <a:gd name="connsiteY2" fmla="*/ 1574201 h 2296115"/>
              <a:gd name="connsiteX3" fmla="*/ 2397039 w 2541690"/>
              <a:gd name="connsiteY3" fmla="*/ 440179 h 2296115"/>
              <a:gd name="connsiteX4" fmla="*/ 2521775 w 2541690"/>
              <a:gd name="connsiteY4" fmla="*/ 179354 h 2296115"/>
              <a:gd name="connsiteX5" fmla="*/ 2000152 w 2541690"/>
              <a:gd name="connsiteY5" fmla="*/ 9251 h 2296115"/>
              <a:gd name="connsiteX6" fmla="*/ 1535227 w 2541690"/>
              <a:gd name="connsiteY6" fmla="*/ 462860 h 2296115"/>
              <a:gd name="connsiteX7" fmla="*/ 911546 w 2541690"/>
              <a:gd name="connsiteY7" fmla="*/ 666984 h 2296115"/>
              <a:gd name="connsiteX8" fmla="*/ 480640 w 2541690"/>
              <a:gd name="connsiteY8" fmla="*/ 995850 h 2296115"/>
              <a:gd name="connsiteX9" fmla="*/ 321885 w 2541690"/>
              <a:gd name="connsiteY9" fmla="*/ 1438119 h 2296115"/>
              <a:gd name="connsiteX10" fmla="*/ 934226 w 2541690"/>
              <a:gd name="connsiteY10" fmla="*/ 1188634 h 2296115"/>
              <a:gd name="connsiteX11" fmla="*/ 1081641 w 2541690"/>
              <a:gd name="connsiteY11" fmla="*/ 1438119 h 2296115"/>
              <a:gd name="connsiteX12" fmla="*/ 480640 w 2541690"/>
              <a:gd name="connsiteY12" fmla="*/ 1710284 h 2296115"/>
              <a:gd name="connsiteX13" fmla="*/ 4376 w 2541690"/>
              <a:gd name="connsiteY13" fmla="*/ 1903068 h 2296115"/>
              <a:gd name="connsiteX14" fmla="*/ 231168 w 2541690"/>
              <a:gd name="connsiteY14" fmla="*/ 2141213 h 22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1690" h="2296115">
                <a:moveTo>
                  <a:pt x="106432" y="2107192"/>
                </a:moveTo>
                <a:cubicBezTo>
                  <a:pt x="533558" y="2230989"/>
                  <a:pt x="960685" y="2354787"/>
                  <a:pt x="1285755" y="2265955"/>
                </a:cubicBezTo>
                <a:cubicBezTo>
                  <a:pt x="1610825" y="2177123"/>
                  <a:pt x="1871636" y="1878497"/>
                  <a:pt x="2056850" y="1574201"/>
                </a:cubicBezTo>
                <a:cubicBezTo>
                  <a:pt x="2242064" y="1269905"/>
                  <a:pt x="2319552" y="672653"/>
                  <a:pt x="2397039" y="440179"/>
                </a:cubicBezTo>
                <a:cubicBezTo>
                  <a:pt x="2474527" y="207704"/>
                  <a:pt x="2587923" y="251175"/>
                  <a:pt x="2521775" y="179354"/>
                </a:cubicBezTo>
                <a:cubicBezTo>
                  <a:pt x="2455627" y="107533"/>
                  <a:pt x="2164577" y="-38000"/>
                  <a:pt x="2000152" y="9251"/>
                </a:cubicBezTo>
                <a:cubicBezTo>
                  <a:pt x="1835727" y="56502"/>
                  <a:pt x="1716661" y="353238"/>
                  <a:pt x="1535227" y="462860"/>
                </a:cubicBezTo>
                <a:cubicBezTo>
                  <a:pt x="1353793" y="572482"/>
                  <a:pt x="1087310" y="578152"/>
                  <a:pt x="911546" y="666984"/>
                </a:cubicBezTo>
                <a:cubicBezTo>
                  <a:pt x="735782" y="755816"/>
                  <a:pt x="578917" y="867328"/>
                  <a:pt x="480640" y="995850"/>
                </a:cubicBezTo>
                <a:cubicBezTo>
                  <a:pt x="382363" y="1124372"/>
                  <a:pt x="246287" y="1405988"/>
                  <a:pt x="321885" y="1438119"/>
                </a:cubicBezTo>
                <a:cubicBezTo>
                  <a:pt x="397483" y="1470250"/>
                  <a:pt x="807600" y="1188634"/>
                  <a:pt x="934226" y="1188634"/>
                </a:cubicBezTo>
                <a:cubicBezTo>
                  <a:pt x="1060852" y="1188634"/>
                  <a:pt x="1157239" y="1351177"/>
                  <a:pt x="1081641" y="1438119"/>
                </a:cubicBezTo>
                <a:cubicBezTo>
                  <a:pt x="1006043" y="1525061"/>
                  <a:pt x="660184" y="1632793"/>
                  <a:pt x="480640" y="1710284"/>
                </a:cubicBezTo>
                <a:cubicBezTo>
                  <a:pt x="301096" y="1787775"/>
                  <a:pt x="45955" y="1831246"/>
                  <a:pt x="4376" y="1903068"/>
                </a:cubicBezTo>
                <a:cubicBezTo>
                  <a:pt x="-37203" y="1974890"/>
                  <a:pt x="231168" y="2141213"/>
                  <a:pt x="231168" y="2141213"/>
                </a:cubicBezTo>
              </a:path>
            </a:pathLst>
          </a:cu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287230" y="258331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113536" y="227531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6" name="Curved Down Arrow 5"/>
          <p:cNvSpPr>
            <a:spLocks noChangeAspect="1"/>
          </p:cNvSpPr>
          <p:nvPr/>
        </p:nvSpPr>
        <p:spPr>
          <a:xfrm>
            <a:off x="6844414" y="2875022"/>
            <a:ext cx="326169" cy="196192"/>
          </a:xfrm>
          <a:prstGeom prst="curvedDownArrow">
            <a:avLst>
              <a:gd name="adj1" fmla="val 40930"/>
              <a:gd name="adj2" fmla="val 74469"/>
              <a:gd name="adj3" fmla="val 2500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Freeform 52"/>
          <p:cNvSpPr>
            <a:spLocks noChangeAspect="1"/>
          </p:cNvSpPr>
          <p:nvPr/>
        </p:nvSpPr>
        <p:spPr>
          <a:xfrm flipV="1">
            <a:off x="6271135" y="2995292"/>
            <a:ext cx="788264" cy="712103"/>
          </a:xfrm>
          <a:custGeom>
            <a:avLst/>
            <a:gdLst>
              <a:gd name="connsiteX0" fmla="*/ 106432 w 2541690"/>
              <a:gd name="connsiteY0" fmla="*/ 2107192 h 2296115"/>
              <a:gd name="connsiteX1" fmla="*/ 1285755 w 2541690"/>
              <a:gd name="connsiteY1" fmla="*/ 2265955 h 2296115"/>
              <a:gd name="connsiteX2" fmla="*/ 2056850 w 2541690"/>
              <a:gd name="connsiteY2" fmla="*/ 1574201 h 2296115"/>
              <a:gd name="connsiteX3" fmla="*/ 2397039 w 2541690"/>
              <a:gd name="connsiteY3" fmla="*/ 440179 h 2296115"/>
              <a:gd name="connsiteX4" fmla="*/ 2521775 w 2541690"/>
              <a:gd name="connsiteY4" fmla="*/ 179354 h 2296115"/>
              <a:gd name="connsiteX5" fmla="*/ 2000152 w 2541690"/>
              <a:gd name="connsiteY5" fmla="*/ 9251 h 2296115"/>
              <a:gd name="connsiteX6" fmla="*/ 1535227 w 2541690"/>
              <a:gd name="connsiteY6" fmla="*/ 462860 h 2296115"/>
              <a:gd name="connsiteX7" fmla="*/ 911546 w 2541690"/>
              <a:gd name="connsiteY7" fmla="*/ 666984 h 2296115"/>
              <a:gd name="connsiteX8" fmla="*/ 480640 w 2541690"/>
              <a:gd name="connsiteY8" fmla="*/ 995850 h 2296115"/>
              <a:gd name="connsiteX9" fmla="*/ 321885 w 2541690"/>
              <a:gd name="connsiteY9" fmla="*/ 1438119 h 2296115"/>
              <a:gd name="connsiteX10" fmla="*/ 934226 w 2541690"/>
              <a:gd name="connsiteY10" fmla="*/ 1188634 h 2296115"/>
              <a:gd name="connsiteX11" fmla="*/ 1081641 w 2541690"/>
              <a:gd name="connsiteY11" fmla="*/ 1438119 h 2296115"/>
              <a:gd name="connsiteX12" fmla="*/ 480640 w 2541690"/>
              <a:gd name="connsiteY12" fmla="*/ 1710284 h 2296115"/>
              <a:gd name="connsiteX13" fmla="*/ 4376 w 2541690"/>
              <a:gd name="connsiteY13" fmla="*/ 1903068 h 2296115"/>
              <a:gd name="connsiteX14" fmla="*/ 231168 w 2541690"/>
              <a:gd name="connsiteY14" fmla="*/ 2141213 h 22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1690" h="2296115">
                <a:moveTo>
                  <a:pt x="106432" y="2107192"/>
                </a:moveTo>
                <a:cubicBezTo>
                  <a:pt x="533558" y="2230989"/>
                  <a:pt x="960685" y="2354787"/>
                  <a:pt x="1285755" y="2265955"/>
                </a:cubicBezTo>
                <a:cubicBezTo>
                  <a:pt x="1610825" y="2177123"/>
                  <a:pt x="1871636" y="1878497"/>
                  <a:pt x="2056850" y="1574201"/>
                </a:cubicBezTo>
                <a:cubicBezTo>
                  <a:pt x="2242064" y="1269905"/>
                  <a:pt x="2319552" y="672653"/>
                  <a:pt x="2397039" y="440179"/>
                </a:cubicBezTo>
                <a:cubicBezTo>
                  <a:pt x="2474527" y="207704"/>
                  <a:pt x="2587923" y="251175"/>
                  <a:pt x="2521775" y="179354"/>
                </a:cubicBezTo>
                <a:cubicBezTo>
                  <a:pt x="2455627" y="107533"/>
                  <a:pt x="2164577" y="-38000"/>
                  <a:pt x="2000152" y="9251"/>
                </a:cubicBezTo>
                <a:cubicBezTo>
                  <a:pt x="1835727" y="56502"/>
                  <a:pt x="1716661" y="353238"/>
                  <a:pt x="1535227" y="462860"/>
                </a:cubicBezTo>
                <a:cubicBezTo>
                  <a:pt x="1353793" y="572482"/>
                  <a:pt x="1087310" y="578152"/>
                  <a:pt x="911546" y="666984"/>
                </a:cubicBezTo>
                <a:cubicBezTo>
                  <a:pt x="735782" y="755816"/>
                  <a:pt x="578917" y="867328"/>
                  <a:pt x="480640" y="995850"/>
                </a:cubicBezTo>
                <a:cubicBezTo>
                  <a:pt x="382363" y="1124372"/>
                  <a:pt x="246287" y="1405988"/>
                  <a:pt x="321885" y="1438119"/>
                </a:cubicBezTo>
                <a:cubicBezTo>
                  <a:pt x="397483" y="1470250"/>
                  <a:pt x="807600" y="1188634"/>
                  <a:pt x="934226" y="1188634"/>
                </a:cubicBezTo>
                <a:cubicBezTo>
                  <a:pt x="1060852" y="1188634"/>
                  <a:pt x="1157239" y="1351177"/>
                  <a:pt x="1081641" y="1438119"/>
                </a:cubicBezTo>
                <a:cubicBezTo>
                  <a:pt x="1006043" y="1525061"/>
                  <a:pt x="660184" y="1632793"/>
                  <a:pt x="480640" y="1710284"/>
                </a:cubicBezTo>
                <a:cubicBezTo>
                  <a:pt x="301096" y="1787775"/>
                  <a:pt x="45955" y="1831246"/>
                  <a:pt x="4376" y="1903068"/>
                </a:cubicBezTo>
                <a:cubicBezTo>
                  <a:pt x="-37203" y="1974890"/>
                  <a:pt x="231168" y="2141213"/>
                  <a:pt x="231168" y="2141213"/>
                </a:cubicBezTo>
              </a:path>
            </a:pathLst>
          </a:custGeom>
          <a:solidFill>
            <a:srgbClr val="4BACC6">
              <a:alpha val="7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Freeform 53"/>
          <p:cNvSpPr>
            <a:spLocks noChangeAspect="1"/>
          </p:cNvSpPr>
          <p:nvPr/>
        </p:nvSpPr>
        <p:spPr>
          <a:xfrm>
            <a:off x="7087275" y="2642643"/>
            <a:ext cx="788264" cy="712103"/>
          </a:xfrm>
          <a:custGeom>
            <a:avLst/>
            <a:gdLst>
              <a:gd name="connsiteX0" fmla="*/ 106432 w 2541690"/>
              <a:gd name="connsiteY0" fmla="*/ 2107192 h 2296115"/>
              <a:gd name="connsiteX1" fmla="*/ 1285755 w 2541690"/>
              <a:gd name="connsiteY1" fmla="*/ 2265955 h 2296115"/>
              <a:gd name="connsiteX2" fmla="*/ 2056850 w 2541690"/>
              <a:gd name="connsiteY2" fmla="*/ 1574201 h 2296115"/>
              <a:gd name="connsiteX3" fmla="*/ 2397039 w 2541690"/>
              <a:gd name="connsiteY3" fmla="*/ 440179 h 2296115"/>
              <a:gd name="connsiteX4" fmla="*/ 2521775 w 2541690"/>
              <a:gd name="connsiteY4" fmla="*/ 179354 h 2296115"/>
              <a:gd name="connsiteX5" fmla="*/ 2000152 w 2541690"/>
              <a:gd name="connsiteY5" fmla="*/ 9251 h 2296115"/>
              <a:gd name="connsiteX6" fmla="*/ 1535227 w 2541690"/>
              <a:gd name="connsiteY6" fmla="*/ 462860 h 2296115"/>
              <a:gd name="connsiteX7" fmla="*/ 911546 w 2541690"/>
              <a:gd name="connsiteY7" fmla="*/ 666984 h 2296115"/>
              <a:gd name="connsiteX8" fmla="*/ 480640 w 2541690"/>
              <a:gd name="connsiteY8" fmla="*/ 995850 h 2296115"/>
              <a:gd name="connsiteX9" fmla="*/ 321885 w 2541690"/>
              <a:gd name="connsiteY9" fmla="*/ 1438119 h 2296115"/>
              <a:gd name="connsiteX10" fmla="*/ 934226 w 2541690"/>
              <a:gd name="connsiteY10" fmla="*/ 1188634 h 2296115"/>
              <a:gd name="connsiteX11" fmla="*/ 1081641 w 2541690"/>
              <a:gd name="connsiteY11" fmla="*/ 1438119 h 2296115"/>
              <a:gd name="connsiteX12" fmla="*/ 480640 w 2541690"/>
              <a:gd name="connsiteY12" fmla="*/ 1710284 h 2296115"/>
              <a:gd name="connsiteX13" fmla="*/ 4376 w 2541690"/>
              <a:gd name="connsiteY13" fmla="*/ 1903068 h 2296115"/>
              <a:gd name="connsiteX14" fmla="*/ 231168 w 2541690"/>
              <a:gd name="connsiteY14" fmla="*/ 2141213 h 22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1690" h="2296115">
                <a:moveTo>
                  <a:pt x="106432" y="2107192"/>
                </a:moveTo>
                <a:cubicBezTo>
                  <a:pt x="533558" y="2230989"/>
                  <a:pt x="960685" y="2354787"/>
                  <a:pt x="1285755" y="2265955"/>
                </a:cubicBezTo>
                <a:cubicBezTo>
                  <a:pt x="1610825" y="2177123"/>
                  <a:pt x="1871636" y="1878497"/>
                  <a:pt x="2056850" y="1574201"/>
                </a:cubicBezTo>
                <a:cubicBezTo>
                  <a:pt x="2242064" y="1269905"/>
                  <a:pt x="2319552" y="672653"/>
                  <a:pt x="2397039" y="440179"/>
                </a:cubicBezTo>
                <a:cubicBezTo>
                  <a:pt x="2474527" y="207704"/>
                  <a:pt x="2587923" y="251175"/>
                  <a:pt x="2521775" y="179354"/>
                </a:cubicBezTo>
                <a:cubicBezTo>
                  <a:pt x="2455627" y="107533"/>
                  <a:pt x="2164577" y="-38000"/>
                  <a:pt x="2000152" y="9251"/>
                </a:cubicBezTo>
                <a:cubicBezTo>
                  <a:pt x="1835727" y="56502"/>
                  <a:pt x="1716661" y="353238"/>
                  <a:pt x="1535227" y="462860"/>
                </a:cubicBezTo>
                <a:cubicBezTo>
                  <a:pt x="1353793" y="572482"/>
                  <a:pt x="1087310" y="578152"/>
                  <a:pt x="911546" y="666984"/>
                </a:cubicBezTo>
                <a:cubicBezTo>
                  <a:pt x="735782" y="755816"/>
                  <a:pt x="578917" y="867328"/>
                  <a:pt x="480640" y="995850"/>
                </a:cubicBezTo>
                <a:cubicBezTo>
                  <a:pt x="382363" y="1124372"/>
                  <a:pt x="246287" y="1405988"/>
                  <a:pt x="321885" y="1438119"/>
                </a:cubicBezTo>
                <a:cubicBezTo>
                  <a:pt x="397483" y="1470250"/>
                  <a:pt x="807600" y="1188634"/>
                  <a:pt x="934226" y="1188634"/>
                </a:cubicBezTo>
                <a:cubicBezTo>
                  <a:pt x="1060852" y="1188634"/>
                  <a:pt x="1157239" y="1351177"/>
                  <a:pt x="1081641" y="1438119"/>
                </a:cubicBezTo>
                <a:cubicBezTo>
                  <a:pt x="1006043" y="1525061"/>
                  <a:pt x="660184" y="1632793"/>
                  <a:pt x="480640" y="1710284"/>
                </a:cubicBezTo>
                <a:cubicBezTo>
                  <a:pt x="301096" y="1787775"/>
                  <a:pt x="45955" y="1831246"/>
                  <a:pt x="4376" y="1903068"/>
                </a:cubicBezTo>
                <a:cubicBezTo>
                  <a:pt x="-37203" y="1974890"/>
                  <a:pt x="231168" y="2141213"/>
                  <a:pt x="231168" y="2141213"/>
                </a:cubicBezTo>
              </a:path>
            </a:pathLst>
          </a:custGeom>
          <a:solidFill>
            <a:srgbClr val="FF6600">
              <a:alpha val="7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639112" y="2466102"/>
            <a:ext cx="61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180°</a:t>
            </a:r>
            <a:endParaRPr lang="en-GB" dirty="0"/>
          </a:p>
        </p:txBody>
      </p:sp>
      <p:grpSp>
        <p:nvGrpSpPr>
          <p:cNvPr id="26" name="Group 25"/>
          <p:cNvGrpSpPr/>
          <p:nvPr/>
        </p:nvGrpSpPr>
        <p:grpSpPr>
          <a:xfrm>
            <a:off x="6670764" y="4097978"/>
            <a:ext cx="822511" cy="479013"/>
            <a:chOff x="6738419" y="4104917"/>
            <a:chExt cx="822511" cy="479013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6738419" y="4104917"/>
              <a:ext cx="822511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892332" y="4214598"/>
              <a:ext cx="514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b</a:t>
              </a:r>
              <a:r>
                <a:rPr lang="en-GB" dirty="0" smtClean="0"/>
                <a:t>/2</a:t>
              </a:r>
              <a:endParaRPr lang="en-GB" dirty="0"/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6044530" y="3175019"/>
            <a:ext cx="20333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617365" y="31937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67" name="TextBox 66"/>
          <p:cNvSpPr txBox="1"/>
          <p:nvPr/>
        </p:nvSpPr>
        <p:spPr>
          <a:xfrm>
            <a:off x="7477620" y="272850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984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6670764" y="641718"/>
            <a:ext cx="0" cy="828949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6670764" y="641718"/>
            <a:ext cx="164053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392337" y="818107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23667" y="287656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sp>
        <p:nvSpPr>
          <p:cNvPr id="6" name="Rectangle 5"/>
          <p:cNvSpPr/>
          <p:nvPr/>
        </p:nvSpPr>
        <p:spPr>
          <a:xfrm>
            <a:off x="6670764" y="641718"/>
            <a:ext cx="1640530" cy="82894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3" y="1192265"/>
            <a:ext cx="3736848" cy="3279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47156" y="1194872"/>
            <a:ext cx="3739896" cy="327355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69009" y="773107"/>
            <a:ext cx="3736848" cy="32796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58832" y="778231"/>
            <a:ext cx="3739896" cy="327355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61017" y="2622510"/>
            <a:ext cx="503083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b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3" y="1192265"/>
            <a:ext cx="3736848" cy="3279648"/>
          </a:xfrm>
          <a:prstGeom prst="rect">
            <a:avLst/>
          </a:prstGeom>
        </p:spPr>
      </p:pic>
      <p:pic>
        <p:nvPicPr>
          <p:cNvPr id="14" name="Picture 13" descr="b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69009" y="773107"/>
            <a:ext cx="3736848" cy="3279648"/>
          </a:xfrm>
          <a:prstGeom prst="rect">
            <a:avLst/>
          </a:prstGeom>
        </p:spPr>
      </p:pic>
      <p:sp>
        <p:nvSpPr>
          <p:cNvPr id="15" name="Curved Down Arrow 14"/>
          <p:cNvSpPr>
            <a:spLocks noChangeAspect="1"/>
          </p:cNvSpPr>
          <p:nvPr/>
        </p:nvSpPr>
        <p:spPr>
          <a:xfrm>
            <a:off x="5685474" y="2361496"/>
            <a:ext cx="326169" cy="196192"/>
          </a:xfrm>
          <a:prstGeom prst="curvedDownArrow">
            <a:avLst>
              <a:gd name="adj1" fmla="val 40930"/>
              <a:gd name="adj2" fmla="val 74469"/>
              <a:gd name="adj3" fmla="val 2500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0172" y="1952576"/>
            <a:ext cx="61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180°</a:t>
            </a: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4685993" y="4569867"/>
            <a:ext cx="822511" cy="479013"/>
            <a:chOff x="6738419" y="4104917"/>
            <a:chExt cx="822511" cy="479013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6738419" y="4104917"/>
              <a:ext cx="822511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892332" y="4214598"/>
              <a:ext cx="514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b</a:t>
              </a:r>
              <a:r>
                <a:rPr lang="en-GB" dirty="0" smtClean="0"/>
                <a:t>/2</a:t>
              </a:r>
              <a:endParaRPr lang="en-GB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007809" y="78304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4188443" y="410280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583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3" y="1192265"/>
            <a:ext cx="3736848" cy="3279648"/>
          </a:xfrm>
          <a:prstGeom prst="rect">
            <a:avLst/>
          </a:prstGeom>
        </p:spPr>
      </p:pic>
      <p:pic>
        <p:nvPicPr>
          <p:cNvPr id="91" name="Picture 90" descr="axes_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756133" y="2613784"/>
            <a:ext cx="357226" cy="59985"/>
          </a:xfrm>
          <a:prstGeom prst="rect">
            <a:avLst/>
          </a:prstGeom>
        </p:spPr>
      </p:pic>
      <p:pic>
        <p:nvPicPr>
          <p:cNvPr id="83" name="Picture 82" descr="axes_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24275" y="2580857"/>
            <a:ext cx="357226" cy="59985"/>
          </a:xfrm>
          <a:prstGeom prst="rect">
            <a:avLst/>
          </a:prstGeom>
        </p:spPr>
      </p:pic>
      <p:pic>
        <p:nvPicPr>
          <p:cNvPr id="22" name="Picture 21" descr="b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3" y="1192265"/>
            <a:ext cx="3736848" cy="3279648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>
            <a:off x="6670764" y="641718"/>
            <a:ext cx="0" cy="828949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670764" y="641718"/>
            <a:ext cx="164053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392337" y="818107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</a:t>
            </a:r>
            <a:endParaRPr lang="en-GB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323667" y="287656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670764" y="641718"/>
            <a:ext cx="1640530" cy="82894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6224966" y="2519053"/>
            <a:ext cx="1998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-25000" dirty="0" smtClean="0"/>
              <a:t>1</a:t>
            </a:r>
            <a:r>
              <a:rPr lang="en-GB" dirty="0" smtClean="0"/>
              <a:t> (plane of figure):</a:t>
            </a:r>
            <a:endParaRPr lang="en-GB" dirty="0"/>
          </a:p>
        </p:txBody>
      </p:sp>
      <p:grpSp>
        <p:nvGrpSpPr>
          <p:cNvPr id="50" name="Group 49"/>
          <p:cNvGrpSpPr/>
          <p:nvPr/>
        </p:nvGrpSpPr>
        <p:grpSpPr>
          <a:xfrm>
            <a:off x="8171615" y="2689706"/>
            <a:ext cx="806915" cy="93421"/>
            <a:chOff x="7047375" y="5701466"/>
            <a:chExt cx="806915" cy="93421"/>
          </a:xfrm>
        </p:grpSpPr>
        <p:pic>
          <p:nvPicPr>
            <p:cNvPr id="51" name="Picture 50" descr="axes_2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497064" y="5734902"/>
              <a:ext cx="357226" cy="59985"/>
            </a:xfrm>
            <a:prstGeom prst="rect">
              <a:avLst/>
            </a:prstGeom>
          </p:spPr>
        </p:pic>
        <p:pic>
          <p:nvPicPr>
            <p:cNvPr id="52" name="Picture 51" descr="axes_2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047375" y="5701466"/>
              <a:ext cx="357226" cy="59985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184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3" y="1192265"/>
            <a:ext cx="3736848" cy="327964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24275" y="1358300"/>
            <a:ext cx="4589084" cy="2947578"/>
            <a:chOff x="2277458" y="1953716"/>
            <a:chExt cx="4589084" cy="2947578"/>
          </a:xfrm>
        </p:grpSpPr>
        <p:grpSp>
          <p:nvGrpSpPr>
            <p:cNvPr id="77" name="Group 76"/>
            <p:cNvGrpSpPr/>
            <p:nvPr/>
          </p:nvGrpSpPr>
          <p:grpSpPr>
            <a:xfrm>
              <a:off x="6509316" y="1985116"/>
              <a:ext cx="357226" cy="2916178"/>
              <a:chOff x="6509316" y="1985116"/>
              <a:chExt cx="357226" cy="2916178"/>
            </a:xfrm>
          </p:grpSpPr>
          <p:pic>
            <p:nvPicPr>
              <p:cNvPr id="87" name="Picture 86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198511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8" name="Picture 87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4841309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9" name="Picture 88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2393144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90" name="Picture 89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2801172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91" name="Picture 90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3209200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92" name="Picture 91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3617228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93" name="Picture 92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402525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94" name="Picture 93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4433284"/>
                <a:ext cx="357226" cy="59985"/>
              </a:xfrm>
              <a:prstGeom prst="rect">
                <a:avLst/>
              </a:prstGeom>
            </p:spPr>
          </p:pic>
        </p:grpSp>
        <p:grpSp>
          <p:nvGrpSpPr>
            <p:cNvPr id="78" name="Group 77"/>
            <p:cNvGrpSpPr/>
            <p:nvPr/>
          </p:nvGrpSpPr>
          <p:grpSpPr>
            <a:xfrm>
              <a:off x="2277458" y="1953716"/>
              <a:ext cx="357226" cy="2912619"/>
              <a:chOff x="2277458" y="1953716"/>
              <a:chExt cx="357226" cy="2912619"/>
            </a:xfrm>
          </p:grpSpPr>
          <p:pic>
            <p:nvPicPr>
              <p:cNvPr id="79" name="Picture 78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195371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0" name="Picture 79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4806350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1" name="Picture 80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2361235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2" name="Picture 81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2768754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3" name="Picture 82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3176273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4" name="Picture 83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3583792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5" name="Picture 84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3991311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6" name="Picture 85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4398830"/>
                <a:ext cx="357226" cy="59985"/>
              </a:xfrm>
              <a:prstGeom prst="rect">
                <a:avLst/>
              </a:prstGeom>
            </p:spPr>
          </p:pic>
        </p:grpSp>
      </p:grpSp>
      <p:pic>
        <p:nvPicPr>
          <p:cNvPr id="22" name="Picture 21" descr="b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3" y="1192265"/>
            <a:ext cx="3736848" cy="3279648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6670764" y="641718"/>
            <a:ext cx="0" cy="828949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670764" y="641718"/>
            <a:ext cx="164053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92337" y="818107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</a:t>
            </a:r>
            <a:endParaRPr lang="en-GB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323667" y="287656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670764" y="641718"/>
            <a:ext cx="1640530" cy="82894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6224966" y="2519053"/>
            <a:ext cx="1998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-25000" dirty="0" smtClean="0"/>
              <a:t>1</a:t>
            </a:r>
            <a:r>
              <a:rPr lang="en-GB" dirty="0" smtClean="0"/>
              <a:t> (plane of figure):</a:t>
            </a:r>
            <a:endParaRPr lang="en-GB" dirty="0"/>
          </a:p>
        </p:txBody>
      </p:sp>
      <p:grpSp>
        <p:nvGrpSpPr>
          <p:cNvPr id="37" name="Group 36"/>
          <p:cNvGrpSpPr/>
          <p:nvPr/>
        </p:nvGrpSpPr>
        <p:grpSpPr>
          <a:xfrm>
            <a:off x="8171615" y="2689706"/>
            <a:ext cx="806915" cy="93421"/>
            <a:chOff x="7047375" y="5701466"/>
            <a:chExt cx="806915" cy="93421"/>
          </a:xfrm>
        </p:grpSpPr>
        <p:pic>
          <p:nvPicPr>
            <p:cNvPr id="38" name="Picture 37" descr="axes_2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497064" y="5734902"/>
              <a:ext cx="357226" cy="59985"/>
            </a:xfrm>
            <a:prstGeom prst="rect">
              <a:avLst/>
            </a:prstGeom>
          </p:spPr>
        </p:pic>
        <p:pic>
          <p:nvPicPr>
            <p:cNvPr id="39" name="Picture 38" descr="axes_2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047375" y="5701466"/>
              <a:ext cx="357226" cy="59985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510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3" y="1192265"/>
            <a:ext cx="3736848" cy="327964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24275" y="1358300"/>
            <a:ext cx="4589084" cy="2947578"/>
            <a:chOff x="2277458" y="1953716"/>
            <a:chExt cx="4589084" cy="2947578"/>
          </a:xfrm>
        </p:grpSpPr>
        <p:grpSp>
          <p:nvGrpSpPr>
            <p:cNvPr id="77" name="Group 76"/>
            <p:cNvGrpSpPr/>
            <p:nvPr/>
          </p:nvGrpSpPr>
          <p:grpSpPr>
            <a:xfrm>
              <a:off x="6509316" y="1985116"/>
              <a:ext cx="357226" cy="2916178"/>
              <a:chOff x="6509316" y="1985116"/>
              <a:chExt cx="357226" cy="2916178"/>
            </a:xfrm>
          </p:grpSpPr>
          <p:pic>
            <p:nvPicPr>
              <p:cNvPr id="87" name="Picture 86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198511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8" name="Picture 87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4841309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9" name="Picture 88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2393144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90" name="Picture 89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2801172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91" name="Picture 90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3209200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92" name="Picture 91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3617228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93" name="Picture 92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402525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94" name="Picture 93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4433284"/>
                <a:ext cx="357226" cy="59985"/>
              </a:xfrm>
              <a:prstGeom prst="rect">
                <a:avLst/>
              </a:prstGeom>
            </p:spPr>
          </p:pic>
        </p:grpSp>
        <p:grpSp>
          <p:nvGrpSpPr>
            <p:cNvPr id="78" name="Group 77"/>
            <p:cNvGrpSpPr/>
            <p:nvPr/>
          </p:nvGrpSpPr>
          <p:grpSpPr>
            <a:xfrm>
              <a:off x="2277458" y="1953716"/>
              <a:ext cx="357226" cy="2912619"/>
              <a:chOff x="2277458" y="1953716"/>
              <a:chExt cx="357226" cy="2912619"/>
            </a:xfrm>
          </p:grpSpPr>
          <p:pic>
            <p:nvPicPr>
              <p:cNvPr id="79" name="Picture 78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195371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0" name="Picture 79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4806350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1" name="Picture 80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2361235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2" name="Picture 81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2768754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3" name="Picture 82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3176273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4" name="Picture 83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3583792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5" name="Picture 84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3991311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6" name="Picture 85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4398830"/>
                <a:ext cx="357226" cy="59985"/>
              </a:xfrm>
              <a:prstGeom prst="rect">
                <a:avLst/>
              </a:prstGeom>
            </p:spPr>
          </p:pic>
        </p:grpSp>
      </p:grpSp>
      <p:pic>
        <p:nvPicPr>
          <p:cNvPr id="22" name="Picture 21" descr="b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3" y="1192265"/>
            <a:ext cx="3736848" cy="3279648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6670764" y="641718"/>
            <a:ext cx="0" cy="828949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670764" y="641718"/>
            <a:ext cx="164053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92337" y="818107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</a:t>
            </a:r>
            <a:endParaRPr lang="en-GB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323667" y="287656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670764" y="641718"/>
            <a:ext cx="1640530" cy="82894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6224966" y="2519053"/>
            <a:ext cx="1998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-25000" dirty="0" smtClean="0"/>
              <a:t>1</a:t>
            </a:r>
            <a:r>
              <a:rPr lang="en-GB" dirty="0" smtClean="0"/>
              <a:t> (plane of figure):</a:t>
            </a:r>
            <a:endParaRPr lang="en-GB" dirty="0"/>
          </a:p>
        </p:txBody>
      </p:sp>
      <p:grpSp>
        <p:nvGrpSpPr>
          <p:cNvPr id="33" name="Group 32"/>
          <p:cNvGrpSpPr/>
          <p:nvPr/>
        </p:nvGrpSpPr>
        <p:grpSpPr>
          <a:xfrm>
            <a:off x="1546053" y="766147"/>
            <a:ext cx="2545528" cy="4131885"/>
            <a:chOff x="3299710" y="1363057"/>
            <a:chExt cx="2545528" cy="4131885"/>
          </a:xfrm>
        </p:grpSpPr>
        <p:grpSp>
          <p:nvGrpSpPr>
            <p:cNvPr id="36" name="Group 35"/>
            <p:cNvGrpSpPr/>
            <p:nvPr/>
          </p:nvGrpSpPr>
          <p:grpSpPr>
            <a:xfrm>
              <a:off x="3299710" y="5137716"/>
              <a:ext cx="2513747" cy="357226"/>
              <a:chOff x="3299710" y="5137716"/>
              <a:chExt cx="2513747" cy="357226"/>
            </a:xfrm>
          </p:grpSpPr>
          <p:pic>
            <p:nvPicPr>
              <p:cNvPr id="42" name="Picture 41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3151090" y="528633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43" name="Picture 42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3969011" y="528633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44" name="Picture 43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4786932" y="528633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45" name="Picture 44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5604852" y="5286336"/>
                <a:ext cx="357226" cy="59985"/>
              </a:xfrm>
              <a:prstGeom prst="rect">
                <a:avLst/>
              </a:prstGeom>
            </p:spPr>
          </p:pic>
        </p:grpSp>
        <p:grpSp>
          <p:nvGrpSpPr>
            <p:cNvPr id="37" name="Group 36"/>
            <p:cNvGrpSpPr/>
            <p:nvPr/>
          </p:nvGrpSpPr>
          <p:grpSpPr>
            <a:xfrm rot="10800000">
              <a:off x="3331491" y="1363057"/>
              <a:ext cx="2513747" cy="357226"/>
              <a:chOff x="3299710" y="5137716"/>
              <a:chExt cx="2513747" cy="357226"/>
            </a:xfrm>
          </p:grpSpPr>
          <p:pic>
            <p:nvPicPr>
              <p:cNvPr id="38" name="Picture 37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3151090" y="528633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39" name="Picture 38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3969011" y="528633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40" name="Picture 39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4786932" y="528633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41" name="Picture 40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5604852" y="5286336"/>
                <a:ext cx="357226" cy="59985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8171615" y="2689706"/>
            <a:ext cx="806915" cy="93421"/>
            <a:chOff x="7047375" y="5701466"/>
            <a:chExt cx="806915" cy="93421"/>
          </a:xfrm>
        </p:grpSpPr>
        <p:pic>
          <p:nvPicPr>
            <p:cNvPr id="49" name="Picture 48" descr="axes_2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497064" y="5734902"/>
              <a:ext cx="357226" cy="59985"/>
            </a:xfrm>
            <a:prstGeom prst="rect">
              <a:avLst/>
            </a:prstGeom>
          </p:spPr>
        </p:pic>
        <p:pic>
          <p:nvPicPr>
            <p:cNvPr id="50" name="Picture 49" descr="axes_2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047375" y="5701466"/>
              <a:ext cx="357226" cy="59985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578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3" y="1192265"/>
            <a:ext cx="3736848" cy="3279648"/>
          </a:xfrm>
          <a:prstGeom prst="rect">
            <a:avLst/>
          </a:prstGeom>
        </p:spPr>
      </p:pic>
      <p:sp>
        <p:nvSpPr>
          <p:cNvPr id="9" name="Freeform 8"/>
          <p:cNvSpPr>
            <a:spLocks noChangeAspect="1"/>
          </p:cNvSpPr>
          <p:nvPr/>
        </p:nvSpPr>
        <p:spPr>
          <a:xfrm flipH="1" flipV="1">
            <a:off x="2094173" y="2027412"/>
            <a:ext cx="788264" cy="712103"/>
          </a:xfrm>
          <a:custGeom>
            <a:avLst/>
            <a:gdLst>
              <a:gd name="connsiteX0" fmla="*/ 106432 w 2541690"/>
              <a:gd name="connsiteY0" fmla="*/ 2107192 h 2296115"/>
              <a:gd name="connsiteX1" fmla="*/ 1285755 w 2541690"/>
              <a:gd name="connsiteY1" fmla="*/ 2265955 h 2296115"/>
              <a:gd name="connsiteX2" fmla="*/ 2056850 w 2541690"/>
              <a:gd name="connsiteY2" fmla="*/ 1574201 h 2296115"/>
              <a:gd name="connsiteX3" fmla="*/ 2397039 w 2541690"/>
              <a:gd name="connsiteY3" fmla="*/ 440179 h 2296115"/>
              <a:gd name="connsiteX4" fmla="*/ 2521775 w 2541690"/>
              <a:gd name="connsiteY4" fmla="*/ 179354 h 2296115"/>
              <a:gd name="connsiteX5" fmla="*/ 2000152 w 2541690"/>
              <a:gd name="connsiteY5" fmla="*/ 9251 h 2296115"/>
              <a:gd name="connsiteX6" fmla="*/ 1535227 w 2541690"/>
              <a:gd name="connsiteY6" fmla="*/ 462860 h 2296115"/>
              <a:gd name="connsiteX7" fmla="*/ 911546 w 2541690"/>
              <a:gd name="connsiteY7" fmla="*/ 666984 h 2296115"/>
              <a:gd name="connsiteX8" fmla="*/ 480640 w 2541690"/>
              <a:gd name="connsiteY8" fmla="*/ 995850 h 2296115"/>
              <a:gd name="connsiteX9" fmla="*/ 321885 w 2541690"/>
              <a:gd name="connsiteY9" fmla="*/ 1438119 h 2296115"/>
              <a:gd name="connsiteX10" fmla="*/ 934226 w 2541690"/>
              <a:gd name="connsiteY10" fmla="*/ 1188634 h 2296115"/>
              <a:gd name="connsiteX11" fmla="*/ 1081641 w 2541690"/>
              <a:gd name="connsiteY11" fmla="*/ 1438119 h 2296115"/>
              <a:gd name="connsiteX12" fmla="*/ 480640 w 2541690"/>
              <a:gd name="connsiteY12" fmla="*/ 1710284 h 2296115"/>
              <a:gd name="connsiteX13" fmla="*/ 4376 w 2541690"/>
              <a:gd name="connsiteY13" fmla="*/ 1903068 h 2296115"/>
              <a:gd name="connsiteX14" fmla="*/ 231168 w 2541690"/>
              <a:gd name="connsiteY14" fmla="*/ 2141213 h 22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1690" h="2296115">
                <a:moveTo>
                  <a:pt x="106432" y="2107192"/>
                </a:moveTo>
                <a:cubicBezTo>
                  <a:pt x="533558" y="2230989"/>
                  <a:pt x="960685" y="2354787"/>
                  <a:pt x="1285755" y="2265955"/>
                </a:cubicBezTo>
                <a:cubicBezTo>
                  <a:pt x="1610825" y="2177123"/>
                  <a:pt x="1871636" y="1878497"/>
                  <a:pt x="2056850" y="1574201"/>
                </a:cubicBezTo>
                <a:cubicBezTo>
                  <a:pt x="2242064" y="1269905"/>
                  <a:pt x="2319552" y="672653"/>
                  <a:pt x="2397039" y="440179"/>
                </a:cubicBezTo>
                <a:cubicBezTo>
                  <a:pt x="2474527" y="207704"/>
                  <a:pt x="2587923" y="251175"/>
                  <a:pt x="2521775" y="179354"/>
                </a:cubicBezTo>
                <a:cubicBezTo>
                  <a:pt x="2455627" y="107533"/>
                  <a:pt x="2164577" y="-38000"/>
                  <a:pt x="2000152" y="9251"/>
                </a:cubicBezTo>
                <a:cubicBezTo>
                  <a:pt x="1835727" y="56502"/>
                  <a:pt x="1716661" y="353238"/>
                  <a:pt x="1535227" y="462860"/>
                </a:cubicBezTo>
                <a:cubicBezTo>
                  <a:pt x="1353793" y="572482"/>
                  <a:pt x="1087310" y="578152"/>
                  <a:pt x="911546" y="666984"/>
                </a:cubicBezTo>
                <a:cubicBezTo>
                  <a:pt x="735782" y="755816"/>
                  <a:pt x="578917" y="867328"/>
                  <a:pt x="480640" y="995850"/>
                </a:cubicBezTo>
                <a:cubicBezTo>
                  <a:pt x="382363" y="1124372"/>
                  <a:pt x="246287" y="1405988"/>
                  <a:pt x="321885" y="1438119"/>
                </a:cubicBezTo>
                <a:cubicBezTo>
                  <a:pt x="397483" y="1470250"/>
                  <a:pt x="807600" y="1188634"/>
                  <a:pt x="934226" y="1188634"/>
                </a:cubicBezTo>
                <a:cubicBezTo>
                  <a:pt x="1060852" y="1188634"/>
                  <a:pt x="1157239" y="1351177"/>
                  <a:pt x="1081641" y="1438119"/>
                </a:cubicBezTo>
                <a:cubicBezTo>
                  <a:pt x="1006043" y="1525061"/>
                  <a:pt x="660184" y="1632793"/>
                  <a:pt x="480640" y="1710284"/>
                </a:cubicBezTo>
                <a:cubicBezTo>
                  <a:pt x="301096" y="1787775"/>
                  <a:pt x="45955" y="1831246"/>
                  <a:pt x="4376" y="1903068"/>
                </a:cubicBezTo>
                <a:cubicBezTo>
                  <a:pt x="-37203" y="1974890"/>
                  <a:pt x="231168" y="2141213"/>
                  <a:pt x="231168" y="2141213"/>
                </a:cubicBezTo>
              </a:path>
            </a:pathLst>
          </a:cu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221756" y="214137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pic>
        <p:nvPicPr>
          <p:cNvPr id="22" name="Picture 21" descr="b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3" y="1192265"/>
            <a:ext cx="3736848" cy="3279648"/>
          </a:xfrm>
          <a:prstGeom prst="rect">
            <a:avLst/>
          </a:prstGeom>
        </p:spPr>
      </p:pic>
      <p:sp>
        <p:nvSpPr>
          <p:cNvPr id="8" name="Freeform 7"/>
          <p:cNvSpPr>
            <a:spLocks noChangeAspect="1"/>
          </p:cNvSpPr>
          <p:nvPr/>
        </p:nvSpPr>
        <p:spPr>
          <a:xfrm>
            <a:off x="2760390" y="2095069"/>
            <a:ext cx="788264" cy="712103"/>
          </a:xfrm>
          <a:custGeom>
            <a:avLst/>
            <a:gdLst>
              <a:gd name="connsiteX0" fmla="*/ 106432 w 2541690"/>
              <a:gd name="connsiteY0" fmla="*/ 2107192 h 2296115"/>
              <a:gd name="connsiteX1" fmla="*/ 1285755 w 2541690"/>
              <a:gd name="connsiteY1" fmla="*/ 2265955 h 2296115"/>
              <a:gd name="connsiteX2" fmla="*/ 2056850 w 2541690"/>
              <a:gd name="connsiteY2" fmla="*/ 1574201 h 2296115"/>
              <a:gd name="connsiteX3" fmla="*/ 2397039 w 2541690"/>
              <a:gd name="connsiteY3" fmla="*/ 440179 h 2296115"/>
              <a:gd name="connsiteX4" fmla="*/ 2521775 w 2541690"/>
              <a:gd name="connsiteY4" fmla="*/ 179354 h 2296115"/>
              <a:gd name="connsiteX5" fmla="*/ 2000152 w 2541690"/>
              <a:gd name="connsiteY5" fmla="*/ 9251 h 2296115"/>
              <a:gd name="connsiteX6" fmla="*/ 1535227 w 2541690"/>
              <a:gd name="connsiteY6" fmla="*/ 462860 h 2296115"/>
              <a:gd name="connsiteX7" fmla="*/ 911546 w 2541690"/>
              <a:gd name="connsiteY7" fmla="*/ 666984 h 2296115"/>
              <a:gd name="connsiteX8" fmla="*/ 480640 w 2541690"/>
              <a:gd name="connsiteY8" fmla="*/ 995850 h 2296115"/>
              <a:gd name="connsiteX9" fmla="*/ 321885 w 2541690"/>
              <a:gd name="connsiteY9" fmla="*/ 1438119 h 2296115"/>
              <a:gd name="connsiteX10" fmla="*/ 934226 w 2541690"/>
              <a:gd name="connsiteY10" fmla="*/ 1188634 h 2296115"/>
              <a:gd name="connsiteX11" fmla="*/ 1081641 w 2541690"/>
              <a:gd name="connsiteY11" fmla="*/ 1438119 h 2296115"/>
              <a:gd name="connsiteX12" fmla="*/ 480640 w 2541690"/>
              <a:gd name="connsiteY12" fmla="*/ 1710284 h 2296115"/>
              <a:gd name="connsiteX13" fmla="*/ 4376 w 2541690"/>
              <a:gd name="connsiteY13" fmla="*/ 1903068 h 2296115"/>
              <a:gd name="connsiteX14" fmla="*/ 231168 w 2541690"/>
              <a:gd name="connsiteY14" fmla="*/ 2141213 h 22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1690" h="2296115">
                <a:moveTo>
                  <a:pt x="106432" y="2107192"/>
                </a:moveTo>
                <a:cubicBezTo>
                  <a:pt x="533558" y="2230989"/>
                  <a:pt x="960685" y="2354787"/>
                  <a:pt x="1285755" y="2265955"/>
                </a:cubicBezTo>
                <a:cubicBezTo>
                  <a:pt x="1610825" y="2177123"/>
                  <a:pt x="1871636" y="1878497"/>
                  <a:pt x="2056850" y="1574201"/>
                </a:cubicBezTo>
                <a:cubicBezTo>
                  <a:pt x="2242064" y="1269905"/>
                  <a:pt x="2319552" y="672653"/>
                  <a:pt x="2397039" y="440179"/>
                </a:cubicBezTo>
                <a:cubicBezTo>
                  <a:pt x="2474527" y="207704"/>
                  <a:pt x="2587923" y="251175"/>
                  <a:pt x="2521775" y="179354"/>
                </a:cubicBezTo>
                <a:cubicBezTo>
                  <a:pt x="2455627" y="107533"/>
                  <a:pt x="2164577" y="-38000"/>
                  <a:pt x="2000152" y="9251"/>
                </a:cubicBezTo>
                <a:cubicBezTo>
                  <a:pt x="1835727" y="56502"/>
                  <a:pt x="1716661" y="353238"/>
                  <a:pt x="1535227" y="462860"/>
                </a:cubicBezTo>
                <a:cubicBezTo>
                  <a:pt x="1353793" y="572482"/>
                  <a:pt x="1087310" y="578152"/>
                  <a:pt x="911546" y="666984"/>
                </a:cubicBezTo>
                <a:cubicBezTo>
                  <a:pt x="735782" y="755816"/>
                  <a:pt x="578917" y="867328"/>
                  <a:pt x="480640" y="995850"/>
                </a:cubicBezTo>
                <a:cubicBezTo>
                  <a:pt x="382363" y="1124372"/>
                  <a:pt x="246287" y="1405988"/>
                  <a:pt x="321885" y="1438119"/>
                </a:cubicBezTo>
                <a:cubicBezTo>
                  <a:pt x="397483" y="1470250"/>
                  <a:pt x="807600" y="1188634"/>
                  <a:pt x="934226" y="1188634"/>
                </a:cubicBezTo>
                <a:cubicBezTo>
                  <a:pt x="1060852" y="1188634"/>
                  <a:pt x="1157239" y="1351177"/>
                  <a:pt x="1081641" y="1438119"/>
                </a:cubicBezTo>
                <a:cubicBezTo>
                  <a:pt x="1006043" y="1525061"/>
                  <a:pt x="660184" y="1632793"/>
                  <a:pt x="480640" y="1710284"/>
                </a:cubicBezTo>
                <a:cubicBezTo>
                  <a:pt x="301096" y="1787775"/>
                  <a:pt x="45955" y="1831246"/>
                  <a:pt x="4376" y="1903068"/>
                </a:cubicBezTo>
                <a:cubicBezTo>
                  <a:pt x="-37203" y="1974890"/>
                  <a:pt x="231168" y="2141213"/>
                  <a:pt x="231168" y="2141213"/>
                </a:cubicBezTo>
              </a:path>
            </a:pathLst>
          </a:cu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108276" y="230444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885981" y="3477816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Wingdings"/>
                <a:ea typeface="Wingdings"/>
                <a:cs typeface="Wingdings"/>
              </a:rPr>
              <a:t></a:t>
            </a:r>
            <a:endParaRPr lang="en-GB" dirty="0"/>
          </a:p>
        </p:txBody>
      </p:sp>
      <p:sp>
        <p:nvSpPr>
          <p:cNvPr id="68" name="Freeform 67"/>
          <p:cNvSpPr>
            <a:spLocks noChangeAspect="1"/>
          </p:cNvSpPr>
          <p:nvPr/>
        </p:nvSpPr>
        <p:spPr>
          <a:xfrm flipH="1" flipV="1">
            <a:off x="6316284" y="2513795"/>
            <a:ext cx="788264" cy="712103"/>
          </a:xfrm>
          <a:custGeom>
            <a:avLst/>
            <a:gdLst>
              <a:gd name="connsiteX0" fmla="*/ 106432 w 2541690"/>
              <a:gd name="connsiteY0" fmla="*/ 2107192 h 2296115"/>
              <a:gd name="connsiteX1" fmla="*/ 1285755 w 2541690"/>
              <a:gd name="connsiteY1" fmla="*/ 2265955 h 2296115"/>
              <a:gd name="connsiteX2" fmla="*/ 2056850 w 2541690"/>
              <a:gd name="connsiteY2" fmla="*/ 1574201 h 2296115"/>
              <a:gd name="connsiteX3" fmla="*/ 2397039 w 2541690"/>
              <a:gd name="connsiteY3" fmla="*/ 440179 h 2296115"/>
              <a:gd name="connsiteX4" fmla="*/ 2521775 w 2541690"/>
              <a:gd name="connsiteY4" fmla="*/ 179354 h 2296115"/>
              <a:gd name="connsiteX5" fmla="*/ 2000152 w 2541690"/>
              <a:gd name="connsiteY5" fmla="*/ 9251 h 2296115"/>
              <a:gd name="connsiteX6" fmla="*/ 1535227 w 2541690"/>
              <a:gd name="connsiteY6" fmla="*/ 462860 h 2296115"/>
              <a:gd name="connsiteX7" fmla="*/ 911546 w 2541690"/>
              <a:gd name="connsiteY7" fmla="*/ 666984 h 2296115"/>
              <a:gd name="connsiteX8" fmla="*/ 480640 w 2541690"/>
              <a:gd name="connsiteY8" fmla="*/ 995850 h 2296115"/>
              <a:gd name="connsiteX9" fmla="*/ 321885 w 2541690"/>
              <a:gd name="connsiteY9" fmla="*/ 1438119 h 2296115"/>
              <a:gd name="connsiteX10" fmla="*/ 934226 w 2541690"/>
              <a:gd name="connsiteY10" fmla="*/ 1188634 h 2296115"/>
              <a:gd name="connsiteX11" fmla="*/ 1081641 w 2541690"/>
              <a:gd name="connsiteY11" fmla="*/ 1438119 h 2296115"/>
              <a:gd name="connsiteX12" fmla="*/ 480640 w 2541690"/>
              <a:gd name="connsiteY12" fmla="*/ 1710284 h 2296115"/>
              <a:gd name="connsiteX13" fmla="*/ 4376 w 2541690"/>
              <a:gd name="connsiteY13" fmla="*/ 1903068 h 2296115"/>
              <a:gd name="connsiteX14" fmla="*/ 231168 w 2541690"/>
              <a:gd name="connsiteY14" fmla="*/ 2141213 h 22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1690" h="2296115">
                <a:moveTo>
                  <a:pt x="106432" y="2107192"/>
                </a:moveTo>
                <a:cubicBezTo>
                  <a:pt x="533558" y="2230989"/>
                  <a:pt x="960685" y="2354787"/>
                  <a:pt x="1285755" y="2265955"/>
                </a:cubicBezTo>
                <a:cubicBezTo>
                  <a:pt x="1610825" y="2177123"/>
                  <a:pt x="1871636" y="1878497"/>
                  <a:pt x="2056850" y="1574201"/>
                </a:cubicBezTo>
                <a:cubicBezTo>
                  <a:pt x="2242064" y="1269905"/>
                  <a:pt x="2319552" y="672653"/>
                  <a:pt x="2397039" y="440179"/>
                </a:cubicBezTo>
                <a:cubicBezTo>
                  <a:pt x="2474527" y="207704"/>
                  <a:pt x="2587923" y="251175"/>
                  <a:pt x="2521775" y="179354"/>
                </a:cubicBezTo>
                <a:cubicBezTo>
                  <a:pt x="2455627" y="107533"/>
                  <a:pt x="2164577" y="-38000"/>
                  <a:pt x="2000152" y="9251"/>
                </a:cubicBezTo>
                <a:cubicBezTo>
                  <a:pt x="1835727" y="56502"/>
                  <a:pt x="1716661" y="353238"/>
                  <a:pt x="1535227" y="462860"/>
                </a:cubicBezTo>
                <a:cubicBezTo>
                  <a:pt x="1353793" y="572482"/>
                  <a:pt x="1087310" y="578152"/>
                  <a:pt x="911546" y="666984"/>
                </a:cubicBezTo>
                <a:cubicBezTo>
                  <a:pt x="735782" y="755816"/>
                  <a:pt x="578917" y="867328"/>
                  <a:pt x="480640" y="995850"/>
                </a:cubicBezTo>
                <a:cubicBezTo>
                  <a:pt x="382363" y="1124372"/>
                  <a:pt x="246287" y="1405988"/>
                  <a:pt x="321885" y="1438119"/>
                </a:cubicBezTo>
                <a:cubicBezTo>
                  <a:pt x="397483" y="1470250"/>
                  <a:pt x="807600" y="1188634"/>
                  <a:pt x="934226" y="1188634"/>
                </a:cubicBezTo>
                <a:cubicBezTo>
                  <a:pt x="1060852" y="1188634"/>
                  <a:pt x="1157239" y="1351177"/>
                  <a:pt x="1081641" y="1438119"/>
                </a:cubicBezTo>
                <a:cubicBezTo>
                  <a:pt x="1006043" y="1525061"/>
                  <a:pt x="660184" y="1632793"/>
                  <a:pt x="480640" y="1710284"/>
                </a:cubicBezTo>
                <a:cubicBezTo>
                  <a:pt x="301096" y="1787775"/>
                  <a:pt x="45955" y="1831246"/>
                  <a:pt x="4376" y="1903068"/>
                </a:cubicBezTo>
                <a:cubicBezTo>
                  <a:pt x="-37203" y="1974890"/>
                  <a:pt x="231168" y="2141213"/>
                  <a:pt x="231168" y="2141213"/>
                </a:cubicBezTo>
              </a:path>
            </a:pathLst>
          </a:custGeom>
          <a:solidFill>
            <a:srgbClr val="FF6600">
              <a:alpha val="7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Freeform 68"/>
          <p:cNvSpPr>
            <a:spLocks noChangeAspect="1"/>
          </p:cNvSpPr>
          <p:nvPr/>
        </p:nvSpPr>
        <p:spPr>
          <a:xfrm>
            <a:off x="6983199" y="2583421"/>
            <a:ext cx="788264" cy="712103"/>
          </a:xfrm>
          <a:custGeom>
            <a:avLst/>
            <a:gdLst>
              <a:gd name="connsiteX0" fmla="*/ 106432 w 2541690"/>
              <a:gd name="connsiteY0" fmla="*/ 2107192 h 2296115"/>
              <a:gd name="connsiteX1" fmla="*/ 1285755 w 2541690"/>
              <a:gd name="connsiteY1" fmla="*/ 2265955 h 2296115"/>
              <a:gd name="connsiteX2" fmla="*/ 2056850 w 2541690"/>
              <a:gd name="connsiteY2" fmla="*/ 1574201 h 2296115"/>
              <a:gd name="connsiteX3" fmla="*/ 2397039 w 2541690"/>
              <a:gd name="connsiteY3" fmla="*/ 440179 h 2296115"/>
              <a:gd name="connsiteX4" fmla="*/ 2521775 w 2541690"/>
              <a:gd name="connsiteY4" fmla="*/ 179354 h 2296115"/>
              <a:gd name="connsiteX5" fmla="*/ 2000152 w 2541690"/>
              <a:gd name="connsiteY5" fmla="*/ 9251 h 2296115"/>
              <a:gd name="connsiteX6" fmla="*/ 1535227 w 2541690"/>
              <a:gd name="connsiteY6" fmla="*/ 462860 h 2296115"/>
              <a:gd name="connsiteX7" fmla="*/ 911546 w 2541690"/>
              <a:gd name="connsiteY7" fmla="*/ 666984 h 2296115"/>
              <a:gd name="connsiteX8" fmla="*/ 480640 w 2541690"/>
              <a:gd name="connsiteY8" fmla="*/ 995850 h 2296115"/>
              <a:gd name="connsiteX9" fmla="*/ 321885 w 2541690"/>
              <a:gd name="connsiteY9" fmla="*/ 1438119 h 2296115"/>
              <a:gd name="connsiteX10" fmla="*/ 934226 w 2541690"/>
              <a:gd name="connsiteY10" fmla="*/ 1188634 h 2296115"/>
              <a:gd name="connsiteX11" fmla="*/ 1081641 w 2541690"/>
              <a:gd name="connsiteY11" fmla="*/ 1438119 h 2296115"/>
              <a:gd name="connsiteX12" fmla="*/ 480640 w 2541690"/>
              <a:gd name="connsiteY12" fmla="*/ 1710284 h 2296115"/>
              <a:gd name="connsiteX13" fmla="*/ 4376 w 2541690"/>
              <a:gd name="connsiteY13" fmla="*/ 1903068 h 2296115"/>
              <a:gd name="connsiteX14" fmla="*/ 231168 w 2541690"/>
              <a:gd name="connsiteY14" fmla="*/ 2141213 h 22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1690" h="2296115">
                <a:moveTo>
                  <a:pt x="106432" y="2107192"/>
                </a:moveTo>
                <a:cubicBezTo>
                  <a:pt x="533558" y="2230989"/>
                  <a:pt x="960685" y="2354787"/>
                  <a:pt x="1285755" y="2265955"/>
                </a:cubicBezTo>
                <a:cubicBezTo>
                  <a:pt x="1610825" y="2177123"/>
                  <a:pt x="1871636" y="1878497"/>
                  <a:pt x="2056850" y="1574201"/>
                </a:cubicBezTo>
                <a:cubicBezTo>
                  <a:pt x="2242064" y="1269905"/>
                  <a:pt x="2319552" y="672653"/>
                  <a:pt x="2397039" y="440179"/>
                </a:cubicBezTo>
                <a:cubicBezTo>
                  <a:pt x="2474527" y="207704"/>
                  <a:pt x="2587923" y="251175"/>
                  <a:pt x="2521775" y="179354"/>
                </a:cubicBezTo>
                <a:cubicBezTo>
                  <a:pt x="2455627" y="107533"/>
                  <a:pt x="2164577" y="-38000"/>
                  <a:pt x="2000152" y="9251"/>
                </a:cubicBezTo>
                <a:cubicBezTo>
                  <a:pt x="1835727" y="56502"/>
                  <a:pt x="1716661" y="353238"/>
                  <a:pt x="1535227" y="462860"/>
                </a:cubicBezTo>
                <a:cubicBezTo>
                  <a:pt x="1353793" y="572482"/>
                  <a:pt x="1087310" y="578152"/>
                  <a:pt x="911546" y="666984"/>
                </a:cubicBezTo>
                <a:cubicBezTo>
                  <a:pt x="735782" y="755816"/>
                  <a:pt x="578917" y="867328"/>
                  <a:pt x="480640" y="995850"/>
                </a:cubicBezTo>
                <a:cubicBezTo>
                  <a:pt x="382363" y="1124372"/>
                  <a:pt x="246287" y="1405988"/>
                  <a:pt x="321885" y="1438119"/>
                </a:cubicBezTo>
                <a:cubicBezTo>
                  <a:pt x="397483" y="1470250"/>
                  <a:pt x="807600" y="1188634"/>
                  <a:pt x="934226" y="1188634"/>
                </a:cubicBezTo>
                <a:cubicBezTo>
                  <a:pt x="1060852" y="1188634"/>
                  <a:pt x="1157239" y="1351177"/>
                  <a:pt x="1081641" y="1438119"/>
                </a:cubicBezTo>
                <a:cubicBezTo>
                  <a:pt x="1006043" y="1525061"/>
                  <a:pt x="660184" y="1632793"/>
                  <a:pt x="480640" y="1710284"/>
                </a:cubicBezTo>
                <a:cubicBezTo>
                  <a:pt x="301096" y="1787775"/>
                  <a:pt x="45955" y="1831246"/>
                  <a:pt x="4376" y="1903068"/>
                </a:cubicBezTo>
                <a:cubicBezTo>
                  <a:pt x="-37203" y="1974890"/>
                  <a:pt x="231168" y="2141213"/>
                  <a:pt x="231168" y="2141213"/>
                </a:cubicBezTo>
              </a:path>
            </a:pathLst>
          </a:custGeom>
          <a:solidFill>
            <a:srgbClr val="FF6600">
              <a:alpha val="7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 flipV="1">
            <a:off x="6828239" y="2689025"/>
            <a:ext cx="431269" cy="431269"/>
            <a:chOff x="3604054" y="4803296"/>
            <a:chExt cx="431269" cy="431269"/>
          </a:xfrm>
        </p:grpSpPr>
        <p:sp>
          <p:nvSpPr>
            <p:cNvPr id="4" name="Arc 3"/>
            <p:cNvSpPr>
              <a:spLocks noChangeAspect="1"/>
            </p:cNvSpPr>
            <p:nvPr/>
          </p:nvSpPr>
          <p:spPr>
            <a:xfrm>
              <a:off x="3604054" y="4803296"/>
              <a:ext cx="431269" cy="431269"/>
            </a:xfrm>
            <a:prstGeom prst="arc">
              <a:avLst>
                <a:gd name="adj1" fmla="val 10597412"/>
                <a:gd name="adj2" fmla="val 0"/>
              </a:avLst>
            </a:prstGeom>
            <a:ln w="19050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4034770" y="5018321"/>
              <a:ext cx="0" cy="779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7027762" y="2427697"/>
            <a:ext cx="61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180°</a:t>
            </a:r>
            <a:endParaRPr lang="en-GB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7007297" y="2868084"/>
            <a:ext cx="73152" cy="7315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/>
          <p:cNvSpPr txBox="1"/>
          <p:nvPr/>
        </p:nvSpPr>
        <p:spPr>
          <a:xfrm>
            <a:off x="6443892" y="271119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78" name="TextBox 77"/>
          <p:cNvSpPr txBox="1"/>
          <p:nvPr/>
        </p:nvSpPr>
        <p:spPr>
          <a:xfrm>
            <a:off x="7345785" y="275950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859122" y="3766493"/>
            <a:ext cx="48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</a:t>
            </a:r>
            <a:r>
              <a:rPr lang="en-GB" dirty="0" smtClean="0"/>
              <a:t>/2</a:t>
            </a:r>
            <a:endParaRPr lang="en-GB" dirty="0"/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2782240" y="2387703"/>
            <a:ext cx="73152" cy="7315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670764" y="641718"/>
            <a:ext cx="0" cy="828949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670764" y="641718"/>
            <a:ext cx="164053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92337" y="818107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</a:t>
            </a:r>
            <a:endParaRPr lang="en-GB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323667" y="287656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670764" y="641718"/>
            <a:ext cx="1640530" cy="82894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867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3" y="1192265"/>
            <a:ext cx="3736848" cy="32796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46880" y="1194602"/>
            <a:ext cx="3739896" cy="327355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b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0118" y="373128"/>
            <a:ext cx="3736848" cy="3279648"/>
          </a:xfrm>
          <a:prstGeom prst="rect">
            <a:avLst/>
          </a:prstGeom>
        </p:spPr>
      </p:pic>
      <p:pic>
        <p:nvPicPr>
          <p:cNvPr id="11" name="Picture 10" descr="b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3" y="1192265"/>
            <a:ext cx="3736848" cy="3279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50393" y="373128"/>
            <a:ext cx="3739896" cy="327355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 descr="a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0119" y="373128"/>
            <a:ext cx="3736848" cy="3279648"/>
          </a:xfrm>
          <a:prstGeom prst="rect">
            <a:avLst/>
          </a:prstGeom>
        </p:spPr>
      </p:pic>
      <p:sp>
        <p:nvSpPr>
          <p:cNvPr id="13" name="Oval 12"/>
          <p:cNvSpPr>
            <a:spLocks noChangeAspect="1"/>
          </p:cNvSpPr>
          <p:nvPr/>
        </p:nvSpPr>
        <p:spPr>
          <a:xfrm>
            <a:off x="2782240" y="2387703"/>
            <a:ext cx="73152" cy="7315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 rot="10800000">
            <a:off x="2781967" y="2384186"/>
            <a:ext cx="73152" cy="7315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 flipV="1">
            <a:off x="2601305" y="2203580"/>
            <a:ext cx="431269" cy="431269"/>
            <a:chOff x="3604054" y="4803296"/>
            <a:chExt cx="431269" cy="431269"/>
          </a:xfrm>
        </p:grpSpPr>
        <p:sp>
          <p:nvSpPr>
            <p:cNvPr id="16" name="Arc 15"/>
            <p:cNvSpPr>
              <a:spLocks noChangeAspect="1"/>
            </p:cNvSpPr>
            <p:nvPr/>
          </p:nvSpPr>
          <p:spPr>
            <a:xfrm>
              <a:off x="3604054" y="4803296"/>
              <a:ext cx="431269" cy="431269"/>
            </a:xfrm>
            <a:prstGeom prst="arc">
              <a:avLst>
                <a:gd name="adj1" fmla="val 10597412"/>
                <a:gd name="adj2" fmla="val 0"/>
              </a:avLst>
            </a:prstGeom>
            <a:ln w="19050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034770" y="5018321"/>
              <a:ext cx="0" cy="779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800828" y="1942252"/>
            <a:ext cx="61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180°</a:t>
            </a:r>
            <a:endParaRPr lang="en-GB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2780363" y="2382639"/>
            <a:ext cx="73152" cy="7315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950393" y="401258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4385116" y="42170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58880" y="4841671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Wingdings"/>
                <a:ea typeface="Wingdings"/>
                <a:cs typeface="Wingdings"/>
              </a:rPr>
              <a:t>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3032021" y="5130348"/>
            <a:ext cx="48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</a:t>
            </a:r>
            <a:r>
              <a:rPr lang="en-GB" dirty="0" smtClean="0"/>
              <a:t>/2</a:t>
            </a:r>
            <a:endParaRPr lang="en-GB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670764" y="641718"/>
            <a:ext cx="0" cy="828949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670764" y="641718"/>
            <a:ext cx="164053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92337" y="818107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</a:t>
            </a:r>
            <a:endParaRPr lang="en-GB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323667" y="287656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70764" y="641718"/>
            <a:ext cx="1640530" cy="82894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5272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3" y="1192265"/>
            <a:ext cx="3736848" cy="3279648"/>
          </a:xfrm>
          <a:prstGeom prst="rect">
            <a:avLst/>
          </a:prstGeom>
        </p:spPr>
      </p:pic>
      <p:pic>
        <p:nvPicPr>
          <p:cNvPr id="41" name="Picture 40" descr="axes_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92" y="2304645"/>
            <a:ext cx="85649" cy="239268"/>
          </a:xfrm>
          <a:prstGeom prst="rect">
            <a:avLst/>
          </a:prstGeom>
        </p:spPr>
      </p:pic>
      <p:pic>
        <p:nvPicPr>
          <p:cNvPr id="22" name="Picture 21" descr="b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3" y="1192265"/>
            <a:ext cx="3736848" cy="3279648"/>
          </a:xfrm>
          <a:prstGeom prst="rect">
            <a:avLst/>
          </a:prstGeom>
        </p:spPr>
      </p:pic>
      <p:cxnSp>
        <p:nvCxnSpPr>
          <p:cNvPr id="107" name="Straight Arrow Connector 106"/>
          <p:cNvCxnSpPr/>
          <p:nvPr/>
        </p:nvCxnSpPr>
        <p:spPr>
          <a:xfrm>
            <a:off x="6670764" y="641718"/>
            <a:ext cx="0" cy="828949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670764" y="641718"/>
            <a:ext cx="164053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6392337" y="818107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</a:t>
            </a:r>
            <a:endParaRPr lang="en-GB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7323667" y="287656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670764" y="641718"/>
            <a:ext cx="1640530" cy="82894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6" name="TextBox 115"/>
          <p:cNvSpPr txBox="1"/>
          <p:nvPr/>
        </p:nvSpPr>
        <p:spPr>
          <a:xfrm>
            <a:off x="6312768" y="2693538"/>
            <a:ext cx="1638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-25000" dirty="0" smtClean="0"/>
              <a:t>1</a:t>
            </a:r>
            <a:r>
              <a:rPr lang="en-GB" dirty="0" smtClean="0"/>
              <a:t> (along view):</a:t>
            </a:r>
            <a:endParaRPr lang="en-GB" dirty="0"/>
          </a:p>
        </p:txBody>
      </p:sp>
      <p:pic>
        <p:nvPicPr>
          <p:cNvPr id="120" name="Picture 119" descr="axes_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192" y="2816663"/>
            <a:ext cx="85649" cy="23926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6475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3" y="1192265"/>
            <a:ext cx="3736848" cy="3279648"/>
          </a:xfrm>
          <a:prstGeom prst="rect">
            <a:avLst/>
          </a:prstGeom>
        </p:spPr>
      </p:pic>
      <p:sp>
        <p:nvSpPr>
          <p:cNvPr id="14" name="Frame 13"/>
          <p:cNvSpPr/>
          <p:nvPr/>
        </p:nvSpPr>
        <p:spPr>
          <a:xfrm>
            <a:off x="289817" y="531632"/>
            <a:ext cx="5058000" cy="4600914"/>
          </a:xfrm>
          <a:prstGeom prst="frame">
            <a:avLst>
              <a:gd name="adj1" fmla="val 1434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38708" y="1489025"/>
            <a:ext cx="3360218" cy="2686128"/>
            <a:chOff x="2892685" y="2083242"/>
            <a:chExt cx="3360218" cy="2686128"/>
          </a:xfrm>
        </p:grpSpPr>
        <p:grpSp>
          <p:nvGrpSpPr>
            <p:cNvPr id="23" name="Group 22"/>
            <p:cNvGrpSpPr/>
            <p:nvPr/>
          </p:nvGrpSpPr>
          <p:grpSpPr>
            <a:xfrm>
              <a:off x="2892685" y="2083242"/>
              <a:ext cx="85649" cy="2686128"/>
              <a:chOff x="1815321" y="2083242"/>
              <a:chExt cx="85649" cy="2686128"/>
            </a:xfrm>
          </p:grpSpPr>
          <p:pic>
            <p:nvPicPr>
              <p:cNvPr id="60" name="Picture 59" descr="axes_3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08324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61" name="Picture 60" descr="axes_3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49105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62" name="Picture 61" descr="axes_3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89886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63" name="Picture 62" descr="axes_3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30667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64" name="Picture 63" descr="axes_3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71448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65" name="Picture 64" descr="axes_3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12229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66" name="Picture 65" descr="axes_3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530102"/>
                <a:ext cx="85649" cy="239268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6167254" y="2083242"/>
              <a:ext cx="85649" cy="2686128"/>
              <a:chOff x="1815321" y="2083242"/>
              <a:chExt cx="85649" cy="2686128"/>
            </a:xfrm>
          </p:grpSpPr>
          <p:pic>
            <p:nvPicPr>
              <p:cNvPr id="53" name="Picture 52" descr="axes_3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08324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54" name="Picture 53" descr="axes_3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49105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55" name="Picture 54" descr="axes_3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89886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56" name="Picture 55" descr="axes_3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30667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57" name="Picture 56" descr="axes_3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71448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58" name="Picture 57" descr="axes_3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12229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59" name="Picture 58" descr="axes_3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530102"/>
                <a:ext cx="85649" cy="239268"/>
              </a:xfrm>
              <a:prstGeom prst="rect">
                <a:avLst/>
              </a:prstGeom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5348611" y="2083242"/>
              <a:ext cx="85649" cy="2686128"/>
              <a:chOff x="1815321" y="2083242"/>
              <a:chExt cx="85649" cy="2686128"/>
            </a:xfrm>
          </p:grpSpPr>
          <p:pic>
            <p:nvPicPr>
              <p:cNvPr id="46" name="Picture 45" descr="axes_3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08324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47" name="Picture 46" descr="axes_3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49105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48" name="Picture 47" descr="axes_3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89886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49" name="Picture 48" descr="axes_3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30667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50" name="Picture 49" descr="axes_3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71448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51" name="Picture 50" descr="axes_3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12229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52" name="Picture 51" descr="axes_3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530102"/>
                <a:ext cx="85649" cy="239268"/>
              </a:xfrm>
              <a:prstGeom prst="rect">
                <a:avLst/>
              </a:prstGeom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4529969" y="2083242"/>
              <a:ext cx="85649" cy="2686128"/>
              <a:chOff x="1815321" y="2083242"/>
              <a:chExt cx="85649" cy="2686128"/>
            </a:xfrm>
          </p:grpSpPr>
          <p:pic>
            <p:nvPicPr>
              <p:cNvPr id="38" name="Picture 37" descr="axes_3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08324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39" name="Picture 38" descr="axes_3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49105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41" name="Picture 40" descr="axes_3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89886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42" name="Picture 41" descr="axes_3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30667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43" name="Picture 42" descr="axes_3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71448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44" name="Picture 43" descr="axes_3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12229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45" name="Picture 44" descr="axes_3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530102"/>
                <a:ext cx="85649" cy="239268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3711327" y="2083242"/>
              <a:ext cx="85649" cy="2686128"/>
              <a:chOff x="1815321" y="2083242"/>
              <a:chExt cx="85649" cy="2686128"/>
            </a:xfrm>
          </p:grpSpPr>
          <p:pic>
            <p:nvPicPr>
              <p:cNvPr id="30" name="Picture 29" descr="axes_3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08324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31" name="Picture 30" descr="axes_3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49105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32" name="Picture 31" descr="axes_3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89886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34" name="Picture 33" descr="axes_3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30667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35" name="Picture 34" descr="axes_3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71448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36" name="Picture 35" descr="axes_3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12229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37" name="Picture 36" descr="axes_3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530102"/>
                <a:ext cx="85649" cy="239268"/>
              </a:xfrm>
              <a:prstGeom prst="rect">
                <a:avLst/>
              </a:prstGeom>
            </p:spPr>
          </p:pic>
        </p:grpSp>
      </p:grpSp>
      <p:pic>
        <p:nvPicPr>
          <p:cNvPr id="22" name="Picture 21" descr="b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3" y="1192265"/>
            <a:ext cx="3736848" cy="3279648"/>
          </a:xfrm>
          <a:prstGeom prst="rect">
            <a:avLst/>
          </a:prstGeom>
        </p:spPr>
      </p:pic>
      <p:cxnSp>
        <p:nvCxnSpPr>
          <p:cNvPr id="67" name="Straight Arrow Connector 66"/>
          <p:cNvCxnSpPr/>
          <p:nvPr/>
        </p:nvCxnSpPr>
        <p:spPr>
          <a:xfrm>
            <a:off x="6670764" y="641718"/>
            <a:ext cx="0" cy="828949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6670764" y="641718"/>
            <a:ext cx="164053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392337" y="818107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</a:t>
            </a:r>
            <a:endParaRPr lang="en-GB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7323667" y="287656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670764" y="641718"/>
            <a:ext cx="1640530" cy="82894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TextBox 77"/>
          <p:cNvSpPr txBox="1"/>
          <p:nvPr/>
        </p:nvSpPr>
        <p:spPr>
          <a:xfrm>
            <a:off x="6312768" y="2693538"/>
            <a:ext cx="1638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-25000" dirty="0" smtClean="0"/>
              <a:t>1</a:t>
            </a:r>
            <a:r>
              <a:rPr lang="en-GB" dirty="0" smtClean="0"/>
              <a:t> (along view):</a:t>
            </a:r>
            <a:endParaRPr lang="en-GB" dirty="0"/>
          </a:p>
        </p:txBody>
      </p:sp>
      <p:pic>
        <p:nvPicPr>
          <p:cNvPr id="79" name="Picture 78" descr="axes_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192" y="2816663"/>
            <a:ext cx="85649" cy="23926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2065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3" y="1192265"/>
            <a:ext cx="3736848" cy="327964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24275" y="1358300"/>
            <a:ext cx="4589084" cy="2947578"/>
            <a:chOff x="2277458" y="1953716"/>
            <a:chExt cx="4589084" cy="2947578"/>
          </a:xfrm>
        </p:grpSpPr>
        <p:grpSp>
          <p:nvGrpSpPr>
            <p:cNvPr id="77" name="Group 76"/>
            <p:cNvGrpSpPr/>
            <p:nvPr/>
          </p:nvGrpSpPr>
          <p:grpSpPr>
            <a:xfrm>
              <a:off x="6509316" y="1985116"/>
              <a:ext cx="357226" cy="2916178"/>
              <a:chOff x="6509316" y="1985116"/>
              <a:chExt cx="357226" cy="2916178"/>
            </a:xfrm>
          </p:grpSpPr>
          <p:pic>
            <p:nvPicPr>
              <p:cNvPr id="87" name="Picture 86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198511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8" name="Picture 87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4841309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9" name="Picture 88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2393144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90" name="Picture 89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2801172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91" name="Picture 90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3209200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92" name="Picture 91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3617228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93" name="Picture 92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402525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94" name="Picture 93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4433284"/>
                <a:ext cx="357226" cy="59985"/>
              </a:xfrm>
              <a:prstGeom prst="rect">
                <a:avLst/>
              </a:prstGeom>
            </p:spPr>
          </p:pic>
        </p:grpSp>
        <p:grpSp>
          <p:nvGrpSpPr>
            <p:cNvPr id="78" name="Group 77"/>
            <p:cNvGrpSpPr/>
            <p:nvPr/>
          </p:nvGrpSpPr>
          <p:grpSpPr>
            <a:xfrm>
              <a:off x="2277458" y="1953716"/>
              <a:ext cx="357226" cy="2912619"/>
              <a:chOff x="2277458" y="1953716"/>
              <a:chExt cx="357226" cy="2912619"/>
            </a:xfrm>
          </p:grpSpPr>
          <p:pic>
            <p:nvPicPr>
              <p:cNvPr id="79" name="Picture 78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195371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0" name="Picture 79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4806350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1" name="Picture 80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2361235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2" name="Picture 81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2768754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3" name="Picture 82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3176273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4" name="Picture 83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3583792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5" name="Picture 84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3991311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6" name="Picture 85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4398830"/>
                <a:ext cx="357226" cy="59985"/>
              </a:xfrm>
              <a:prstGeom prst="rect">
                <a:avLst/>
              </a:prstGeom>
            </p:spPr>
          </p:pic>
        </p:grpSp>
      </p:grpSp>
      <p:grpSp>
        <p:nvGrpSpPr>
          <p:cNvPr id="20" name="Group 19"/>
          <p:cNvGrpSpPr/>
          <p:nvPr/>
        </p:nvGrpSpPr>
        <p:grpSpPr>
          <a:xfrm>
            <a:off x="1546053" y="766147"/>
            <a:ext cx="2545528" cy="4131885"/>
            <a:chOff x="3299710" y="1363057"/>
            <a:chExt cx="2545528" cy="4131885"/>
          </a:xfrm>
        </p:grpSpPr>
        <p:grpSp>
          <p:nvGrpSpPr>
            <p:cNvPr id="67" name="Group 66"/>
            <p:cNvGrpSpPr/>
            <p:nvPr/>
          </p:nvGrpSpPr>
          <p:grpSpPr>
            <a:xfrm>
              <a:off x="3299710" y="5137716"/>
              <a:ext cx="2513747" cy="357226"/>
              <a:chOff x="3299710" y="5137716"/>
              <a:chExt cx="2513747" cy="357226"/>
            </a:xfrm>
          </p:grpSpPr>
          <p:pic>
            <p:nvPicPr>
              <p:cNvPr id="73" name="Picture 72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3151090" y="528633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74" name="Picture 73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3969011" y="528633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75" name="Picture 74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4786932" y="528633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76" name="Picture 75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5604852" y="5286336"/>
                <a:ext cx="357226" cy="59985"/>
              </a:xfrm>
              <a:prstGeom prst="rect">
                <a:avLst/>
              </a:prstGeom>
            </p:spPr>
          </p:pic>
        </p:grpSp>
        <p:grpSp>
          <p:nvGrpSpPr>
            <p:cNvPr id="68" name="Group 67"/>
            <p:cNvGrpSpPr/>
            <p:nvPr/>
          </p:nvGrpSpPr>
          <p:grpSpPr>
            <a:xfrm rot="10800000">
              <a:off x="3331491" y="1363057"/>
              <a:ext cx="2513747" cy="357226"/>
              <a:chOff x="3299710" y="5137716"/>
              <a:chExt cx="2513747" cy="357226"/>
            </a:xfrm>
          </p:grpSpPr>
          <p:pic>
            <p:nvPicPr>
              <p:cNvPr id="69" name="Picture 68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3151090" y="528633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70" name="Picture 69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3969011" y="528633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71" name="Picture 70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4786932" y="528633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72" name="Picture 71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5604852" y="5286336"/>
                <a:ext cx="357226" cy="59985"/>
              </a:xfrm>
              <a:prstGeom prst="rect">
                <a:avLst/>
              </a:prstGeom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1138708" y="1489025"/>
            <a:ext cx="3360218" cy="2686128"/>
            <a:chOff x="2892685" y="2083242"/>
            <a:chExt cx="3360218" cy="2686128"/>
          </a:xfrm>
        </p:grpSpPr>
        <p:grpSp>
          <p:nvGrpSpPr>
            <p:cNvPr id="23" name="Group 22"/>
            <p:cNvGrpSpPr/>
            <p:nvPr/>
          </p:nvGrpSpPr>
          <p:grpSpPr>
            <a:xfrm>
              <a:off x="2892685" y="2083242"/>
              <a:ext cx="85649" cy="2686128"/>
              <a:chOff x="1815321" y="2083242"/>
              <a:chExt cx="85649" cy="2686128"/>
            </a:xfrm>
          </p:grpSpPr>
          <p:pic>
            <p:nvPicPr>
              <p:cNvPr id="60" name="Picture 59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08324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61" name="Picture 60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49105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62" name="Picture 61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89886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63" name="Picture 62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30667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64" name="Picture 63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71448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65" name="Picture 64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12229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66" name="Picture 65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530102"/>
                <a:ext cx="85649" cy="239268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6167254" y="2083242"/>
              <a:ext cx="85649" cy="2686128"/>
              <a:chOff x="1815321" y="2083242"/>
              <a:chExt cx="85649" cy="2686128"/>
            </a:xfrm>
          </p:grpSpPr>
          <p:pic>
            <p:nvPicPr>
              <p:cNvPr id="53" name="Picture 52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08324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54" name="Picture 53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49105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55" name="Picture 54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89886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56" name="Picture 55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30667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57" name="Picture 56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71448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58" name="Picture 57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12229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59" name="Picture 58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530102"/>
                <a:ext cx="85649" cy="239268"/>
              </a:xfrm>
              <a:prstGeom prst="rect">
                <a:avLst/>
              </a:prstGeom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5348611" y="2083242"/>
              <a:ext cx="85649" cy="2686128"/>
              <a:chOff x="1815321" y="2083242"/>
              <a:chExt cx="85649" cy="2686128"/>
            </a:xfrm>
          </p:grpSpPr>
          <p:pic>
            <p:nvPicPr>
              <p:cNvPr id="46" name="Picture 45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08324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47" name="Picture 46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49105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48" name="Picture 47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89886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49" name="Picture 48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30667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50" name="Picture 49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71448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51" name="Picture 50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12229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52" name="Picture 51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530102"/>
                <a:ext cx="85649" cy="239268"/>
              </a:xfrm>
              <a:prstGeom prst="rect">
                <a:avLst/>
              </a:prstGeom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4529969" y="2083242"/>
              <a:ext cx="85649" cy="2686128"/>
              <a:chOff x="1815321" y="2083242"/>
              <a:chExt cx="85649" cy="2686128"/>
            </a:xfrm>
          </p:grpSpPr>
          <p:pic>
            <p:nvPicPr>
              <p:cNvPr id="38" name="Picture 37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08324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39" name="Picture 38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49105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41" name="Picture 40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89886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42" name="Picture 41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30667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43" name="Picture 42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71448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44" name="Picture 43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12229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45" name="Picture 44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530102"/>
                <a:ext cx="85649" cy="239268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3711327" y="2083242"/>
              <a:ext cx="85649" cy="2686128"/>
              <a:chOff x="1815321" y="2083242"/>
              <a:chExt cx="85649" cy="2686128"/>
            </a:xfrm>
          </p:grpSpPr>
          <p:pic>
            <p:nvPicPr>
              <p:cNvPr id="30" name="Picture 29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08324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31" name="Picture 30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49105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32" name="Picture 31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89886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34" name="Picture 33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30667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35" name="Picture 34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71448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36" name="Picture 35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12229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37" name="Picture 36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530102"/>
                <a:ext cx="85649" cy="239268"/>
              </a:xfrm>
              <a:prstGeom prst="rect">
                <a:avLst/>
              </a:prstGeom>
            </p:spPr>
          </p:pic>
        </p:grpSp>
      </p:grpSp>
      <p:pic>
        <p:nvPicPr>
          <p:cNvPr id="22" name="Picture 21" descr="b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3" y="1192265"/>
            <a:ext cx="3736848" cy="3279648"/>
          </a:xfrm>
          <a:prstGeom prst="rect">
            <a:avLst/>
          </a:prstGeom>
        </p:spPr>
      </p:pic>
      <p:cxnSp>
        <p:nvCxnSpPr>
          <p:cNvPr id="107" name="Straight Arrow Connector 106"/>
          <p:cNvCxnSpPr/>
          <p:nvPr/>
        </p:nvCxnSpPr>
        <p:spPr>
          <a:xfrm>
            <a:off x="6670764" y="641718"/>
            <a:ext cx="0" cy="828949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670764" y="641718"/>
            <a:ext cx="164053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6392337" y="818107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</a:t>
            </a:r>
            <a:endParaRPr lang="en-GB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7323667" y="287656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670764" y="641718"/>
            <a:ext cx="1640530" cy="82894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" name="TextBox 111"/>
          <p:cNvSpPr txBox="1"/>
          <p:nvPr/>
        </p:nvSpPr>
        <p:spPr>
          <a:xfrm>
            <a:off x="6224966" y="2519053"/>
            <a:ext cx="1998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-25000" dirty="0" smtClean="0"/>
              <a:t>1</a:t>
            </a:r>
            <a:r>
              <a:rPr lang="en-GB" dirty="0" smtClean="0"/>
              <a:t> (plane of figure):</a:t>
            </a:r>
            <a:endParaRPr lang="en-GB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8171615" y="2689706"/>
            <a:ext cx="806915" cy="93421"/>
            <a:chOff x="7047375" y="5701466"/>
            <a:chExt cx="806915" cy="93421"/>
          </a:xfrm>
        </p:grpSpPr>
        <p:pic>
          <p:nvPicPr>
            <p:cNvPr id="114" name="Picture 113" descr="axes_2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497064" y="5734902"/>
              <a:ext cx="357226" cy="59985"/>
            </a:xfrm>
            <a:prstGeom prst="rect">
              <a:avLst/>
            </a:prstGeom>
          </p:spPr>
        </p:pic>
        <p:pic>
          <p:nvPicPr>
            <p:cNvPr id="115" name="Picture 114" descr="axes_2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047375" y="5701466"/>
              <a:ext cx="357226" cy="59985"/>
            </a:xfrm>
            <a:prstGeom prst="rect">
              <a:avLst/>
            </a:prstGeom>
          </p:spPr>
        </p:pic>
      </p:grpSp>
      <p:sp>
        <p:nvSpPr>
          <p:cNvPr id="116" name="TextBox 115"/>
          <p:cNvSpPr txBox="1"/>
          <p:nvPr/>
        </p:nvSpPr>
        <p:spPr>
          <a:xfrm>
            <a:off x="6250308" y="3150275"/>
            <a:ext cx="1638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-25000" dirty="0" smtClean="0"/>
              <a:t>1</a:t>
            </a:r>
            <a:r>
              <a:rPr lang="en-GB" dirty="0" smtClean="0"/>
              <a:t> (along view):</a:t>
            </a:r>
            <a:endParaRPr lang="en-GB" dirty="0"/>
          </a:p>
        </p:txBody>
      </p:sp>
      <p:pic>
        <p:nvPicPr>
          <p:cNvPr id="117" name="Picture 116" descr="axes_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32" y="3273400"/>
            <a:ext cx="85649" cy="23926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716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4</a:t>
            </a:fld>
            <a:endParaRPr lang="en-GB" dirty="0"/>
          </a:p>
        </p:txBody>
      </p:sp>
      <p:pic>
        <p:nvPicPr>
          <p:cNvPr id="5" name="Picture 4" descr="coot_ini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06" y="419357"/>
            <a:ext cx="5733066" cy="533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429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3" y="1192265"/>
            <a:ext cx="3736848" cy="327964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24275" y="1358300"/>
            <a:ext cx="4589084" cy="2947578"/>
            <a:chOff x="2277458" y="1953716"/>
            <a:chExt cx="4589084" cy="2947578"/>
          </a:xfrm>
        </p:grpSpPr>
        <p:grpSp>
          <p:nvGrpSpPr>
            <p:cNvPr id="77" name="Group 76"/>
            <p:cNvGrpSpPr/>
            <p:nvPr/>
          </p:nvGrpSpPr>
          <p:grpSpPr>
            <a:xfrm>
              <a:off x="6509316" y="1985116"/>
              <a:ext cx="357226" cy="2916178"/>
              <a:chOff x="6509316" y="1985116"/>
              <a:chExt cx="357226" cy="2916178"/>
            </a:xfrm>
          </p:grpSpPr>
          <p:pic>
            <p:nvPicPr>
              <p:cNvPr id="87" name="Picture 86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198511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8" name="Picture 87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4841309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9" name="Picture 88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2393144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90" name="Picture 89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2801172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91" name="Picture 90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3209200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92" name="Picture 91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3617228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93" name="Picture 92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402525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94" name="Picture 93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4433284"/>
                <a:ext cx="357226" cy="59985"/>
              </a:xfrm>
              <a:prstGeom prst="rect">
                <a:avLst/>
              </a:prstGeom>
            </p:spPr>
          </p:pic>
        </p:grpSp>
        <p:grpSp>
          <p:nvGrpSpPr>
            <p:cNvPr id="78" name="Group 77"/>
            <p:cNvGrpSpPr/>
            <p:nvPr/>
          </p:nvGrpSpPr>
          <p:grpSpPr>
            <a:xfrm>
              <a:off x="2277458" y="1953716"/>
              <a:ext cx="357226" cy="2912619"/>
              <a:chOff x="2277458" y="1953716"/>
              <a:chExt cx="357226" cy="2912619"/>
            </a:xfrm>
          </p:grpSpPr>
          <p:pic>
            <p:nvPicPr>
              <p:cNvPr id="79" name="Picture 78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195371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0" name="Picture 79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4806350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1" name="Picture 80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2361235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2" name="Picture 81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2768754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3" name="Picture 82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3176273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4" name="Picture 83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3583792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5" name="Picture 84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3991311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6" name="Picture 85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4398830"/>
                <a:ext cx="357226" cy="59985"/>
              </a:xfrm>
              <a:prstGeom prst="rect">
                <a:avLst/>
              </a:prstGeom>
            </p:spPr>
          </p:pic>
        </p:grpSp>
      </p:grpSp>
      <p:grpSp>
        <p:nvGrpSpPr>
          <p:cNvPr id="20" name="Group 19"/>
          <p:cNvGrpSpPr/>
          <p:nvPr/>
        </p:nvGrpSpPr>
        <p:grpSpPr>
          <a:xfrm>
            <a:off x="1546053" y="766147"/>
            <a:ext cx="2545528" cy="4131885"/>
            <a:chOff x="3299710" y="1363057"/>
            <a:chExt cx="2545528" cy="4131885"/>
          </a:xfrm>
        </p:grpSpPr>
        <p:grpSp>
          <p:nvGrpSpPr>
            <p:cNvPr id="67" name="Group 66"/>
            <p:cNvGrpSpPr/>
            <p:nvPr/>
          </p:nvGrpSpPr>
          <p:grpSpPr>
            <a:xfrm>
              <a:off x="3299710" y="5137716"/>
              <a:ext cx="2513747" cy="357226"/>
              <a:chOff x="3299710" y="5137716"/>
              <a:chExt cx="2513747" cy="357226"/>
            </a:xfrm>
          </p:grpSpPr>
          <p:pic>
            <p:nvPicPr>
              <p:cNvPr id="73" name="Picture 72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3151090" y="528633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74" name="Picture 73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3969011" y="528633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75" name="Picture 74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4786932" y="528633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76" name="Picture 75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5604852" y="5286336"/>
                <a:ext cx="357226" cy="59985"/>
              </a:xfrm>
              <a:prstGeom prst="rect">
                <a:avLst/>
              </a:prstGeom>
            </p:spPr>
          </p:pic>
        </p:grpSp>
        <p:grpSp>
          <p:nvGrpSpPr>
            <p:cNvPr id="68" name="Group 67"/>
            <p:cNvGrpSpPr/>
            <p:nvPr/>
          </p:nvGrpSpPr>
          <p:grpSpPr>
            <a:xfrm rot="10800000">
              <a:off x="3331491" y="1363057"/>
              <a:ext cx="2513747" cy="357226"/>
              <a:chOff x="3299710" y="5137716"/>
              <a:chExt cx="2513747" cy="357226"/>
            </a:xfrm>
          </p:grpSpPr>
          <p:pic>
            <p:nvPicPr>
              <p:cNvPr id="69" name="Picture 68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3151090" y="528633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70" name="Picture 69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3969011" y="528633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71" name="Picture 70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4786932" y="528633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72" name="Picture 71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5604852" y="5286336"/>
                <a:ext cx="357226" cy="59985"/>
              </a:xfrm>
              <a:prstGeom prst="rect">
                <a:avLst/>
              </a:prstGeom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1138708" y="1489025"/>
            <a:ext cx="85649" cy="2686128"/>
            <a:chOff x="1815321" y="2083242"/>
            <a:chExt cx="85649" cy="2686128"/>
          </a:xfrm>
        </p:grpSpPr>
        <p:pic>
          <p:nvPicPr>
            <p:cNvPr id="60" name="Picture 59" descr="axes_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321" y="2083242"/>
              <a:ext cx="85649" cy="239268"/>
            </a:xfrm>
            <a:prstGeom prst="rect">
              <a:avLst/>
            </a:prstGeom>
          </p:spPr>
        </p:pic>
        <p:pic>
          <p:nvPicPr>
            <p:cNvPr id="61" name="Picture 60" descr="axes_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321" y="2491052"/>
              <a:ext cx="85649" cy="239268"/>
            </a:xfrm>
            <a:prstGeom prst="rect">
              <a:avLst/>
            </a:prstGeom>
          </p:spPr>
        </p:pic>
        <p:pic>
          <p:nvPicPr>
            <p:cNvPr id="62" name="Picture 61" descr="axes_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321" y="2898862"/>
              <a:ext cx="85649" cy="239268"/>
            </a:xfrm>
            <a:prstGeom prst="rect">
              <a:avLst/>
            </a:prstGeom>
          </p:spPr>
        </p:pic>
        <p:pic>
          <p:nvPicPr>
            <p:cNvPr id="63" name="Picture 62" descr="axes_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321" y="3306672"/>
              <a:ext cx="85649" cy="239268"/>
            </a:xfrm>
            <a:prstGeom prst="rect">
              <a:avLst/>
            </a:prstGeom>
          </p:spPr>
        </p:pic>
        <p:pic>
          <p:nvPicPr>
            <p:cNvPr id="64" name="Picture 63" descr="axes_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321" y="3714482"/>
              <a:ext cx="85649" cy="239268"/>
            </a:xfrm>
            <a:prstGeom prst="rect">
              <a:avLst/>
            </a:prstGeom>
          </p:spPr>
        </p:pic>
        <p:pic>
          <p:nvPicPr>
            <p:cNvPr id="65" name="Picture 64" descr="axes_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321" y="4122292"/>
              <a:ext cx="85649" cy="239268"/>
            </a:xfrm>
            <a:prstGeom prst="rect">
              <a:avLst/>
            </a:prstGeom>
          </p:spPr>
        </p:pic>
        <p:pic>
          <p:nvPicPr>
            <p:cNvPr id="66" name="Picture 65" descr="axes_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321" y="4530102"/>
              <a:ext cx="85649" cy="239268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413277" y="1489025"/>
            <a:ext cx="85649" cy="2686128"/>
            <a:chOff x="1815321" y="2083242"/>
            <a:chExt cx="85649" cy="2686128"/>
          </a:xfrm>
        </p:grpSpPr>
        <p:pic>
          <p:nvPicPr>
            <p:cNvPr id="53" name="Picture 52" descr="axes_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321" y="2083242"/>
              <a:ext cx="85649" cy="239268"/>
            </a:xfrm>
            <a:prstGeom prst="rect">
              <a:avLst/>
            </a:prstGeom>
          </p:spPr>
        </p:pic>
        <p:pic>
          <p:nvPicPr>
            <p:cNvPr id="54" name="Picture 53" descr="axes_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321" y="2491052"/>
              <a:ext cx="85649" cy="239268"/>
            </a:xfrm>
            <a:prstGeom prst="rect">
              <a:avLst/>
            </a:prstGeom>
          </p:spPr>
        </p:pic>
        <p:pic>
          <p:nvPicPr>
            <p:cNvPr id="55" name="Picture 54" descr="axes_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321" y="2898862"/>
              <a:ext cx="85649" cy="239268"/>
            </a:xfrm>
            <a:prstGeom prst="rect">
              <a:avLst/>
            </a:prstGeom>
          </p:spPr>
        </p:pic>
        <p:pic>
          <p:nvPicPr>
            <p:cNvPr id="56" name="Picture 55" descr="axes_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321" y="3306672"/>
              <a:ext cx="85649" cy="239268"/>
            </a:xfrm>
            <a:prstGeom prst="rect">
              <a:avLst/>
            </a:prstGeom>
          </p:spPr>
        </p:pic>
        <p:pic>
          <p:nvPicPr>
            <p:cNvPr id="57" name="Picture 56" descr="axes_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321" y="3714482"/>
              <a:ext cx="85649" cy="239268"/>
            </a:xfrm>
            <a:prstGeom prst="rect">
              <a:avLst/>
            </a:prstGeom>
          </p:spPr>
        </p:pic>
        <p:pic>
          <p:nvPicPr>
            <p:cNvPr id="58" name="Picture 57" descr="axes_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321" y="4122292"/>
              <a:ext cx="85649" cy="239268"/>
            </a:xfrm>
            <a:prstGeom prst="rect">
              <a:avLst/>
            </a:prstGeom>
          </p:spPr>
        </p:pic>
        <p:pic>
          <p:nvPicPr>
            <p:cNvPr id="59" name="Picture 58" descr="axes_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321" y="4530102"/>
              <a:ext cx="85649" cy="23926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594634" y="1489025"/>
            <a:ext cx="85649" cy="2686128"/>
            <a:chOff x="1815321" y="2083242"/>
            <a:chExt cx="85649" cy="2686128"/>
          </a:xfrm>
        </p:grpSpPr>
        <p:pic>
          <p:nvPicPr>
            <p:cNvPr id="46" name="Picture 45" descr="axes_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321" y="2083242"/>
              <a:ext cx="85649" cy="239268"/>
            </a:xfrm>
            <a:prstGeom prst="rect">
              <a:avLst/>
            </a:prstGeom>
          </p:spPr>
        </p:pic>
        <p:pic>
          <p:nvPicPr>
            <p:cNvPr id="47" name="Picture 46" descr="axes_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321" y="2491052"/>
              <a:ext cx="85649" cy="239268"/>
            </a:xfrm>
            <a:prstGeom prst="rect">
              <a:avLst/>
            </a:prstGeom>
          </p:spPr>
        </p:pic>
        <p:pic>
          <p:nvPicPr>
            <p:cNvPr id="48" name="Picture 47" descr="axes_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321" y="2898862"/>
              <a:ext cx="85649" cy="239268"/>
            </a:xfrm>
            <a:prstGeom prst="rect">
              <a:avLst/>
            </a:prstGeom>
          </p:spPr>
        </p:pic>
        <p:pic>
          <p:nvPicPr>
            <p:cNvPr id="49" name="Picture 48" descr="axes_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321" y="3306672"/>
              <a:ext cx="85649" cy="239268"/>
            </a:xfrm>
            <a:prstGeom prst="rect">
              <a:avLst/>
            </a:prstGeom>
          </p:spPr>
        </p:pic>
        <p:pic>
          <p:nvPicPr>
            <p:cNvPr id="50" name="Picture 49" descr="axes_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321" y="3714482"/>
              <a:ext cx="85649" cy="239268"/>
            </a:xfrm>
            <a:prstGeom prst="rect">
              <a:avLst/>
            </a:prstGeom>
          </p:spPr>
        </p:pic>
        <p:pic>
          <p:nvPicPr>
            <p:cNvPr id="51" name="Picture 50" descr="axes_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321" y="4122292"/>
              <a:ext cx="85649" cy="239268"/>
            </a:xfrm>
            <a:prstGeom prst="rect">
              <a:avLst/>
            </a:prstGeom>
          </p:spPr>
        </p:pic>
        <p:pic>
          <p:nvPicPr>
            <p:cNvPr id="52" name="Picture 51" descr="axes_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321" y="4530102"/>
              <a:ext cx="85649" cy="239268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775992" y="1489025"/>
            <a:ext cx="85649" cy="2686128"/>
            <a:chOff x="1815321" y="2083242"/>
            <a:chExt cx="85649" cy="2686128"/>
          </a:xfrm>
        </p:grpSpPr>
        <p:pic>
          <p:nvPicPr>
            <p:cNvPr id="38" name="Picture 37" descr="axes_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321" y="2083242"/>
              <a:ext cx="85649" cy="239268"/>
            </a:xfrm>
            <a:prstGeom prst="rect">
              <a:avLst/>
            </a:prstGeom>
          </p:spPr>
        </p:pic>
        <p:pic>
          <p:nvPicPr>
            <p:cNvPr id="39" name="Picture 38" descr="axes_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321" y="2491052"/>
              <a:ext cx="85649" cy="239268"/>
            </a:xfrm>
            <a:prstGeom prst="rect">
              <a:avLst/>
            </a:prstGeom>
          </p:spPr>
        </p:pic>
        <p:pic>
          <p:nvPicPr>
            <p:cNvPr id="41" name="Picture 40" descr="axes_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321" y="2898862"/>
              <a:ext cx="85649" cy="239268"/>
            </a:xfrm>
            <a:prstGeom prst="rect">
              <a:avLst/>
            </a:prstGeom>
          </p:spPr>
        </p:pic>
        <p:pic>
          <p:nvPicPr>
            <p:cNvPr id="42" name="Picture 41" descr="axes_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321" y="3306672"/>
              <a:ext cx="85649" cy="239268"/>
            </a:xfrm>
            <a:prstGeom prst="rect">
              <a:avLst/>
            </a:prstGeom>
          </p:spPr>
        </p:pic>
        <p:pic>
          <p:nvPicPr>
            <p:cNvPr id="43" name="Picture 42" descr="axes_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321" y="3714482"/>
              <a:ext cx="85649" cy="239268"/>
            </a:xfrm>
            <a:prstGeom prst="rect">
              <a:avLst/>
            </a:prstGeom>
          </p:spPr>
        </p:pic>
        <p:pic>
          <p:nvPicPr>
            <p:cNvPr id="44" name="Picture 43" descr="axes_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321" y="4122292"/>
              <a:ext cx="85649" cy="239268"/>
            </a:xfrm>
            <a:prstGeom prst="rect">
              <a:avLst/>
            </a:prstGeom>
          </p:spPr>
        </p:pic>
        <p:pic>
          <p:nvPicPr>
            <p:cNvPr id="45" name="Picture 44" descr="axes_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321" y="4530102"/>
              <a:ext cx="85649" cy="239268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1957350" y="1489025"/>
            <a:ext cx="85649" cy="2686128"/>
            <a:chOff x="1815321" y="2083242"/>
            <a:chExt cx="85649" cy="2686128"/>
          </a:xfrm>
        </p:grpSpPr>
        <p:pic>
          <p:nvPicPr>
            <p:cNvPr id="30" name="Picture 29" descr="axes_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321" y="2083242"/>
              <a:ext cx="85649" cy="239268"/>
            </a:xfrm>
            <a:prstGeom prst="rect">
              <a:avLst/>
            </a:prstGeom>
          </p:spPr>
        </p:pic>
        <p:pic>
          <p:nvPicPr>
            <p:cNvPr id="31" name="Picture 30" descr="axes_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321" y="2491052"/>
              <a:ext cx="85649" cy="239268"/>
            </a:xfrm>
            <a:prstGeom prst="rect">
              <a:avLst/>
            </a:prstGeom>
          </p:spPr>
        </p:pic>
        <p:pic>
          <p:nvPicPr>
            <p:cNvPr id="32" name="Picture 31" descr="axes_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321" y="2898862"/>
              <a:ext cx="85649" cy="239268"/>
            </a:xfrm>
            <a:prstGeom prst="rect">
              <a:avLst/>
            </a:prstGeom>
          </p:spPr>
        </p:pic>
        <p:pic>
          <p:nvPicPr>
            <p:cNvPr id="34" name="Picture 33" descr="axes_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321" y="3306672"/>
              <a:ext cx="85649" cy="239268"/>
            </a:xfrm>
            <a:prstGeom prst="rect">
              <a:avLst/>
            </a:prstGeom>
          </p:spPr>
        </p:pic>
        <p:pic>
          <p:nvPicPr>
            <p:cNvPr id="35" name="Picture 34" descr="axes_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321" y="3714482"/>
              <a:ext cx="85649" cy="239268"/>
            </a:xfrm>
            <a:prstGeom prst="rect">
              <a:avLst/>
            </a:prstGeom>
          </p:spPr>
        </p:pic>
        <p:pic>
          <p:nvPicPr>
            <p:cNvPr id="36" name="Picture 35" descr="axes_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321" y="4122292"/>
              <a:ext cx="85649" cy="239268"/>
            </a:xfrm>
            <a:prstGeom prst="rect">
              <a:avLst/>
            </a:prstGeom>
          </p:spPr>
        </p:pic>
        <p:pic>
          <p:nvPicPr>
            <p:cNvPr id="37" name="Picture 36" descr="axes_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321" y="4530102"/>
              <a:ext cx="85649" cy="239268"/>
            </a:xfrm>
            <a:prstGeom prst="rect">
              <a:avLst/>
            </a:prstGeom>
          </p:spPr>
        </p:pic>
      </p:grpSp>
      <p:pic>
        <p:nvPicPr>
          <p:cNvPr id="22" name="Picture 21" descr="b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3" y="1192265"/>
            <a:ext cx="3736848" cy="3279648"/>
          </a:xfrm>
          <a:prstGeom prst="rect">
            <a:avLst/>
          </a:prstGeom>
        </p:spPr>
      </p:pic>
      <p:cxnSp>
        <p:nvCxnSpPr>
          <p:cNvPr id="107" name="Straight Arrow Connector 106"/>
          <p:cNvCxnSpPr/>
          <p:nvPr/>
        </p:nvCxnSpPr>
        <p:spPr>
          <a:xfrm>
            <a:off x="6670764" y="641718"/>
            <a:ext cx="0" cy="828949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670764" y="641718"/>
            <a:ext cx="164053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6392337" y="818107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</a:t>
            </a:r>
            <a:endParaRPr lang="en-GB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7323667" y="287656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670764" y="641718"/>
            <a:ext cx="1640530" cy="82894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" name="TextBox 111"/>
          <p:cNvSpPr txBox="1"/>
          <p:nvPr/>
        </p:nvSpPr>
        <p:spPr>
          <a:xfrm>
            <a:off x="6224966" y="2519053"/>
            <a:ext cx="1998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-25000" dirty="0" smtClean="0"/>
              <a:t>1</a:t>
            </a:r>
            <a:r>
              <a:rPr lang="en-GB" dirty="0" smtClean="0"/>
              <a:t> (plane of figure):</a:t>
            </a:r>
            <a:endParaRPr lang="en-GB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8171615" y="2689706"/>
            <a:ext cx="806915" cy="93421"/>
            <a:chOff x="7047375" y="5701466"/>
            <a:chExt cx="806915" cy="93421"/>
          </a:xfrm>
        </p:grpSpPr>
        <p:pic>
          <p:nvPicPr>
            <p:cNvPr id="114" name="Picture 113" descr="axes_2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497064" y="5734902"/>
              <a:ext cx="357226" cy="59985"/>
            </a:xfrm>
            <a:prstGeom prst="rect">
              <a:avLst/>
            </a:prstGeom>
          </p:spPr>
        </p:pic>
        <p:pic>
          <p:nvPicPr>
            <p:cNvPr id="115" name="Picture 114" descr="axes_2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047375" y="5701466"/>
              <a:ext cx="357226" cy="59985"/>
            </a:xfrm>
            <a:prstGeom prst="rect">
              <a:avLst/>
            </a:prstGeom>
          </p:spPr>
        </p:pic>
      </p:grpSp>
      <p:sp>
        <p:nvSpPr>
          <p:cNvPr id="116" name="TextBox 115"/>
          <p:cNvSpPr txBox="1"/>
          <p:nvPr/>
        </p:nvSpPr>
        <p:spPr>
          <a:xfrm>
            <a:off x="6250308" y="3150275"/>
            <a:ext cx="1638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-25000" dirty="0" smtClean="0"/>
              <a:t>1</a:t>
            </a:r>
            <a:r>
              <a:rPr lang="en-GB" dirty="0" smtClean="0"/>
              <a:t> (along view):</a:t>
            </a:r>
            <a:endParaRPr lang="en-GB" dirty="0"/>
          </a:p>
        </p:txBody>
      </p:sp>
      <p:pic>
        <p:nvPicPr>
          <p:cNvPr id="117" name="Picture 116" descr="axes_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32" y="3273400"/>
            <a:ext cx="85649" cy="23926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637458" y="451070"/>
            <a:ext cx="0" cy="90723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042203" y="451070"/>
            <a:ext cx="0" cy="263703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3637458" y="530420"/>
            <a:ext cx="404745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94634" y="10949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b</a:t>
            </a:r>
            <a:r>
              <a:rPr lang="en-GB" dirty="0" smtClean="0"/>
              <a:t>/4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9277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3" y="1192265"/>
            <a:ext cx="3736848" cy="327964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24275" y="1358300"/>
            <a:ext cx="4589084" cy="2947578"/>
            <a:chOff x="2277458" y="1953716"/>
            <a:chExt cx="4589084" cy="2947578"/>
          </a:xfrm>
        </p:grpSpPr>
        <p:grpSp>
          <p:nvGrpSpPr>
            <p:cNvPr id="77" name="Group 76"/>
            <p:cNvGrpSpPr/>
            <p:nvPr/>
          </p:nvGrpSpPr>
          <p:grpSpPr>
            <a:xfrm>
              <a:off x="6509316" y="1985116"/>
              <a:ext cx="357226" cy="2916178"/>
              <a:chOff x="6509316" y="1985116"/>
              <a:chExt cx="357226" cy="2916178"/>
            </a:xfrm>
          </p:grpSpPr>
          <p:pic>
            <p:nvPicPr>
              <p:cNvPr id="87" name="Picture 86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198511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8" name="Picture 87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4841309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9" name="Picture 88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2393144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90" name="Picture 89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2801172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91" name="Picture 90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3209200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92" name="Picture 91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3617228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93" name="Picture 92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402525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94" name="Picture 93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4433284"/>
                <a:ext cx="357226" cy="59985"/>
              </a:xfrm>
              <a:prstGeom prst="rect">
                <a:avLst/>
              </a:prstGeom>
            </p:spPr>
          </p:pic>
        </p:grpSp>
        <p:grpSp>
          <p:nvGrpSpPr>
            <p:cNvPr id="78" name="Group 77"/>
            <p:cNvGrpSpPr/>
            <p:nvPr/>
          </p:nvGrpSpPr>
          <p:grpSpPr>
            <a:xfrm>
              <a:off x="2277458" y="1953716"/>
              <a:ext cx="357226" cy="2912619"/>
              <a:chOff x="2277458" y="1953716"/>
              <a:chExt cx="357226" cy="2912619"/>
            </a:xfrm>
          </p:grpSpPr>
          <p:pic>
            <p:nvPicPr>
              <p:cNvPr id="79" name="Picture 78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195371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0" name="Picture 79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4806350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1" name="Picture 80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2361235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2" name="Picture 81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2768754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3" name="Picture 82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3176273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4" name="Picture 83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3583792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5" name="Picture 84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3991311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6" name="Picture 85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4398830"/>
                <a:ext cx="357226" cy="59985"/>
              </a:xfrm>
              <a:prstGeom prst="rect">
                <a:avLst/>
              </a:prstGeom>
            </p:spPr>
          </p:pic>
        </p:grpSp>
      </p:grpSp>
      <p:grpSp>
        <p:nvGrpSpPr>
          <p:cNvPr id="20" name="Group 19"/>
          <p:cNvGrpSpPr/>
          <p:nvPr/>
        </p:nvGrpSpPr>
        <p:grpSpPr>
          <a:xfrm>
            <a:off x="1546053" y="766147"/>
            <a:ext cx="2545528" cy="4131885"/>
            <a:chOff x="3299710" y="1363057"/>
            <a:chExt cx="2545528" cy="4131885"/>
          </a:xfrm>
        </p:grpSpPr>
        <p:grpSp>
          <p:nvGrpSpPr>
            <p:cNvPr id="67" name="Group 66"/>
            <p:cNvGrpSpPr/>
            <p:nvPr/>
          </p:nvGrpSpPr>
          <p:grpSpPr>
            <a:xfrm>
              <a:off x="3299710" y="5137716"/>
              <a:ext cx="2513747" cy="357226"/>
              <a:chOff x="3299710" y="5137716"/>
              <a:chExt cx="2513747" cy="357226"/>
            </a:xfrm>
          </p:grpSpPr>
          <p:pic>
            <p:nvPicPr>
              <p:cNvPr id="73" name="Picture 72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3151090" y="528633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74" name="Picture 73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3969011" y="528633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75" name="Picture 74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4786932" y="528633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76" name="Picture 75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5604852" y="5286336"/>
                <a:ext cx="357226" cy="59985"/>
              </a:xfrm>
              <a:prstGeom prst="rect">
                <a:avLst/>
              </a:prstGeom>
            </p:spPr>
          </p:pic>
        </p:grpSp>
        <p:grpSp>
          <p:nvGrpSpPr>
            <p:cNvPr id="68" name="Group 67"/>
            <p:cNvGrpSpPr/>
            <p:nvPr/>
          </p:nvGrpSpPr>
          <p:grpSpPr>
            <a:xfrm rot="10800000">
              <a:off x="3331491" y="1363057"/>
              <a:ext cx="2513747" cy="357226"/>
              <a:chOff x="3299710" y="5137716"/>
              <a:chExt cx="2513747" cy="357226"/>
            </a:xfrm>
          </p:grpSpPr>
          <p:pic>
            <p:nvPicPr>
              <p:cNvPr id="69" name="Picture 68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3151090" y="528633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70" name="Picture 69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3969011" y="528633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71" name="Picture 70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4786932" y="528633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72" name="Picture 71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5604852" y="5286336"/>
                <a:ext cx="357226" cy="59985"/>
              </a:xfrm>
              <a:prstGeom prst="rect">
                <a:avLst/>
              </a:prstGeom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1138708" y="1489025"/>
            <a:ext cx="3360218" cy="2686128"/>
            <a:chOff x="2892685" y="2083242"/>
            <a:chExt cx="3360218" cy="2686128"/>
          </a:xfrm>
        </p:grpSpPr>
        <p:grpSp>
          <p:nvGrpSpPr>
            <p:cNvPr id="23" name="Group 22"/>
            <p:cNvGrpSpPr/>
            <p:nvPr/>
          </p:nvGrpSpPr>
          <p:grpSpPr>
            <a:xfrm>
              <a:off x="2892685" y="2083242"/>
              <a:ext cx="85649" cy="2686128"/>
              <a:chOff x="1815321" y="2083242"/>
              <a:chExt cx="85649" cy="2686128"/>
            </a:xfrm>
          </p:grpSpPr>
          <p:pic>
            <p:nvPicPr>
              <p:cNvPr id="60" name="Picture 59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08324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61" name="Picture 60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49105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62" name="Picture 61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89886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63" name="Picture 62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30667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64" name="Picture 63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71448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65" name="Picture 64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12229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66" name="Picture 65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530102"/>
                <a:ext cx="85649" cy="239268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6167254" y="2083242"/>
              <a:ext cx="85649" cy="2686128"/>
              <a:chOff x="1815321" y="2083242"/>
              <a:chExt cx="85649" cy="2686128"/>
            </a:xfrm>
          </p:grpSpPr>
          <p:pic>
            <p:nvPicPr>
              <p:cNvPr id="53" name="Picture 52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08324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54" name="Picture 53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49105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55" name="Picture 54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89886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56" name="Picture 55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30667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57" name="Picture 56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71448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58" name="Picture 57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12229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59" name="Picture 58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530102"/>
                <a:ext cx="85649" cy="239268"/>
              </a:xfrm>
              <a:prstGeom prst="rect">
                <a:avLst/>
              </a:prstGeom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5348611" y="2083242"/>
              <a:ext cx="85649" cy="2686128"/>
              <a:chOff x="1815321" y="2083242"/>
              <a:chExt cx="85649" cy="2686128"/>
            </a:xfrm>
          </p:grpSpPr>
          <p:pic>
            <p:nvPicPr>
              <p:cNvPr id="46" name="Picture 45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08324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47" name="Picture 46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49105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48" name="Picture 47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89886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49" name="Picture 48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30667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50" name="Picture 49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71448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51" name="Picture 50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12229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52" name="Picture 51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530102"/>
                <a:ext cx="85649" cy="239268"/>
              </a:xfrm>
              <a:prstGeom prst="rect">
                <a:avLst/>
              </a:prstGeom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4529969" y="2083242"/>
              <a:ext cx="85649" cy="2686128"/>
              <a:chOff x="1815321" y="2083242"/>
              <a:chExt cx="85649" cy="2686128"/>
            </a:xfrm>
          </p:grpSpPr>
          <p:pic>
            <p:nvPicPr>
              <p:cNvPr id="38" name="Picture 37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08324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39" name="Picture 38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49105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41" name="Picture 40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89886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42" name="Picture 41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30667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43" name="Picture 42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71448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44" name="Picture 43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12229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45" name="Picture 44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530102"/>
                <a:ext cx="85649" cy="239268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3711327" y="2083242"/>
              <a:ext cx="85649" cy="2686128"/>
              <a:chOff x="1815321" y="2083242"/>
              <a:chExt cx="85649" cy="2686128"/>
            </a:xfrm>
          </p:grpSpPr>
          <p:pic>
            <p:nvPicPr>
              <p:cNvPr id="30" name="Picture 29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08324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31" name="Picture 30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49105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32" name="Picture 31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89886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34" name="Picture 33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30667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35" name="Picture 34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71448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36" name="Picture 35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12229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37" name="Picture 36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530102"/>
                <a:ext cx="85649" cy="239268"/>
              </a:xfrm>
              <a:prstGeom prst="rect">
                <a:avLst/>
              </a:prstGeom>
            </p:spPr>
          </p:pic>
        </p:grpSp>
      </p:grpSp>
      <p:pic>
        <p:nvPicPr>
          <p:cNvPr id="22" name="Picture 21" descr="b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3" y="1192265"/>
            <a:ext cx="3736848" cy="3279648"/>
          </a:xfrm>
          <a:prstGeom prst="rect">
            <a:avLst/>
          </a:prstGeom>
        </p:spPr>
      </p:pic>
      <p:cxnSp>
        <p:nvCxnSpPr>
          <p:cNvPr id="107" name="Straight Arrow Connector 106"/>
          <p:cNvCxnSpPr/>
          <p:nvPr/>
        </p:nvCxnSpPr>
        <p:spPr>
          <a:xfrm>
            <a:off x="6670764" y="641718"/>
            <a:ext cx="0" cy="828949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670764" y="641718"/>
            <a:ext cx="164053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6392337" y="818107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</a:t>
            </a:r>
            <a:endParaRPr lang="en-GB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7323667" y="287656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670764" y="641718"/>
            <a:ext cx="1640530" cy="82894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" name="TextBox 111"/>
          <p:cNvSpPr txBox="1"/>
          <p:nvPr/>
        </p:nvSpPr>
        <p:spPr>
          <a:xfrm>
            <a:off x="6224966" y="2519053"/>
            <a:ext cx="1998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-25000" dirty="0" smtClean="0"/>
              <a:t>1</a:t>
            </a:r>
            <a:r>
              <a:rPr lang="en-GB" dirty="0" smtClean="0"/>
              <a:t> (plane of figure):</a:t>
            </a:r>
            <a:endParaRPr lang="en-GB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8171615" y="2689706"/>
            <a:ext cx="806915" cy="93421"/>
            <a:chOff x="7047375" y="5701466"/>
            <a:chExt cx="806915" cy="93421"/>
          </a:xfrm>
        </p:grpSpPr>
        <p:pic>
          <p:nvPicPr>
            <p:cNvPr id="114" name="Picture 113" descr="axes_2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497064" y="5734902"/>
              <a:ext cx="357226" cy="59985"/>
            </a:xfrm>
            <a:prstGeom prst="rect">
              <a:avLst/>
            </a:prstGeom>
          </p:spPr>
        </p:pic>
        <p:pic>
          <p:nvPicPr>
            <p:cNvPr id="115" name="Picture 114" descr="axes_2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047375" y="5701466"/>
              <a:ext cx="357226" cy="59985"/>
            </a:xfrm>
            <a:prstGeom prst="rect">
              <a:avLst/>
            </a:prstGeom>
          </p:spPr>
        </p:pic>
      </p:grpSp>
      <p:sp>
        <p:nvSpPr>
          <p:cNvPr id="116" name="TextBox 115"/>
          <p:cNvSpPr txBox="1"/>
          <p:nvPr/>
        </p:nvSpPr>
        <p:spPr>
          <a:xfrm>
            <a:off x="6250308" y="3150275"/>
            <a:ext cx="1638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-25000" dirty="0" smtClean="0"/>
              <a:t>1</a:t>
            </a:r>
            <a:r>
              <a:rPr lang="en-GB" dirty="0" smtClean="0"/>
              <a:t> (along view):</a:t>
            </a:r>
            <a:endParaRPr lang="en-GB" dirty="0"/>
          </a:p>
        </p:txBody>
      </p:sp>
      <p:pic>
        <p:nvPicPr>
          <p:cNvPr id="117" name="Picture 116" descr="axes_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32" y="3273400"/>
            <a:ext cx="85649" cy="23926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798281" y="1341945"/>
            <a:ext cx="331529" cy="3224700"/>
            <a:chOff x="4687241" y="1328065"/>
            <a:chExt cx="331529" cy="3224700"/>
          </a:xfrm>
        </p:grpSpPr>
        <p:sp>
          <p:nvSpPr>
            <p:cNvPr id="2" name="TextBox 1"/>
            <p:cNvSpPr txBox="1"/>
            <p:nvPr/>
          </p:nvSpPr>
          <p:spPr>
            <a:xfrm>
              <a:off x="4687241" y="132806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687241" y="4183433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687241" y="173597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4687241" y="214388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687241" y="255179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687241" y="295970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687241" y="336761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687241" y="377552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493944" y="1328065"/>
            <a:ext cx="331529" cy="3224700"/>
            <a:chOff x="4687241" y="1328065"/>
            <a:chExt cx="331529" cy="3224700"/>
          </a:xfrm>
        </p:grpSpPr>
        <p:sp>
          <p:nvSpPr>
            <p:cNvPr id="126" name="TextBox 125"/>
            <p:cNvSpPr txBox="1"/>
            <p:nvPr/>
          </p:nvSpPr>
          <p:spPr>
            <a:xfrm>
              <a:off x="4687241" y="132806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687241" y="4183433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687241" y="173597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687241" y="214388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687241" y="255179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687241" y="295970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687241" y="336761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687241" y="377552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3637458" y="451070"/>
            <a:ext cx="0" cy="90723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4042203" y="451070"/>
            <a:ext cx="0" cy="263703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3637458" y="530420"/>
            <a:ext cx="404745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3594634" y="10949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b</a:t>
            </a:r>
            <a:r>
              <a:rPr lang="en-GB" dirty="0" smtClean="0"/>
              <a:t>/4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3339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3" y="1192265"/>
            <a:ext cx="3736848" cy="327964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24275" y="1358300"/>
            <a:ext cx="4589084" cy="2947578"/>
            <a:chOff x="2277458" y="1953716"/>
            <a:chExt cx="4589084" cy="2947578"/>
          </a:xfrm>
        </p:grpSpPr>
        <p:grpSp>
          <p:nvGrpSpPr>
            <p:cNvPr id="77" name="Group 76"/>
            <p:cNvGrpSpPr/>
            <p:nvPr/>
          </p:nvGrpSpPr>
          <p:grpSpPr>
            <a:xfrm>
              <a:off x="6509316" y="1985116"/>
              <a:ext cx="357226" cy="2916178"/>
              <a:chOff x="6509316" y="1985116"/>
              <a:chExt cx="357226" cy="2916178"/>
            </a:xfrm>
          </p:grpSpPr>
          <p:pic>
            <p:nvPicPr>
              <p:cNvPr id="87" name="Picture 86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198511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8" name="Picture 87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4841309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9" name="Picture 88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2393144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90" name="Picture 89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2801172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91" name="Picture 90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3209200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92" name="Picture 91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3617228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93" name="Picture 92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402525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94" name="Picture 93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4433284"/>
                <a:ext cx="357226" cy="59985"/>
              </a:xfrm>
              <a:prstGeom prst="rect">
                <a:avLst/>
              </a:prstGeom>
            </p:spPr>
          </p:pic>
        </p:grpSp>
        <p:grpSp>
          <p:nvGrpSpPr>
            <p:cNvPr id="78" name="Group 77"/>
            <p:cNvGrpSpPr/>
            <p:nvPr/>
          </p:nvGrpSpPr>
          <p:grpSpPr>
            <a:xfrm>
              <a:off x="2277458" y="1953716"/>
              <a:ext cx="357226" cy="2912619"/>
              <a:chOff x="2277458" y="1953716"/>
              <a:chExt cx="357226" cy="2912619"/>
            </a:xfrm>
          </p:grpSpPr>
          <p:pic>
            <p:nvPicPr>
              <p:cNvPr id="79" name="Picture 78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195371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0" name="Picture 79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4806350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1" name="Picture 80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2361235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2" name="Picture 81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2768754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3" name="Picture 82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3176273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4" name="Picture 83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3583792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5" name="Picture 84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3991311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6" name="Picture 85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4398830"/>
                <a:ext cx="357226" cy="59985"/>
              </a:xfrm>
              <a:prstGeom prst="rect">
                <a:avLst/>
              </a:prstGeom>
            </p:spPr>
          </p:pic>
        </p:grpSp>
      </p:grpSp>
      <p:grpSp>
        <p:nvGrpSpPr>
          <p:cNvPr id="20" name="Group 19"/>
          <p:cNvGrpSpPr/>
          <p:nvPr/>
        </p:nvGrpSpPr>
        <p:grpSpPr>
          <a:xfrm>
            <a:off x="1546053" y="766147"/>
            <a:ext cx="2545528" cy="4131885"/>
            <a:chOff x="3299710" y="1363057"/>
            <a:chExt cx="2545528" cy="4131885"/>
          </a:xfrm>
        </p:grpSpPr>
        <p:grpSp>
          <p:nvGrpSpPr>
            <p:cNvPr id="67" name="Group 66"/>
            <p:cNvGrpSpPr/>
            <p:nvPr/>
          </p:nvGrpSpPr>
          <p:grpSpPr>
            <a:xfrm>
              <a:off x="3299710" y="5137716"/>
              <a:ext cx="2513747" cy="357226"/>
              <a:chOff x="3299710" y="5137716"/>
              <a:chExt cx="2513747" cy="357226"/>
            </a:xfrm>
          </p:grpSpPr>
          <p:pic>
            <p:nvPicPr>
              <p:cNvPr id="73" name="Picture 72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3151090" y="528633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74" name="Picture 73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3969011" y="528633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75" name="Picture 74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4786932" y="528633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76" name="Picture 75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5604852" y="5286336"/>
                <a:ext cx="357226" cy="59985"/>
              </a:xfrm>
              <a:prstGeom prst="rect">
                <a:avLst/>
              </a:prstGeom>
            </p:spPr>
          </p:pic>
        </p:grpSp>
        <p:grpSp>
          <p:nvGrpSpPr>
            <p:cNvPr id="68" name="Group 67"/>
            <p:cNvGrpSpPr/>
            <p:nvPr/>
          </p:nvGrpSpPr>
          <p:grpSpPr>
            <a:xfrm rot="10800000">
              <a:off x="3331491" y="1363057"/>
              <a:ext cx="2513747" cy="357226"/>
              <a:chOff x="3299710" y="5137716"/>
              <a:chExt cx="2513747" cy="357226"/>
            </a:xfrm>
          </p:grpSpPr>
          <p:pic>
            <p:nvPicPr>
              <p:cNvPr id="69" name="Picture 68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3151090" y="528633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70" name="Picture 69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3969011" y="528633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71" name="Picture 70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4786932" y="528633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72" name="Picture 71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5604852" y="5286336"/>
                <a:ext cx="357226" cy="59985"/>
              </a:xfrm>
              <a:prstGeom prst="rect">
                <a:avLst/>
              </a:prstGeom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1138708" y="1489025"/>
            <a:ext cx="3360218" cy="2686128"/>
            <a:chOff x="2892685" y="2083242"/>
            <a:chExt cx="3360218" cy="2686128"/>
          </a:xfrm>
        </p:grpSpPr>
        <p:grpSp>
          <p:nvGrpSpPr>
            <p:cNvPr id="23" name="Group 22"/>
            <p:cNvGrpSpPr/>
            <p:nvPr/>
          </p:nvGrpSpPr>
          <p:grpSpPr>
            <a:xfrm>
              <a:off x="2892685" y="2083242"/>
              <a:ext cx="85649" cy="2686128"/>
              <a:chOff x="1815321" y="2083242"/>
              <a:chExt cx="85649" cy="2686128"/>
            </a:xfrm>
          </p:grpSpPr>
          <p:pic>
            <p:nvPicPr>
              <p:cNvPr id="60" name="Picture 59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08324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61" name="Picture 60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49105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62" name="Picture 61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89886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63" name="Picture 62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30667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64" name="Picture 63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71448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65" name="Picture 64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12229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66" name="Picture 65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530102"/>
                <a:ext cx="85649" cy="239268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6167254" y="2083242"/>
              <a:ext cx="85649" cy="2686128"/>
              <a:chOff x="1815321" y="2083242"/>
              <a:chExt cx="85649" cy="2686128"/>
            </a:xfrm>
          </p:grpSpPr>
          <p:pic>
            <p:nvPicPr>
              <p:cNvPr id="53" name="Picture 52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08324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54" name="Picture 53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49105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55" name="Picture 54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89886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56" name="Picture 55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30667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57" name="Picture 56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71448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58" name="Picture 57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12229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59" name="Picture 58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530102"/>
                <a:ext cx="85649" cy="239268"/>
              </a:xfrm>
              <a:prstGeom prst="rect">
                <a:avLst/>
              </a:prstGeom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5348611" y="2083242"/>
              <a:ext cx="85649" cy="2686128"/>
              <a:chOff x="1815321" y="2083242"/>
              <a:chExt cx="85649" cy="2686128"/>
            </a:xfrm>
          </p:grpSpPr>
          <p:pic>
            <p:nvPicPr>
              <p:cNvPr id="46" name="Picture 45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08324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47" name="Picture 46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49105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48" name="Picture 47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89886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49" name="Picture 48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30667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50" name="Picture 49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71448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51" name="Picture 50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12229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52" name="Picture 51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530102"/>
                <a:ext cx="85649" cy="239268"/>
              </a:xfrm>
              <a:prstGeom prst="rect">
                <a:avLst/>
              </a:prstGeom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4529969" y="2083242"/>
              <a:ext cx="85649" cy="2686128"/>
              <a:chOff x="1815321" y="2083242"/>
              <a:chExt cx="85649" cy="2686128"/>
            </a:xfrm>
          </p:grpSpPr>
          <p:pic>
            <p:nvPicPr>
              <p:cNvPr id="38" name="Picture 37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08324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39" name="Picture 38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49105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41" name="Picture 40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89886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42" name="Picture 41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30667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43" name="Picture 42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71448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44" name="Picture 43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12229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45" name="Picture 44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530102"/>
                <a:ext cx="85649" cy="239268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3711327" y="2083242"/>
              <a:ext cx="85649" cy="2686128"/>
              <a:chOff x="1815321" y="2083242"/>
              <a:chExt cx="85649" cy="2686128"/>
            </a:xfrm>
          </p:grpSpPr>
          <p:pic>
            <p:nvPicPr>
              <p:cNvPr id="30" name="Picture 29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08324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31" name="Picture 30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49105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32" name="Picture 31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289886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34" name="Picture 33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30667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35" name="Picture 34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371448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36" name="Picture 35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122292"/>
                <a:ext cx="85649" cy="239268"/>
              </a:xfrm>
              <a:prstGeom prst="rect">
                <a:avLst/>
              </a:prstGeom>
            </p:spPr>
          </p:pic>
          <p:pic>
            <p:nvPicPr>
              <p:cNvPr id="37" name="Picture 36" descr="axes_3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5321" y="4530102"/>
                <a:ext cx="85649" cy="239268"/>
              </a:xfrm>
              <a:prstGeom prst="rect">
                <a:avLst/>
              </a:prstGeom>
            </p:spPr>
          </p:pic>
        </p:grpSp>
      </p:grpSp>
      <p:pic>
        <p:nvPicPr>
          <p:cNvPr id="22" name="Picture 21" descr="b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3" y="1192265"/>
            <a:ext cx="3736848" cy="3279648"/>
          </a:xfrm>
          <a:prstGeom prst="rect">
            <a:avLst/>
          </a:prstGeom>
        </p:spPr>
      </p:pic>
      <p:cxnSp>
        <p:nvCxnSpPr>
          <p:cNvPr id="107" name="Straight Arrow Connector 106"/>
          <p:cNvCxnSpPr/>
          <p:nvPr/>
        </p:nvCxnSpPr>
        <p:spPr>
          <a:xfrm>
            <a:off x="6670764" y="641718"/>
            <a:ext cx="0" cy="828949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670764" y="641718"/>
            <a:ext cx="164053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6392337" y="818107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</a:t>
            </a:r>
            <a:endParaRPr lang="en-GB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7323667" y="287656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670764" y="641718"/>
            <a:ext cx="1640530" cy="82894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" name="TextBox 111"/>
          <p:cNvSpPr txBox="1"/>
          <p:nvPr/>
        </p:nvSpPr>
        <p:spPr>
          <a:xfrm>
            <a:off x="6224966" y="2519053"/>
            <a:ext cx="1998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-25000" dirty="0" smtClean="0"/>
              <a:t>1</a:t>
            </a:r>
            <a:r>
              <a:rPr lang="en-GB" dirty="0" smtClean="0"/>
              <a:t> (plane of figure):</a:t>
            </a:r>
            <a:endParaRPr lang="en-GB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8171615" y="2689706"/>
            <a:ext cx="806915" cy="93421"/>
            <a:chOff x="7047375" y="5701466"/>
            <a:chExt cx="806915" cy="93421"/>
          </a:xfrm>
        </p:grpSpPr>
        <p:pic>
          <p:nvPicPr>
            <p:cNvPr id="114" name="Picture 113" descr="axes_2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497064" y="5734902"/>
              <a:ext cx="357226" cy="59985"/>
            </a:xfrm>
            <a:prstGeom prst="rect">
              <a:avLst/>
            </a:prstGeom>
          </p:spPr>
        </p:pic>
        <p:pic>
          <p:nvPicPr>
            <p:cNvPr id="115" name="Picture 114" descr="axes_2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047375" y="5701466"/>
              <a:ext cx="357226" cy="59985"/>
            </a:xfrm>
            <a:prstGeom prst="rect">
              <a:avLst/>
            </a:prstGeom>
          </p:spPr>
        </p:pic>
      </p:grpSp>
      <p:sp>
        <p:nvSpPr>
          <p:cNvPr id="116" name="TextBox 115"/>
          <p:cNvSpPr txBox="1"/>
          <p:nvPr/>
        </p:nvSpPr>
        <p:spPr>
          <a:xfrm>
            <a:off x="6250308" y="3150275"/>
            <a:ext cx="1638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-25000" dirty="0" smtClean="0"/>
              <a:t>1</a:t>
            </a:r>
            <a:r>
              <a:rPr lang="en-GB" dirty="0" smtClean="0"/>
              <a:t> (along view):</a:t>
            </a:r>
            <a:endParaRPr lang="en-GB" dirty="0"/>
          </a:p>
        </p:txBody>
      </p:sp>
      <p:pic>
        <p:nvPicPr>
          <p:cNvPr id="117" name="Picture 116" descr="axes_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32" y="3273400"/>
            <a:ext cx="85649" cy="23926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798281" y="1341945"/>
            <a:ext cx="331529" cy="3224700"/>
            <a:chOff x="4687241" y="1328065"/>
            <a:chExt cx="331529" cy="3224700"/>
          </a:xfrm>
        </p:grpSpPr>
        <p:sp>
          <p:nvSpPr>
            <p:cNvPr id="2" name="TextBox 1"/>
            <p:cNvSpPr txBox="1"/>
            <p:nvPr/>
          </p:nvSpPr>
          <p:spPr>
            <a:xfrm>
              <a:off x="4687241" y="132806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687241" y="4183433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687241" y="173597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4687241" y="214388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687241" y="255179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687241" y="295970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687241" y="336761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687241" y="377552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493944" y="1328065"/>
            <a:ext cx="331529" cy="3224700"/>
            <a:chOff x="4687241" y="1328065"/>
            <a:chExt cx="331529" cy="3224700"/>
          </a:xfrm>
        </p:grpSpPr>
        <p:sp>
          <p:nvSpPr>
            <p:cNvPr id="126" name="TextBox 125"/>
            <p:cNvSpPr txBox="1"/>
            <p:nvPr/>
          </p:nvSpPr>
          <p:spPr>
            <a:xfrm>
              <a:off x="4687241" y="132806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687241" y="4183433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687241" y="173597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687241" y="214388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687241" y="255179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687241" y="295970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687241" y="336761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687241" y="377552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8371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3" y="1192265"/>
            <a:ext cx="3736848" cy="327964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24275" y="1358300"/>
            <a:ext cx="4589084" cy="2947578"/>
            <a:chOff x="2277458" y="1953716"/>
            <a:chExt cx="4589084" cy="2947578"/>
          </a:xfrm>
        </p:grpSpPr>
        <p:grpSp>
          <p:nvGrpSpPr>
            <p:cNvPr id="77" name="Group 76"/>
            <p:cNvGrpSpPr/>
            <p:nvPr/>
          </p:nvGrpSpPr>
          <p:grpSpPr>
            <a:xfrm>
              <a:off x="6509316" y="1985116"/>
              <a:ext cx="357226" cy="2916178"/>
              <a:chOff x="6509316" y="1985116"/>
              <a:chExt cx="357226" cy="2916178"/>
            </a:xfrm>
          </p:grpSpPr>
          <p:pic>
            <p:nvPicPr>
              <p:cNvPr id="87" name="Picture 86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198511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8" name="Picture 87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4841309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9" name="Picture 88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2393144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90" name="Picture 89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2801172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91" name="Picture 90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3209200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92" name="Picture 91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3617228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93" name="Picture 92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402525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94" name="Picture 93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509316" y="4433284"/>
                <a:ext cx="357226" cy="59985"/>
              </a:xfrm>
              <a:prstGeom prst="rect">
                <a:avLst/>
              </a:prstGeom>
            </p:spPr>
          </p:pic>
        </p:grpSp>
        <p:grpSp>
          <p:nvGrpSpPr>
            <p:cNvPr id="78" name="Group 77"/>
            <p:cNvGrpSpPr/>
            <p:nvPr/>
          </p:nvGrpSpPr>
          <p:grpSpPr>
            <a:xfrm>
              <a:off x="2277458" y="1953716"/>
              <a:ext cx="357226" cy="2912619"/>
              <a:chOff x="2277458" y="1953716"/>
              <a:chExt cx="357226" cy="2912619"/>
            </a:xfrm>
          </p:grpSpPr>
          <p:pic>
            <p:nvPicPr>
              <p:cNvPr id="79" name="Picture 78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195371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0" name="Picture 79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4806350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1" name="Picture 80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2361235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2" name="Picture 81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2768754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3" name="Picture 82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3176273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4" name="Picture 83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3583792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5" name="Picture 84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3991311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86" name="Picture 85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277458" y="4398830"/>
                <a:ext cx="357226" cy="59985"/>
              </a:xfrm>
              <a:prstGeom prst="rect">
                <a:avLst/>
              </a:prstGeom>
            </p:spPr>
          </p:pic>
        </p:grpSp>
      </p:grpSp>
      <p:grpSp>
        <p:nvGrpSpPr>
          <p:cNvPr id="20" name="Group 19"/>
          <p:cNvGrpSpPr/>
          <p:nvPr/>
        </p:nvGrpSpPr>
        <p:grpSpPr>
          <a:xfrm>
            <a:off x="1546053" y="766147"/>
            <a:ext cx="2545528" cy="4131885"/>
            <a:chOff x="3299710" y="1363057"/>
            <a:chExt cx="2545528" cy="4131885"/>
          </a:xfrm>
        </p:grpSpPr>
        <p:grpSp>
          <p:nvGrpSpPr>
            <p:cNvPr id="67" name="Group 66"/>
            <p:cNvGrpSpPr/>
            <p:nvPr/>
          </p:nvGrpSpPr>
          <p:grpSpPr>
            <a:xfrm>
              <a:off x="3299710" y="5137716"/>
              <a:ext cx="2513747" cy="357226"/>
              <a:chOff x="3299710" y="5137716"/>
              <a:chExt cx="2513747" cy="357226"/>
            </a:xfrm>
          </p:grpSpPr>
          <p:pic>
            <p:nvPicPr>
              <p:cNvPr id="73" name="Picture 72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3151090" y="528633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74" name="Picture 73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3969011" y="528633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75" name="Picture 74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4786932" y="528633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76" name="Picture 75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5604852" y="5286336"/>
                <a:ext cx="357226" cy="59985"/>
              </a:xfrm>
              <a:prstGeom prst="rect">
                <a:avLst/>
              </a:prstGeom>
            </p:spPr>
          </p:pic>
        </p:grpSp>
        <p:grpSp>
          <p:nvGrpSpPr>
            <p:cNvPr id="68" name="Group 67"/>
            <p:cNvGrpSpPr/>
            <p:nvPr/>
          </p:nvGrpSpPr>
          <p:grpSpPr>
            <a:xfrm rot="10800000">
              <a:off x="3331491" y="1363057"/>
              <a:ext cx="2513747" cy="357226"/>
              <a:chOff x="3299710" y="5137716"/>
              <a:chExt cx="2513747" cy="357226"/>
            </a:xfrm>
          </p:grpSpPr>
          <p:pic>
            <p:nvPicPr>
              <p:cNvPr id="69" name="Picture 68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3151090" y="528633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70" name="Picture 69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3969011" y="528633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71" name="Picture 70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4786932" y="5286336"/>
                <a:ext cx="357226" cy="59985"/>
              </a:xfrm>
              <a:prstGeom prst="rect">
                <a:avLst/>
              </a:prstGeom>
            </p:spPr>
          </p:pic>
          <p:pic>
            <p:nvPicPr>
              <p:cNvPr id="72" name="Picture 71" descr="axes_2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5604852" y="5286336"/>
                <a:ext cx="357226" cy="59985"/>
              </a:xfrm>
              <a:prstGeom prst="rect">
                <a:avLst/>
              </a:prstGeom>
            </p:spPr>
          </p:pic>
        </p:grpSp>
      </p:grpSp>
      <p:pic>
        <p:nvPicPr>
          <p:cNvPr id="22" name="Picture 21" descr="b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3" y="1192265"/>
            <a:ext cx="3736848" cy="3279648"/>
          </a:xfrm>
          <a:prstGeom prst="rect">
            <a:avLst/>
          </a:prstGeom>
        </p:spPr>
      </p:pic>
      <p:cxnSp>
        <p:nvCxnSpPr>
          <p:cNvPr id="107" name="Straight Arrow Connector 106"/>
          <p:cNvCxnSpPr/>
          <p:nvPr/>
        </p:nvCxnSpPr>
        <p:spPr>
          <a:xfrm>
            <a:off x="6670764" y="641718"/>
            <a:ext cx="0" cy="828949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670764" y="641718"/>
            <a:ext cx="164053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6392337" y="818107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</a:t>
            </a:r>
            <a:endParaRPr lang="en-GB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7323667" y="287656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670764" y="641718"/>
            <a:ext cx="1640530" cy="82894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" name="TextBox 111"/>
          <p:cNvSpPr txBox="1"/>
          <p:nvPr/>
        </p:nvSpPr>
        <p:spPr>
          <a:xfrm>
            <a:off x="6224966" y="2519053"/>
            <a:ext cx="1998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-25000" dirty="0" smtClean="0"/>
              <a:t>1</a:t>
            </a:r>
            <a:r>
              <a:rPr lang="en-GB" dirty="0" smtClean="0"/>
              <a:t> (plane of figure):</a:t>
            </a:r>
            <a:endParaRPr lang="en-GB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8171615" y="2689706"/>
            <a:ext cx="806915" cy="93421"/>
            <a:chOff x="7047375" y="5701466"/>
            <a:chExt cx="806915" cy="93421"/>
          </a:xfrm>
        </p:grpSpPr>
        <p:pic>
          <p:nvPicPr>
            <p:cNvPr id="114" name="Picture 113" descr="axes_2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497064" y="5734902"/>
              <a:ext cx="357226" cy="59985"/>
            </a:xfrm>
            <a:prstGeom prst="rect">
              <a:avLst/>
            </a:prstGeom>
          </p:spPr>
        </p:pic>
        <p:pic>
          <p:nvPicPr>
            <p:cNvPr id="115" name="Picture 114" descr="axes_2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047375" y="5701466"/>
              <a:ext cx="357226" cy="59985"/>
            </a:xfrm>
            <a:prstGeom prst="rect">
              <a:avLst/>
            </a:prstGeom>
          </p:spPr>
        </p:pic>
      </p:grpSp>
      <p:sp>
        <p:nvSpPr>
          <p:cNvPr id="116" name="TextBox 115"/>
          <p:cNvSpPr txBox="1"/>
          <p:nvPr/>
        </p:nvSpPr>
        <p:spPr>
          <a:xfrm>
            <a:off x="6250308" y="3150275"/>
            <a:ext cx="1638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-25000" dirty="0" smtClean="0"/>
              <a:t>1</a:t>
            </a:r>
            <a:r>
              <a:rPr lang="en-GB" dirty="0" smtClean="0"/>
              <a:t> (along view):</a:t>
            </a:r>
            <a:endParaRPr lang="en-GB" dirty="0"/>
          </a:p>
        </p:txBody>
      </p:sp>
      <p:pic>
        <p:nvPicPr>
          <p:cNvPr id="117" name="Picture 116" descr="axes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32" y="3273400"/>
            <a:ext cx="85649" cy="23926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798281" y="1341945"/>
            <a:ext cx="331529" cy="3224700"/>
            <a:chOff x="4687241" y="1328065"/>
            <a:chExt cx="331529" cy="3224700"/>
          </a:xfrm>
        </p:grpSpPr>
        <p:sp>
          <p:nvSpPr>
            <p:cNvPr id="2" name="TextBox 1"/>
            <p:cNvSpPr txBox="1"/>
            <p:nvPr/>
          </p:nvSpPr>
          <p:spPr>
            <a:xfrm>
              <a:off x="4687241" y="132806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687241" y="4183433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687241" y="173597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4687241" y="214388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687241" y="255179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687241" y="295970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687241" y="336761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687241" y="377552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493944" y="1328065"/>
            <a:ext cx="331529" cy="3224700"/>
            <a:chOff x="4687241" y="1328065"/>
            <a:chExt cx="331529" cy="3224700"/>
          </a:xfrm>
        </p:grpSpPr>
        <p:sp>
          <p:nvSpPr>
            <p:cNvPr id="126" name="TextBox 125"/>
            <p:cNvSpPr txBox="1"/>
            <p:nvPr/>
          </p:nvSpPr>
          <p:spPr>
            <a:xfrm>
              <a:off x="4687241" y="132806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687241" y="4183433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687241" y="173597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687241" y="214388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687241" y="255179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687241" y="295970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687241" y="336761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687241" y="377552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</p:grpSp>
      <p:sp>
        <p:nvSpPr>
          <p:cNvPr id="138" name="Rectangle 137"/>
          <p:cNvSpPr/>
          <p:nvPr/>
        </p:nvSpPr>
        <p:spPr>
          <a:xfrm>
            <a:off x="1996928" y="2213709"/>
            <a:ext cx="1640530" cy="82894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0" name="Picture 59" descr="axes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08" y="1489025"/>
            <a:ext cx="85649" cy="239268"/>
          </a:xfrm>
          <a:prstGeom prst="rect">
            <a:avLst/>
          </a:prstGeom>
        </p:spPr>
      </p:pic>
      <p:pic>
        <p:nvPicPr>
          <p:cNvPr id="61" name="Picture 60" descr="axes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08" y="1896835"/>
            <a:ext cx="85649" cy="239268"/>
          </a:xfrm>
          <a:prstGeom prst="rect">
            <a:avLst/>
          </a:prstGeom>
        </p:spPr>
      </p:pic>
      <p:pic>
        <p:nvPicPr>
          <p:cNvPr id="62" name="Picture 61" descr="axes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08" y="2304645"/>
            <a:ext cx="85649" cy="239268"/>
          </a:xfrm>
          <a:prstGeom prst="rect">
            <a:avLst/>
          </a:prstGeom>
        </p:spPr>
      </p:pic>
      <p:pic>
        <p:nvPicPr>
          <p:cNvPr id="63" name="Picture 62" descr="axes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08" y="2712455"/>
            <a:ext cx="85649" cy="239268"/>
          </a:xfrm>
          <a:prstGeom prst="rect">
            <a:avLst/>
          </a:prstGeom>
        </p:spPr>
      </p:pic>
      <p:pic>
        <p:nvPicPr>
          <p:cNvPr id="64" name="Picture 63" descr="axes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08" y="3120265"/>
            <a:ext cx="85649" cy="239268"/>
          </a:xfrm>
          <a:prstGeom prst="rect">
            <a:avLst/>
          </a:prstGeom>
        </p:spPr>
      </p:pic>
      <p:pic>
        <p:nvPicPr>
          <p:cNvPr id="65" name="Picture 64" descr="axes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08" y="3528075"/>
            <a:ext cx="85649" cy="239268"/>
          </a:xfrm>
          <a:prstGeom prst="rect">
            <a:avLst/>
          </a:prstGeom>
        </p:spPr>
      </p:pic>
      <p:pic>
        <p:nvPicPr>
          <p:cNvPr id="66" name="Picture 65" descr="axes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08" y="3935885"/>
            <a:ext cx="85649" cy="239268"/>
          </a:xfrm>
          <a:prstGeom prst="rect">
            <a:avLst/>
          </a:prstGeom>
        </p:spPr>
      </p:pic>
      <p:pic>
        <p:nvPicPr>
          <p:cNvPr id="53" name="Picture 52" descr="axes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77" y="1489025"/>
            <a:ext cx="85649" cy="239268"/>
          </a:xfrm>
          <a:prstGeom prst="rect">
            <a:avLst/>
          </a:prstGeom>
        </p:spPr>
      </p:pic>
      <p:pic>
        <p:nvPicPr>
          <p:cNvPr id="54" name="Picture 53" descr="axes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77" y="1896835"/>
            <a:ext cx="85649" cy="239268"/>
          </a:xfrm>
          <a:prstGeom prst="rect">
            <a:avLst/>
          </a:prstGeom>
        </p:spPr>
      </p:pic>
      <p:pic>
        <p:nvPicPr>
          <p:cNvPr id="55" name="Picture 54" descr="axes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77" y="2304645"/>
            <a:ext cx="85649" cy="239268"/>
          </a:xfrm>
          <a:prstGeom prst="rect">
            <a:avLst/>
          </a:prstGeom>
        </p:spPr>
      </p:pic>
      <p:pic>
        <p:nvPicPr>
          <p:cNvPr id="56" name="Picture 55" descr="axes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77" y="2712455"/>
            <a:ext cx="85649" cy="239268"/>
          </a:xfrm>
          <a:prstGeom prst="rect">
            <a:avLst/>
          </a:prstGeom>
        </p:spPr>
      </p:pic>
      <p:pic>
        <p:nvPicPr>
          <p:cNvPr id="57" name="Picture 56" descr="axes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77" y="3120265"/>
            <a:ext cx="85649" cy="239268"/>
          </a:xfrm>
          <a:prstGeom prst="rect">
            <a:avLst/>
          </a:prstGeom>
        </p:spPr>
      </p:pic>
      <p:pic>
        <p:nvPicPr>
          <p:cNvPr id="58" name="Picture 57" descr="axes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77" y="3528075"/>
            <a:ext cx="85649" cy="239268"/>
          </a:xfrm>
          <a:prstGeom prst="rect">
            <a:avLst/>
          </a:prstGeom>
        </p:spPr>
      </p:pic>
      <p:pic>
        <p:nvPicPr>
          <p:cNvPr id="59" name="Picture 58" descr="axes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77" y="3935885"/>
            <a:ext cx="85649" cy="239268"/>
          </a:xfrm>
          <a:prstGeom prst="rect">
            <a:avLst/>
          </a:prstGeom>
        </p:spPr>
      </p:pic>
      <p:pic>
        <p:nvPicPr>
          <p:cNvPr id="46" name="Picture 45" descr="axes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34" y="1489025"/>
            <a:ext cx="85649" cy="239268"/>
          </a:xfrm>
          <a:prstGeom prst="rect">
            <a:avLst/>
          </a:prstGeom>
        </p:spPr>
      </p:pic>
      <p:pic>
        <p:nvPicPr>
          <p:cNvPr id="47" name="Picture 46" descr="axes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34" y="1896835"/>
            <a:ext cx="85649" cy="239268"/>
          </a:xfrm>
          <a:prstGeom prst="rect">
            <a:avLst/>
          </a:prstGeom>
        </p:spPr>
      </p:pic>
      <p:pic>
        <p:nvPicPr>
          <p:cNvPr id="48" name="Picture 47" descr="axes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34" y="2304645"/>
            <a:ext cx="85649" cy="239268"/>
          </a:xfrm>
          <a:prstGeom prst="rect">
            <a:avLst/>
          </a:prstGeom>
        </p:spPr>
      </p:pic>
      <p:pic>
        <p:nvPicPr>
          <p:cNvPr id="49" name="Picture 48" descr="axes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34" y="2712455"/>
            <a:ext cx="85649" cy="239268"/>
          </a:xfrm>
          <a:prstGeom prst="rect">
            <a:avLst/>
          </a:prstGeom>
        </p:spPr>
      </p:pic>
      <p:pic>
        <p:nvPicPr>
          <p:cNvPr id="50" name="Picture 49" descr="axes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34" y="3120265"/>
            <a:ext cx="85649" cy="239268"/>
          </a:xfrm>
          <a:prstGeom prst="rect">
            <a:avLst/>
          </a:prstGeom>
        </p:spPr>
      </p:pic>
      <p:pic>
        <p:nvPicPr>
          <p:cNvPr id="51" name="Picture 50" descr="axes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34" y="3528075"/>
            <a:ext cx="85649" cy="239268"/>
          </a:xfrm>
          <a:prstGeom prst="rect">
            <a:avLst/>
          </a:prstGeom>
        </p:spPr>
      </p:pic>
      <p:pic>
        <p:nvPicPr>
          <p:cNvPr id="52" name="Picture 51" descr="axes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34" y="3935885"/>
            <a:ext cx="85649" cy="239268"/>
          </a:xfrm>
          <a:prstGeom prst="rect">
            <a:avLst/>
          </a:prstGeom>
        </p:spPr>
      </p:pic>
      <p:pic>
        <p:nvPicPr>
          <p:cNvPr id="38" name="Picture 37" descr="axes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92" y="1489025"/>
            <a:ext cx="85649" cy="239268"/>
          </a:xfrm>
          <a:prstGeom prst="rect">
            <a:avLst/>
          </a:prstGeom>
        </p:spPr>
      </p:pic>
      <p:pic>
        <p:nvPicPr>
          <p:cNvPr id="39" name="Picture 38" descr="axes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92" y="1896835"/>
            <a:ext cx="85649" cy="239268"/>
          </a:xfrm>
          <a:prstGeom prst="rect">
            <a:avLst/>
          </a:prstGeom>
        </p:spPr>
      </p:pic>
      <p:pic>
        <p:nvPicPr>
          <p:cNvPr id="41" name="Picture 40" descr="axes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92" y="2304645"/>
            <a:ext cx="85649" cy="239268"/>
          </a:xfrm>
          <a:prstGeom prst="rect">
            <a:avLst/>
          </a:prstGeom>
        </p:spPr>
      </p:pic>
      <p:pic>
        <p:nvPicPr>
          <p:cNvPr id="42" name="Picture 41" descr="axes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92" y="2712455"/>
            <a:ext cx="85649" cy="239268"/>
          </a:xfrm>
          <a:prstGeom prst="rect">
            <a:avLst/>
          </a:prstGeom>
        </p:spPr>
      </p:pic>
      <p:pic>
        <p:nvPicPr>
          <p:cNvPr id="43" name="Picture 42" descr="axes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92" y="3120265"/>
            <a:ext cx="85649" cy="239268"/>
          </a:xfrm>
          <a:prstGeom prst="rect">
            <a:avLst/>
          </a:prstGeom>
        </p:spPr>
      </p:pic>
      <p:pic>
        <p:nvPicPr>
          <p:cNvPr id="44" name="Picture 43" descr="axes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92" y="3528075"/>
            <a:ext cx="85649" cy="239268"/>
          </a:xfrm>
          <a:prstGeom prst="rect">
            <a:avLst/>
          </a:prstGeom>
        </p:spPr>
      </p:pic>
      <p:pic>
        <p:nvPicPr>
          <p:cNvPr id="45" name="Picture 44" descr="axes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92" y="3935885"/>
            <a:ext cx="85649" cy="239268"/>
          </a:xfrm>
          <a:prstGeom prst="rect">
            <a:avLst/>
          </a:prstGeom>
        </p:spPr>
      </p:pic>
      <p:pic>
        <p:nvPicPr>
          <p:cNvPr id="30" name="Picture 29" descr="axes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50" y="1489025"/>
            <a:ext cx="85649" cy="239268"/>
          </a:xfrm>
          <a:prstGeom prst="rect">
            <a:avLst/>
          </a:prstGeom>
        </p:spPr>
      </p:pic>
      <p:pic>
        <p:nvPicPr>
          <p:cNvPr id="31" name="Picture 30" descr="axes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50" y="1896835"/>
            <a:ext cx="85649" cy="239268"/>
          </a:xfrm>
          <a:prstGeom prst="rect">
            <a:avLst/>
          </a:prstGeom>
        </p:spPr>
      </p:pic>
      <p:pic>
        <p:nvPicPr>
          <p:cNvPr id="32" name="Picture 31" descr="axes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50" y="2304645"/>
            <a:ext cx="85649" cy="239268"/>
          </a:xfrm>
          <a:prstGeom prst="rect">
            <a:avLst/>
          </a:prstGeom>
        </p:spPr>
      </p:pic>
      <p:pic>
        <p:nvPicPr>
          <p:cNvPr id="34" name="Picture 33" descr="axes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50" y="2712455"/>
            <a:ext cx="85649" cy="239268"/>
          </a:xfrm>
          <a:prstGeom prst="rect">
            <a:avLst/>
          </a:prstGeom>
        </p:spPr>
      </p:pic>
      <p:pic>
        <p:nvPicPr>
          <p:cNvPr id="35" name="Picture 34" descr="axes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50" y="3120265"/>
            <a:ext cx="85649" cy="239268"/>
          </a:xfrm>
          <a:prstGeom prst="rect">
            <a:avLst/>
          </a:prstGeom>
        </p:spPr>
      </p:pic>
      <p:pic>
        <p:nvPicPr>
          <p:cNvPr id="36" name="Picture 35" descr="axes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50" y="3528075"/>
            <a:ext cx="85649" cy="239268"/>
          </a:xfrm>
          <a:prstGeom prst="rect">
            <a:avLst/>
          </a:prstGeom>
        </p:spPr>
      </p:pic>
      <p:pic>
        <p:nvPicPr>
          <p:cNvPr id="37" name="Picture 36" descr="axes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50" y="3935885"/>
            <a:ext cx="85649" cy="23926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5955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2363974" y="3155442"/>
            <a:ext cx="877906" cy="357226"/>
            <a:chOff x="4117631" y="5137716"/>
            <a:chExt cx="877906" cy="357226"/>
          </a:xfrm>
        </p:grpSpPr>
        <p:pic>
          <p:nvPicPr>
            <p:cNvPr id="74" name="Picture 73" descr="axes_2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3969011" y="5286336"/>
              <a:ext cx="357226" cy="59985"/>
            </a:xfrm>
            <a:prstGeom prst="rect">
              <a:avLst/>
            </a:prstGeom>
          </p:spPr>
        </p:pic>
        <p:pic>
          <p:nvPicPr>
            <p:cNvPr id="75" name="Picture 74" descr="axes_2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4786932" y="5286336"/>
              <a:ext cx="357226" cy="59985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 rot="10800000">
            <a:off x="2395754" y="1735975"/>
            <a:ext cx="877906" cy="357226"/>
            <a:chOff x="4117631" y="5137716"/>
            <a:chExt cx="877906" cy="357226"/>
          </a:xfrm>
        </p:grpSpPr>
        <p:pic>
          <p:nvPicPr>
            <p:cNvPr id="70" name="Picture 69" descr="axes_2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3969011" y="5286336"/>
              <a:ext cx="357226" cy="59985"/>
            </a:xfrm>
            <a:prstGeom prst="rect">
              <a:avLst/>
            </a:prstGeom>
          </p:spPr>
        </p:pic>
        <p:pic>
          <p:nvPicPr>
            <p:cNvPr id="71" name="Picture 70" descr="axes_2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4786932" y="5286336"/>
              <a:ext cx="357226" cy="59985"/>
            </a:xfrm>
            <a:prstGeom prst="rect">
              <a:avLst/>
            </a:prstGeom>
          </p:spPr>
        </p:pic>
      </p:grpSp>
      <p:cxnSp>
        <p:nvCxnSpPr>
          <p:cNvPr id="107" name="Straight Arrow Connector 106"/>
          <p:cNvCxnSpPr/>
          <p:nvPr/>
        </p:nvCxnSpPr>
        <p:spPr>
          <a:xfrm>
            <a:off x="6670764" y="641718"/>
            <a:ext cx="0" cy="828949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670764" y="641718"/>
            <a:ext cx="1640530" cy="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6392337" y="818107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</a:t>
            </a:r>
            <a:endParaRPr lang="en-GB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7323667" y="287656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670764" y="641718"/>
            <a:ext cx="1640530" cy="82894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" name="TextBox 111"/>
          <p:cNvSpPr txBox="1"/>
          <p:nvPr/>
        </p:nvSpPr>
        <p:spPr>
          <a:xfrm>
            <a:off x="6224966" y="2519053"/>
            <a:ext cx="1998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-25000" dirty="0" smtClean="0"/>
              <a:t>1</a:t>
            </a:r>
            <a:r>
              <a:rPr lang="en-GB" dirty="0" smtClean="0"/>
              <a:t> (plane of figure):</a:t>
            </a:r>
            <a:endParaRPr lang="en-GB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8171615" y="2689706"/>
            <a:ext cx="806915" cy="93421"/>
            <a:chOff x="7047375" y="5701466"/>
            <a:chExt cx="806915" cy="93421"/>
          </a:xfrm>
        </p:grpSpPr>
        <p:pic>
          <p:nvPicPr>
            <p:cNvPr id="114" name="Picture 113" descr="axes_2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497064" y="5734902"/>
              <a:ext cx="357226" cy="59985"/>
            </a:xfrm>
            <a:prstGeom prst="rect">
              <a:avLst/>
            </a:prstGeom>
          </p:spPr>
        </p:pic>
        <p:pic>
          <p:nvPicPr>
            <p:cNvPr id="115" name="Picture 114" descr="axes_2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047375" y="5701466"/>
              <a:ext cx="357226" cy="59985"/>
            </a:xfrm>
            <a:prstGeom prst="rect">
              <a:avLst/>
            </a:prstGeom>
          </p:spPr>
        </p:pic>
      </p:grpSp>
      <p:sp>
        <p:nvSpPr>
          <p:cNvPr id="116" name="TextBox 115"/>
          <p:cNvSpPr txBox="1"/>
          <p:nvPr/>
        </p:nvSpPr>
        <p:spPr>
          <a:xfrm>
            <a:off x="6250308" y="3150275"/>
            <a:ext cx="1638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-25000" dirty="0" smtClean="0"/>
              <a:t>1</a:t>
            </a:r>
            <a:r>
              <a:rPr lang="en-GB" dirty="0" smtClean="0"/>
              <a:t> (along view):</a:t>
            </a:r>
            <a:endParaRPr lang="en-GB" dirty="0"/>
          </a:p>
        </p:txBody>
      </p:sp>
      <p:pic>
        <p:nvPicPr>
          <p:cNvPr id="117" name="Picture 116" descr="axes_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32" y="3273400"/>
            <a:ext cx="85649" cy="23926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791506" y="2157765"/>
            <a:ext cx="373677" cy="1185152"/>
            <a:chOff x="4756133" y="2157765"/>
            <a:chExt cx="373677" cy="1185152"/>
          </a:xfrm>
        </p:grpSpPr>
        <p:pic>
          <p:nvPicPr>
            <p:cNvPr id="90" name="Picture 89" descr="axes_2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756133" y="2205756"/>
              <a:ext cx="357226" cy="59985"/>
            </a:xfrm>
            <a:prstGeom prst="rect">
              <a:avLst/>
            </a:prstGeom>
          </p:spPr>
        </p:pic>
        <p:pic>
          <p:nvPicPr>
            <p:cNvPr id="91" name="Picture 90" descr="axes_2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756133" y="2613784"/>
              <a:ext cx="357226" cy="59985"/>
            </a:xfrm>
            <a:prstGeom prst="rect">
              <a:avLst/>
            </a:prstGeom>
          </p:spPr>
        </p:pic>
        <p:pic>
          <p:nvPicPr>
            <p:cNvPr id="92" name="Picture 91" descr="axes_2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756133" y="3021812"/>
              <a:ext cx="357226" cy="59985"/>
            </a:xfrm>
            <a:prstGeom prst="rect">
              <a:avLst/>
            </a:prstGeom>
          </p:spPr>
        </p:pic>
        <p:sp>
          <p:nvSpPr>
            <p:cNvPr id="120" name="TextBox 119"/>
            <p:cNvSpPr txBox="1"/>
            <p:nvPr/>
          </p:nvSpPr>
          <p:spPr>
            <a:xfrm>
              <a:off x="4798281" y="215776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798281" y="256567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798281" y="297358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44691" y="2143885"/>
            <a:ext cx="387557" cy="1185152"/>
            <a:chOff x="493944" y="2143885"/>
            <a:chExt cx="387557" cy="1185152"/>
          </a:xfrm>
        </p:grpSpPr>
        <p:pic>
          <p:nvPicPr>
            <p:cNvPr id="82" name="Picture 81" descr="axes_2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524275" y="2173338"/>
              <a:ext cx="357226" cy="59985"/>
            </a:xfrm>
            <a:prstGeom prst="rect">
              <a:avLst/>
            </a:prstGeom>
          </p:spPr>
        </p:pic>
        <p:pic>
          <p:nvPicPr>
            <p:cNvPr id="83" name="Picture 82" descr="axes_2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524275" y="2580857"/>
              <a:ext cx="357226" cy="59985"/>
            </a:xfrm>
            <a:prstGeom prst="rect">
              <a:avLst/>
            </a:prstGeom>
          </p:spPr>
        </p:pic>
        <p:pic>
          <p:nvPicPr>
            <p:cNvPr id="84" name="Picture 83" descr="axes_2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524275" y="2988376"/>
              <a:ext cx="357226" cy="59985"/>
            </a:xfrm>
            <a:prstGeom prst="rect">
              <a:avLst/>
            </a:prstGeom>
          </p:spPr>
        </p:pic>
        <p:sp>
          <p:nvSpPr>
            <p:cNvPr id="129" name="TextBox 128"/>
            <p:cNvSpPr txBox="1"/>
            <p:nvPr/>
          </p:nvSpPr>
          <p:spPr>
            <a:xfrm>
              <a:off x="493944" y="214388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93944" y="255179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93944" y="2959705"/>
              <a:ext cx="33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¼</a:t>
              </a:r>
              <a:endParaRPr lang="en-GB" dirty="0"/>
            </a:p>
          </p:txBody>
        </p:sp>
      </p:grpSp>
      <p:sp>
        <p:nvSpPr>
          <p:cNvPr id="138" name="Rectangle 137"/>
          <p:cNvSpPr/>
          <p:nvPr/>
        </p:nvSpPr>
        <p:spPr>
          <a:xfrm>
            <a:off x="1996928" y="2213709"/>
            <a:ext cx="1640530" cy="82894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1" name="Picture 40" descr="axes_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92" y="2304645"/>
            <a:ext cx="85649" cy="239268"/>
          </a:xfrm>
          <a:prstGeom prst="rect">
            <a:avLst/>
          </a:prstGeom>
        </p:spPr>
      </p:pic>
      <p:pic>
        <p:nvPicPr>
          <p:cNvPr id="42" name="Picture 41" descr="axes_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92" y="2712455"/>
            <a:ext cx="85649" cy="2392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20783" y="2708951"/>
            <a:ext cx="155575" cy="2472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1920783" y="2299843"/>
            <a:ext cx="155575" cy="2472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3559083" y="2708951"/>
            <a:ext cx="155575" cy="2472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/>
          <p:cNvSpPr/>
          <p:nvPr/>
        </p:nvSpPr>
        <p:spPr>
          <a:xfrm>
            <a:off x="3559083" y="2299843"/>
            <a:ext cx="155575" cy="2472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8" name="Picture 47" descr="axes_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34" y="2304645"/>
            <a:ext cx="85649" cy="239268"/>
          </a:xfrm>
          <a:prstGeom prst="rect">
            <a:avLst/>
          </a:prstGeom>
        </p:spPr>
      </p:pic>
      <p:pic>
        <p:nvPicPr>
          <p:cNvPr id="49" name="Picture 48" descr="axes_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34" y="2712455"/>
            <a:ext cx="85649" cy="239268"/>
          </a:xfrm>
          <a:prstGeom prst="rect">
            <a:avLst/>
          </a:prstGeom>
        </p:spPr>
      </p:pic>
      <p:pic>
        <p:nvPicPr>
          <p:cNvPr id="32" name="Picture 31" descr="axes_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50" y="2304645"/>
            <a:ext cx="85649" cy="239268"/>
          </a:xfrm>
          <a:prstGeom prst="rect">
            <a:avLst/>
          </a:prstGeom>
        </p:spPr>
      </p:pic>
      <p:pic>
        <p:nvPicPr>
          <p:cNvPr id="34" name="Picture 33" descr="axes_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50" y="2712455"/>
            <a:ext cx="85649" cy="239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691" y="287656"/>
            <a:ext cx="1549400" cy="990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1314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444500"/>
            <a:ext cx="7670800" cy="59563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55422" y="1492001"/>
            <a:ext cx="2366457" cy="2172076"/>
          </a:xfrm>
          <a:prstGeom prst="roundRect">
            <a:avLst/>
          </a:prstGeom>
          <a:noFill/>
          <a:ln w="1905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7202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2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2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81308-09EC-974F-A086-F6C70426D647}" type="slidenum">
              <a:rPr lang="en-GB"/>
              <a:pPr>
                <a:defRPr/>
              </a:pPr>
              <a:t>46</a:t>
            </a:fld>
            <a:endParaRPr lang="en-GB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562100" y="0"/>
            <a:ext cx="6134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3200" u="sng">
                <a:cs typeface="+mn-cs"/>
              </a:rPr>
              <a:t>Symmetry Operators and Elements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9213" y="639763"/>
            <a:ext cx="90455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2000" dirty="0">
                <a:cs typeface="+mn-cs"/>
              </a:rPr>
              <a:t>Apart from the identity and translational symmetry, protein crystals can only contain the following symmetry elements:</a:t>
            </a:r>
          </a:p>
          <a:p>
            <a:pPr algn="l" eaLnBrk="0" hangingPunct="0">
              <a:spcBef>
                <a:spcPct val="50000"/>
              </a:spcBef>
              <a:defRPr/>
            </a:pPr>
            <a:r>
              <a:rPr lang="en-US" sz="2000" dirty="0">
                <a:cs typeface="+mn-cs"/>
              </a:rPr>
              <a:t>Proper rotation: Rotate by 360°/n.  </a:t>
            </a:r>
          </a:p>
          <a:p>
            <a:pPr algn="l" eaLnBrk="0" hangingPunct="0">
              <a:spcBef>
                <a:spcPct val="50000"/>
              </a:spcBef>
              <a:defRPr/>
            </a:pPr>
            <a:r>
              <a:rPr lang="en-US" sz="2000" dirty="0">
                <a:cs typeface="+mn-cs"/>
              </a:rPr>
              <a:t>Screw rotation: Rotate by 360°/n &amp; translate by d(m/n); d= unit cell edge.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85788" y="2546350"/>
            <a:ext cx="2239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u="sng">
                <a:latin typeface="Times" charset="0"/>
                <a:cs typeface="+mn-cs"/>
              </a:rPr>
              <a:t>Proper Rotations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6513" y="3433763"/>
            <a:ext cx="1487487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60000"/>
              </a:lnSpc>
              <a:defRPr/>
            </a:pPr>
            <a:r>
              <a:rPr lang="en-US">
                <a:latin typeface="Times" charset="0"/>
                <a:cs typeface="+mn-cs"/>
              </a:rPr>
              <a:t>Two-fold  </a:t>
            </a:r>
          </a:p>
          <a:p>
            <a:pPr algn="l" eaLnBrk="0" hangingPunct="0">
              <a:lnSpc>
                <a:spcPct val="160000"/>
              </a:lnSpc>
              <a:defRPr/>
            </a:pPr>
            <a:r>
              <a:rPr lang="en-US">
                <a:latin typeface="Times" charset="0"/>
                <a:cs typeface="+mn-cs"/>
              </a:rPr>
              <a:t>Three-fold</a:t>
            </a:r>
          </a:p>
          <a:p>
            <a:pPr algn="l" eaLnBrk="0" hangingPunct="0">
              <a:lnSpc>
                <a:spcPct val="160000"/>
              </a:lnSpc>
              <a:defRPr/>
            </a:pPr>
            <a:r>
              <a:rPr lang="en-US">
                <a:latin typeface="Times" charset="0"/>
                <a:cs typeface="+mn-cs"/>
              </a:rPr>
              <a:t>Four-fold</a:t>
            </a:r>
          </a:p>
          <a:p>
            <a:pPr algn="l" eaLnBrk="0" hangingPunct="0">
              <a:lnSpc>
                <a:spcPct val="160000"/>
              </a:lnSpc>
              <a:defRPr/>
            </a:pPr>
            <a:r>
              <a:rPr lang="en-US">
                <a:latin typeface="Times" charset="0"/>
                <a:cs typeface="+mn-cs"/>
              </a:rPr>
              <a:t>Six-fold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500188" y="2919413"/>
            <a:ext cx="17541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>
                <a:latin typeface="Times" charset="0"/>
                <a:cs typeface="+mn-cs"/>
              </a:rPr>
              <a:t>Symbol   (</a:t>
            </a:r>
            <a:r>
              <a:rPr lang="en-US" sz="3000">
                <a:latin typeface="Times" charset="0"/>
                <a:cs typeface="+mn-cs"/>
              </a:rPr>
              <a:t>n</a:t>
            </a:r>
            <a:r>
              <a:rPr lang="en-US">
                <a:latin typeface="Times" charset="0"/>
                <a:cs typeface="+mn-cs"/>
              </a:rPr>
              <a:t>)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840038" y="3454400"/>
            <a:ext cx="3365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60000"/>
              </a:lnSpc>
              <a:defRPr/>
            </a:pPr>
            <a:r>
              <a:rPr lang="en-US">
                <a:latin typeface="Times" charset="0"/>
                <a:cs typeface="+mn-cs"/>
              </a:rPr>
              <a:t>2</a:t>
            </a:r>
          </a:p>
          <a:p>
            <a:pPr algn="l" eaLnBrk="0" hangingPunct="0">
              <a:lnSpc>
                <a:spcPct val="160000"/>
              </a:lnSpc>
              <a:defRPr/>
            </a:pPr>
            <a:r>
              <a:rPr lang="en-US">
                <a:latin typeface="Times" charset="0"/>
                <a:cs typeface="+mn-cs"/>
              </a:rPr>
              <a:t>3</a:t>
            </a:r>
          </a:p>
          <a:p>
            <a:pPr algn="l" eaLnBrk="0" hangingPunct="0">
              <a:lnSpc>
                <a:spcPct val="160000"/>
              </a:lnSpc>
              <a:defRPr/>
            </a:pPr>
            <a:r>
              <a:rPr lang="en-US">
                <a:latin typeface="Times" charset="0"/>
                <a:cs typeface="+mn-cs"/>
              </a:rPr>
              <a:t>4</a:t>
            </a:r>
          </a:p>
          <a:p>
            <a:pPr algn="l" eaLnBrk="0" hangingPunct="0">
              <a:lnSpc>
                <a:spcPct val="160000"/>
              </a:lnSpc>
              <a:defRPr/>
            </a:pPr>
            <a:r>
              <a:rPr lang="en-US">
                <a:latin typeface="Times" charset="0"/>
                <a:cs typeface="+mn-cs"/>
              </a:rPr>
              <a:t>6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1957388" y="483235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grpSp>
        <p:nvGrpSpPr>
          <p:cNvPr id="64523" name="Group 48"/>
          <p:cNvGrpSpPr>
            <a:grpSpLocks/>
          </p:cNvGrpSpPr>
          <p:nvPr/>
        </p:nvGrpSpPr>
        <p:grpSpPr bwMode="auto">
          <a:xfrm>
            <a:off x="-39688" y="2393950"/>
            <a:ext cx="9144001" cy="3429000"/>
            <a:chOff x="0" y="2160"/>
            <a:chExt cx="5760" cy="2160"/>
          </a:xfrm>
        </p:grpSpPr>
        <p:sp>
          <p:nvSpPr>
            <p:cNvPr id="21553" name="Line 49"/>
            <p:cNvSpPr>
              <a:spLocks noChangeShapeType="1"/>
            </p:cNvSpPr>
            <p:nvPr/>
          </p:nvSpPr>
          <p:spPr bwMode="auto">
            <a:xfrm flipV="1">
              <a:off x="2392" y="398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1554" name="Line 50"/>
            <p:cNvSpPr>
              <a:spLocks noChangeShapeType="1"/>
            </p:cNvSpPr>
            <p:nvPr/>
          </p:nvSpPr>
          <p:spPr bwMode="auto">
            <a:xfrm flipH="1">
              <a:off x="2304" y="4128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1555" name="Line 51"/>
            <p:cNvSpPr>
              <a:spLocks noChangeShapeType="1"/>
            </p:cNvSpPr>
            <p:nvPr/>
          </p:nvSpPr>
          <p:spPr bwMode="auto">
            <a:xfrm flipV="1">
              <a:off x="2648" y="408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grpSp>
          <p:nvGrpSpPr>
            <p:cNvPr id="64530" name="Group 52"/>
            <p:cNvGrpSpPr>
              <a:grpSpLocks/>
            </p:cNvGrpSpPr>
            <p:nvPr/>
          </p:nvGrpSpPr>
          <p:grpSpPr bwMode="auto">
            <a:xfrm>
              <a:off x="0" y="2160"/>
              <a:ext cx="5760" cy="2160"/>
              <a:chOff x="0" y="2160"/>
              <a:chExt cx="5760" cy="2160"/>
            </a:xfrm>
          </p:grpSpPr>
          <p:sp>
            <p:nvSpPr>
              <p:cNvPr id="21557" name="Text Box 53"/>
              <p:cNvSpPr txBox="1">
                <a:spLocks noChangeArrowheads="1"/>
              </p:cNvSpPr>
              <p:nvPr/>
            </p:nvSpPr>
            <p:spPr bwMode="auto">
              <a:xfrm>
                <a:off x="3037" y="2256"/>
                <a:ext cx="137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defRPr/>
                </a:pPr>
                <a:r>
                  <a:rPr lang="en-US" u="sng">
                    <a:latin typeface="Times" charset="0"/>
                    <a:cs typeface="+mn-cs"/>
                  </a:rPr>
                  <a:t>Screw Rotations</a:t>
                </a:r>
              </a:p>
            </p:txBody>
          </p:sp>
          <p:sp>
            <p:nvSpPr>
              <p:cNvPr id="21558" name="Text Box 54"/>
              <p:cNvSpPr txBox="1">
                <a:spLocks noChangeArrowheads="1"/>
              </p:cNvSpPr>
              <p:nvPr/>
            </p:nvSpPr>
            <p:spPr bwMode="auto">
              <a:xfrm>
                <a:off x="2855" y="2501"/>
                <a:ext cx="2056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defRPr/>
                </a:pPr>
                <a:r>
                  <a:rPr lang="en-US">
                    <a:latin typeface="Times" charset="0"/>
                    <a:cs typeface="+mn-cs"/>
                  </a:rPr>
                  <a:t>Symbol                    (</a:t>
                </a:r>
                <a:r>
                  <a:rPr lang="en-US" sz="3000">
                    <a:latin typeface="Times" charset="0"/>
                    <a:cs typeface="+mn-cs"/>
                  </a:rPr>
                  <a:t>n</a:t>
                </a:r>
                <a:r>
                  <a:rPr lang="en-US" sz="2200">
                    <a:latin typeface="Times" charset="0"/>
                    <a:cs typeface="+mn-cs"/>
                  </a:rPr>
                  <a:t>m</a:t>
                </a:r>
                <a:r>
                  <a:rPr lang="en-US">
                    <a:latin typeface="Times" charset="0"/>
                    <a:cs typeface="+mn-cs"/>
                  </a:rPr>
                  <a:t>)</a:t>
                </a:r>
              </a:p>
            </p:txBody>
          </p:sp>
          <p:sp>
            <p:nvSpPr>
              <p:cNvPr id="21559" name="Text Box 55"/>
              <p:cNvSpPr txBox="1">
                <a:spLocks noChangeArrowheads="1"/>
              </p:cNvSpPr>
              <p:nvPr/>
            </p:nvSpPr>
            <p:spPr bwMode="auto">
              <a:xfrm>
                <a:off x="4372" y="2828"/>
                <a:ext cx="1013" cy="1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lnSpc>
                    <a:spcPct val="160000"/>
                  </a:lnSpc>
                  <a:defRPr/>
                </a:pPr>
                <a:r>
                  <a:rPr lang="en-US" dirty="0">
                    <a:latin typeface="Times" charset="0"/>
                    <a:cs typeface="+mn-cs"/>
                  </a:rPr>
                  <a:t>2</a:t>
                </a:r>
                <a:r>
                  <a:rPr lang="en-US" sz="1800" baseline="-25000" dirty="0">
                    <a:latin typeface="Times" charset="0"/>
                    <a:cs typeface="+mn-cs"/>
                  </a:rPr>
                  <a:t>1</a:t>
                </a:r>
                <a:endParaRPr lang="en-US" baseline="-25000" dirty="0">
                  <a:latin typeface="Times" charset="0"/>
                  <a:cs typeface="+mn-cs"/>
                </a:endParaRPr>
              </a:p>
              <a:p>
                <a:pPr algn="l" eaLnBrk="0" hangingPunct="0">
                  <a:lnSpc>
                    <a:spcPct val="160000"/>
                  </a:lnSpc>
                  <a:defRPr/>
                </a:pPr>
                <a:r>
                  <a:rPr lang="en-US" dirty="0">
                    <a:latin typeface="Times" charset="0"/>
                    <a:cs typeface="+mn-cs"/>
                  </a:rPr>
                  <a:t>3</a:t>
                </a:r>
                <a:r>
                  <a:rPr lang="en-US" sz="1800" baseline="-25000" dirty="0">
                    <a:latin typeface="Times" charset="0"/>
                    <a:cs typeface="+mn-cs"/>
                  </a:rPr>
                  <a:t>1</a:t>
                </a:r>
                <a:r>
                  <a:rPr lang="en-US" dirty="0">
                    <a:latin typeface="Times" charset="0"/>
                    <a:cs typeface="+mn-cs"/>
                  </a:rPr>
                  <a:t>, 3</a:t>
                </a:r>
                <a:r>
                  <a:rPr lang="en-US" sz="1800" baseline="-25000" dirty="0">
                    <a:latin typeface="Times" charset="0"/>
                    <a:cs typeface="+mn-cs"/>
                  </a:rPr>
                  <a:t>2</a:t>
                </a:r>
                <a:endParaRPr lang="en-US" baseline="-25000" dirty="0">
                  <a:latin typeface="Times" charset="0"/>
                  <a:cs typeface="+mn-cs"/>
                </a:endParaRPr>
              </a:p>
              <a:p>
                <a:pPr algn="l" eaLnBrk="0" hangingPunct="0">
                  <a:lnSpc>
                    <a:spcPct val="160000"/>
                  </a:lnSpc>
                  <a:defRPr/>
                </a:pPr>
                <a:r>
                  <a:rPr lang="en-US" dirty="0">
                    <a:latin typeface="Times" charset="0"/>
                    <a:cs typeface="+mn-cs"/>
                  </a:rPr>
                  <a:t>4</a:t>
                </a:r>
                <a:r>
                  <a:rPr lang="en-US" sz="1800" baseline="-25000" dirty="0">
                    <a:latin typeface="Times" charset="0"/>
                    <a:cs typeface="+mn-cs"/>
                  </a:rPr>
                  <a:t>1</a:t>
                </a:r>
                <a:r>
                  <a:rPr lang="en-US" dirty="0">
                    <a:latin typeface="Times" charset="0"/>
                    <a:cs typeface="+mn-cs"/>
                  </a:rPr>
                  <a:t>, 4</a:t>
                </a:r>
                <a:r>
                  <a:rPr lang="en-US" sz="1800" baseline="-25000" dirty="0">
                    <a:latin typeface="Times" charset="0"/>
                    <a:cs typeface="+mn-cs"/>
                  </a:rPr>
                  <a:t>2</a:t>
                </a:r>
                <a:r>
                  <a:rPr lang="en-US" dirty="0">
                    <a:latin typeface="Times" charset="0"/>
                    <a:cs typeface="+mn-cs"/>
                  </a:rPr>
                  <a:t>, 4</a:t>
                </a:r>
                <a:r>
                  <a:rPr lang="en-US" sz="1800" baseline="-25000" dirty="0">
                    <a:latin typeface="Times" charset="0"/>
                    <a:cs typeface="+mn-cs"/>
                  </a:rPr>
                  <a:t>3</a:t>
                </a:r>
                <a:endParaRPr lang="en-US" baseline="-25000" dirty="0">
                  <a:latin typeface="Times" charset="0"/>
                  <a:cs typeface="+mn-cs"/>
                </a:endParaRPr>
              </a:p>
              <a:p>
                <a:pPr algn="l" eaLnBrk="0" hangingPunct="0">
                  <a:lnSpc>
                    <a:spcPct val="160000"/>
                  </a:lnSpc>
                  <a:defRPr/>
                </a:pPr>
                <a:r>
                  <a:rPr lang="en-US" dirty="0">
                    <a:latin typeface="Times" charset="0"/>
                    <a:cs typeface="+mn-cs"/>
                  </a:rPr>
                  <a:t>6</a:t>
                </a:r>
                <a:r>
                  <a:rPr lang="en-US" sz="1800" baseline="-25000" dirty="0">
                    <a:latin typeface="Times" charset="0"/>
                    <a:cs typeface="+mn-cs"/>
                  </a:rPr>
                  <a:t>1</a:t>
                </a:r>
                <a:r>
                  <a:rPr lang="en-US" dirty="0">
                    <a:latin typeface="Times" charset="0"/>
                    <a:cs typeface="+mn-cs"/>
                  </a:rPr>
                  <a:t>, 6</a:t>
                </a:r>
                <a:r>
                  <a:rPr lang="en-US" sz="1800" baseline="-25000" dirty="0">
                    <a:latin typeface="Times" charset="0"/>
                    <a:cs typeface="+mn-cs"/>
                  </a:rPr>
                  <a:t>2</a:t>
                </a:r>
                <a:r>
                  <a:rPr lang="en-US" dirty="0">
                    <a:latin typeface="Times" charset="0"/>
                    <a:cs typeface="+mn-cs"/>
                  </a:rPr>
                  <a:t>, 6</a:t>
                </a:r>
                <a:r>
                  <a:rPr lang="en-US" sz="1800" baseline="-25000" dirty="0">
                    <a:latin typeface="Times" charset="0"/>
                    <a:cs typeface="+mn-cs"/>
                  </a:rPr>
                  <a:t>3</a:t>
                </a:r>
                <a:r>
                  <a:rPr lang="en-US" dirty="0">
                    <a:latin typeface="Times" charset="0"/>
                    <a:cs typeface="+mn-cs"/>
                  </a:rPr>
                  <a:t>, 6</a:t>
                </a:r>
                <a:r>
                  <a:rPr lang="en-US" sz="1800" baseline="-25000" dirty="0">
                    <a:latin typeface="Times" charset="0"/>
                    <a:cs typeface="+mn-cs"/>
                  </a:rPr>
                  <a:t>4</a:t>
                </a:r>
                <a:r>
                  <a:rPr lang="en-US" dirty="0">
                    <a:latin typeface="Times" charset="0"/>
                    <a:cs typeface="+mn-cs"/>
                  </a:rPr>
                  <a:t>, 6</a:t>
                </a:r>
                <a:r>
                  <a:rPr lang="en-US" sz="1800" baseline="-25000" dirty="0">
                    <a:latin typeface="Times" charset="0"/>
                    <a:cs typeface="+mn-cs"/>
                  </a:rPr>
                  <a:t>5</a:t>
                </a:r>
                <a:r>
                  <a:rPr lang="en-US" dirty="0">
                    <a:latin typeface="Times" charset="0"/>
                    <a:cs typeface="+mn-cs"/>
                  </a:rPr>
                  <a:t> </a:t>
                </a:r>
              </a:p>
            </p:txBody>
          </p:sp>
          <p:grpSp>
            <p:nvGrpSpPr>
              <p:cNvPr id="64534" name="Group 56"/>
              <p:cNvGrpSpPr>
                <a:grpSpLocks/>
              </p:cNvGrpSpPr>
              <p:nvPr/>
            </p:nvGrpSpPr>
            <p:grpSpPr bwMode="auto">
              <a:xfrm>
                <a:off x="3120" y="3648"/>
                <a:ext cx="336" cy="144"/>
                <a:chOff x="3120" y="3600"/>
                <a:chExt cx="336" cy="144"/>
              </a:xfrm>
            </p:grpSpPr>
            <p:sp>
              <p:nvSpPr>
                <p:cNvPr id="21561" name="Rectangle 57"/>
                <p:cNvSpPr>
                  <a:spLocks noChangeArrowheads="1"/>
                </p:cNvSpPr>
                <p:nvPr/>
              </p:nvSpPr>
              <p:spPr bwMode="auto">
                <a:xfrm>
                  <a:off x="3216" y="3600"/>
                  <a:ext cx="144" cy="14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21562" name="Line 58"/>
                <p:cNvSpPr>
                  <a:spLocks noChangeShapeType="1"/>
                </p:cNvSpPr>
                <p:nvPr/>
              </p:nvSpPr>
              <p:spPr bwMode="auto">
                <a:xfrm>
                  <a:off x="3312" y="3744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21563" name="Line 59"/>
                <p:cNvSpPr>
                  <a:spLocks noChangeShapeType="1"/>
                </p:cNvSpPr>
                <p:nvPr/>
              </p:nvSpPr>
              <p:spPr bwMode="auto">
                <a:xfrm>
                  <a:off x="3120" y="3608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  <p:grpSp>
            <p:nvGrpSpPr>
              <p:cNvPr id="64535" name="Group 60"/>
              <p:cNvGrpSpPr>
                <a:grpSpLocks/>
              </p:cNvGrpSpPr>
              <p:nvPr/>
            </p:nvGrpSpPr>
            <p:grpSpPr bwMode="auto">
              <a:xfrm>
                <a:off x="3552" y="3552"/>
                <a:ext cx="336" cy="336"/>
                <a:chOff x="3552" y="3504"/>
                <a:chExt cx="336" cy="336"/>
              </a:xfrm>
            </p:grpSpPr>
            <p:sp>
              <p:nvSpPr>
                <p:cNvPr id="21565" name="Rectangle 61"/>
                <p:cNvSpPr>
                  <a:spLocks noChangeArrowheads="1"/>
                </p:cNvSpPr>
                <p:nvPr/>
              </p:nvSpPr>
              <p:spPr bwMode="auto">
                <a:xfrm>
                  <a:off x="3648" y="3600"/>
                  <a:ext cx="144" cy="14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2156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3656" y="3504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21567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3792" y="364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21568" name="Line 64"/>
                <p:cNvSpPr>
                  <a:spLocks noChangeShapeType="1"/>
                </p:cNvSpPr>
                <p:nvPr/>
              </p:nvSpPr>
              <p:spPr bwMode="auto">
                <a:xfrm>
                  <a:off x="3552" y="3744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21569" name="Line 65"/>
                <p:cNvSpPr>
                  <a:spLocks noChangeShapeType="1"/>
                </p:cNvSpPr>
                <p:nvPr/>
              </p:nvSpPr>
              <p:spPr bwMode="auto">
                <a:xfrm>
                  <a:off x="3744" y="3608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  <p:grpSp>
            <p:nvGrpSpPr>
              <p:cNvPr id="64536" name="Group 66"/>
              <p:cNvGrpSpPr>
                <a:grpSpLocks/>
              </p:cNvGrpSpPr>
              <p:nvPr/>
            </p:nvGrpSpPr>
            <p:grpSpPr bwMode="auto">
              <a:xfrm>
                <a:off x="2736" y="3552"/>
                <a:ext cx="336" cy="336"/>
                <a:chOff x="2736" y="3504"/>
                <a:chExt cx="336" cy="336"/>
              </a:xfrm>
            </p:grpSpPr>
            <p:sp>
              <p:nvSpPr>
                <p:cNvPr id="21571" name="Rectangle 67"/>
                <p:cNvSpPr>
                  <a:spLocks noChangeArrowheads="1"/>
                </p:cNvSpPr>
                <p:nvPr/>
              </p:nvSpPr>
              <p:spPr bwMode="auto">
                <a:xfrm>
                  <a:off x="2832" y="3600"/>
                  <a:ext cx="144" cy="14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21572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2976" y="3504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21573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840" y="364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21574" name="Line 70"/>
                <p:cNvSpPr>
                  <a:spLocks noChangeShapeType="1"/>
                </p:cNvSpPr>
                <p:nvPr/>
              </p:nvSpPr>
              <p:spPr bwMode="auto">
                <a:xfrm>
                  <a:off x="2928" y="3744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21575" name="Line 71"/>
                <p:cNvSpPr>
                  <a:spLocks noChangeShapeType="1"/>
                </p:cNvSpPr>
                <p:nvPr/>
              </p:nvSpPr>
              <p:spPr bwMode="auto">
                <a:xfrm>
                  <a:off x="2736" y="3608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  <p:grpSp>
            <p:nvGrpSpPr>
              <p:cNvPr id="64537" name="Group 72"/>
              <p:cNvGrpSpPr>
                <a:grpSpLocks/>
              </p:cNvGrpSpPr>
              <p:nvPr/>
            </p:nvGrpSpPr>
            <p:grpSpPr bwMode="auto">
              <a:xfrm>
                <a:off x="2880" y="3264"/>
                <a:ext cx="192" cy="144"/>
                <a:chOff x="1296" y="3264"/>
                <a:chExt cx="192" cy="144"/>
              </a:xfrm>
            </p:grpSpPr>
            <p:grpSp>
              <p:nvGrpSpPr>
                <p:cNvPr id="64705" name="Group 73"/>
                <p:cNvGrpSpPr>
                  <a:grpSpLocks/>
                </p:cNvGrpSpPr>
                <p:nvPr/>
              </p:nvGrpSpPr>
              <p:grpSpPr bwMode="auto">
                <a:xfrm>
                  <a:off x="1296" y="3264"/>
                  <a:ext cx="192" cy="144"/>
                  <a:chOff x="1296" y="3264"/>
                  <a:chExt cx="192" cy="144"/>
                </a:xfrm>
              </p:grpSpPr>
              <p:sp>
                <p:nvSpPr>
                  <p:cNvPr id="21578" name="Line 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96" y="3264"/>
                    <a:ext cx="96" cy="14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57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3264"/>
                    <a:ext cx="96" cy="14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580" name="Line 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96" y="3408"/>
                    <a:ext cx="19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</p:grpSp>
            <p:sp>
              <p:nvSpPr>
                <p:cNvPr id="21581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1328" y="3312"/>
                  <a:ext cx="48" cy="96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21582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1392" y="3312"/>
                  <a:ext cx="0" cy="96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21583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1432" y="3312"/>
                  <a:ext cx="0" cy="96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21584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1392" y="3280"/>
                  <a:ext cx="0" cy="96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21585" name="Line 81"/>
                <p:cNvSpPr>
                  <a:spLocks noChangeShapeType="1"/>
                </p:cNvSpPr>
                <p:nvPr/>
              </p:nvSpPr>
              <p:spPr bwMode="auto">
                <a:xfrm>
                  <a:off x="1440" y="3360"/>
                  <a:ext cx="0" cy="48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21586" name="Line 82"/>
                <p:cNvSpPr>
                  <a:spLocks noChangeShapeType="1"/>
                </p:cNvSpPr>
                <p:nvPr/>
              </p:nvSpPr>
              <p:spPr bwMode="auto">
                <a:xfrm>
                  <a:off x="1344" y="3360"/>
                  <a:ext cx="0" cy="48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  <p:grpSp>
            <p:nvGrpSpPr>
              <p:cNvPr id="64538" name="Group 83"/>
              <p:cNvGrpSpPr>
                <a:grpSpLocks/>
              </p:cNvGrpSpPr>
              <p:nvPr/>
            </p:nvGrpSpPr>
            <p:grpSpPr bwMode="auto">
              <a:xfrm>
                <a:off x="3360" y="3264"/>
                <a:ext cx="192" cy="144"/>
                <a:chOff x="1296" y="3264"/>
                <a:chExt cx="192" cy="144"/>
              </a:xfrm>
            </p:grpSpPr>
            <p:grpSp>
              <p:nvGrpSpPr>
                <p:cNvPr id="64695" name="Group 84"/>
                <p:cNvGrpSpPr>
                  <a:grpSpLocks/>
                </p:cNvGrpSpPr>
                <p:nvPr/>
              </p:nvGrpSpPr>
              <p:grpSpPr bwMode="auto">
                <a:xfrm>
                  <a:off x="1296" y="3264"/>
                  <a:ext cx="192" cy="144"/>
                  <a:chOff x="1296" y="3264"/>
                  <a:chExt cx="192" cy="144"/>
                </a:xfrm>
              </p:grpSpPr>
              <p:sp>
                <p:nvSpPr>
                  <p:cNvPr id="21589" name="Line 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96" y="3264"/>
                    <a:ext cx="96" cy="14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590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3264"/>
                    <a:ext cx="96" cy="14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591" name="Line 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96" y="3408"/>
                    <a:ext cx="19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</p:grpSp>
            <p:sp>
              <p:nvSpPr>
                <p:cNvPr id="21592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328" y="3312"/>
                  <a:ext cx="48" cy="96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21593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1392" y="3312"/>
                  <a:ext cx="0" cy="96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21594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1432" y="3312"/>
                  <a:ext cx="0" cy="96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21595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1392" y="3280"/>
                  <a:ext cx="0" cy="96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21596" name="Line 92"/>
                <p:cNvSpPr>
                  <a:spLocks noChangeShapeType="1"/>
                </p:cNvSpPr>
                <p:nvPr/>
              </p:nvSpPr>
              <p:spPr bwMode="auto">
                <a:xfrm>
                  <a:off x="1440" y="3360"/>
                  <a:ext cx="0" cy="48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21597" name="Line 93"/>
                <p:cNvSpPr>
                  <a:spLocks noChangeShapeType="1"/>
                </p:cNvSpPr>
                <p:nvPr/>
              </p:nvSpPr>
              <p:spPr bwMode="auto">
                <a:xfrm>
                  <a:off x="1344" y="3360"/>
                  <a:ext cx="0" cy="48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  <p:sp>
            <p:nvSpPr>
              <p:cNvPr id="21598" name="Line 94"/>
              <p:cNvSpPr>
                <a:spLocks noChangeShapeType="1"/>
              </p:cNvSpPr>
              <p:nvPr/>
            </p:nvSpPr>
            <p:spPr bwMode="auto">
              <a:xfrm>
                <a:off x="3024" y="3416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599" name="Line 95"/>
              <p:cNvSpPr>
                <a:spLocks noChangeShapeType="1"/>
              </p:cNvSpPr>
              <p:nvPr/>
            </p:nvSpPr>
            <p:spPr bwMode="auto">
              <a:xfrm>
                <a:off x="3264" y="3424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600" name="Line 96"/>
              <p:cNvSpPr>
                <a:spLocks noChangeShapeType="1"/>
              </p:cNvSpPr>
              <p:nvPr/>
            </p:nvSpPr>
            <p:spPr bwMode="auto">
              <a:xfrm>
                <a:off x="3488" y="3312"/>
                <a:ext cx="144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601" name="Line 97"/>
              <p:cNvSpPr>
                <a:spLocks noChangeShapeType="1"/>
              </p:cNvSpPr>
              <p:nvPr/>
            </p:nvSpPr>
            <p:spPr bwMode="auto">
              <a:xfrm>
                <a:off x="2904" y="3168"/>
                <a:ext cx="144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602" name="Line 98"/>
              <p:cNvSpPr>
                <a:spLocks noChangeShapeType="1"/>
              </p:cNvSpPr>
              <p:nvPr/>
            </p:nvSpPr>
            <p:spPr bwMode="auto">
              <a:xfrm flipV="1">
                <a:off x="3416" y="3176"/>
                <a:ext cx="96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603" name="Line 99"/>
              <p:cNvSpPr>
                <a:spLocks noChangeShapeType="1"/>
              </p:cNvSpPr>
              <p:nvPr/>
            </p:nvSpPr>
            <p:spPr bwMode="auto">
              <a:xfrm flipV="1">
                <a:off x="2824" y="3360"/>
                <a:ext cx="96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604" name="Line 100"/>
              <p:cNvSpPr>
                <a:spLocks noChangeShapeType="1"/>
              </p:cNvSpPr>
              <p:nvPr/>
            </p:nvSpPr>
            <p:spPr bwMode="auto">
              <a:xfrm>
                <a:off x="2088" y="2160"/>
                <a:ext cx="0" cy="21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605" name="Line 101"/>
              <p:cNvSpPr>
                <a:spLocks noChangeShapeType="1"/>
              </p:cNvSpPr>
              <p:nvPr/>
            </p:nvSpPr>
            <p:spPr bwMode="auto">
              <a:xfrm>
                <a:off x="0" y="216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grpSp>
            <p:nvGrpSpPr>
              <p:cNvPr id="64547" name="Group 102"/>
              <p:cNvGrpSpPr>
                <a:grpSpLocks/>
              </p:cNvGrpSpPr>
              <p:nvPr/>
            </p:nvGrpSpPr>
            <p:grpSpPr bwMode="auto">
              <a:xfrm>
                <a:off x="2208" y="4032"/>
                <a:ext cx="192" cy="192"/>
                <a:chOff x="2208" y="4032"/>
                <a:chExt cx="192" cy="192"/>
              </a:xfrm>
            </p:grpSpPr>
            <p:grpSp>
              <p:nvGrpSpPr>
                <p:cNvPr id="64671" name="Group 103"/>
                <p:cNvGrpSpPr>
                  <a:grpSpLocks/>
                </p:cNvGrpSpPr>
                <p:nvPr/>
              </p:nvGrpSpPr>
              <p:grpSpPr bwMode="auto">
                <a:xfrm>
                  <a:off x="2208" y="4032"/>
                  <a:ext cx="192" cy="192"/>
                  <a:chOff x="1248" y="4032"/>
                  <a:chExt cx="192" cy="192"/>
                </a:xfrm>
              </p:grpSpPr>
              <p:grpSp>
                <p:nvGrpSpPr>
                  <p:cNvPr id="64673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1248" y="4032"/>
                    <a:ext cx="192" cy="192"/>
                    <a:chOff x="3648" y="1344"/>
                    <a:chExt cx="288" cy="336"/>
                  </a:xfrm>
                </p:grpSpPr>
                <p:sp>
                  <p:nvSpPr>
                    <p:cNvPr id="21609" name="Line 10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648" y="1344"/>
                      <a:ext cx="144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+mn-cs"/>
                      </a:endParaRPr>
                    </a:p>
                  </p:txBody>
                </p:sp>
                <p:sp>
                  <p:nvSpPr>
                    <p:cNvPr id="21610" name="Line 1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92" y="1344"/>
                      <a:ext cx="144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+mn-cs"/>
                      </a:endParaRPr>
                    </a:p>
                  </p:txBody>
                </p:sp>
                <p:sp>
                  <p:nvSpPr>
                    <p:cNvPr id="21611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48" y="1440"/>
                      <a:ext cx="0" cy="14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+mn-cs"/>
                      </a:endParaRPr>
                    </a:p>
                  </p:txBody>
                </p:sp>
                <p:sp>
                  <p:nvSpPr>
                    <p:cNvPr id="21612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6" y="1440"/>
                      <a:ext cx="0" cy="14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+mn-cs"/>
                      </a:endParaRPr>
                    </a:p>
                  </p:txBody>
                </p:sp>
                <p:sp>
                  <p:nvSpPr>
                    <p:cNvPr id="21613" name="Line 10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92" y="1584"/>
                      <a:ext cx="144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+mn-cs"/>
                      </a:endParaRPr>
                    </a:p>
                  </p:txBody>
                </p:sp>
                <p:sp>
                  <p:nvSpPr>
                    <p:cNvPr id="21614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48" y="1584"/>
                      <a:ext cx="144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+mn-cs"/>
                      </a:endParaRPr>
                    </a:p>
                  </p:txBody>
                </p:sp>
              </p:grpSp>
              <p:sp>
                <p:nvSpPr>
                  <p:cNvPr id="21615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4080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16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4080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17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1408" y="4080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18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4080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19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4032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20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1312" y="4080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21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1384" y="4064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22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4080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23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4112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24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368" y="4096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25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1304" y="4096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26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1288" y="4072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27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1312" y="4056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28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4112"/>
                    <a:ext cx="0" cy="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29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4104"/>
                    <a:ext cx="0" cy="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</p:grpSp>
            <p:sp>
              <p:nvSpPr>
                <p:cNvPr id="21630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2352" y="408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  <p:grpSp>
            <p:nvGrpSpPr>
              <p:cNvPr id="64548" name="Group 127"/>
              <p:cNvGrpSpPr>
                <a:grpSpLocks/>
              </p:cNvGrpSpPr>
              <p:nvPr/>
            </p:nvGrpSpPr>
            <p:grpSpPr bwMode="auto">
              <a:xfrm>
                <a:off x="2640" y="4032"/>
                <a:ext cx="192" cy="192"/>
                <a:chOff x="2640" y="4032"/>
                <a:chExt cx="192" cy="192"/>
              </a:xfrm>
            </p:grpSpPr>
            <p:grpSp>
              <p:nvGrpSpPr>
                <p:cNvPr id="64647" name="Group 128"/>
                <p:cNvGrpSpPr>
                  <a:grpSpLocks/>
                </p:cNvGrpSpPr>
                <p:nvPr/>
              </p:nvGrpSpPr>
              <p:grpSpPr bwMode="auto">
                <a:xfrm>
                  <a:off x="2640" y="4032"/>
                  <a:ext cx="192" cy="192"/>
                  <a:chOff x="1248" y="4032"/>
                  <a:chExt cx="192" cy="192"/>
                </a:xfrm>
              </p:grpSpPr>
              <p:grpSp>
                <p:nvGrpSpPr>
                  <p:cNvPr id="64649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1248" y="4032"/>
                    <a:ext cx="192" cy="192"/>
                    <a:chOff x="3648" y="1344"/>
                    <a:chExt cx="288" cy="336"/>
                  </a:xfrm>
                </p:grpSpPr>
                <p:sp>
                  <p:nvSpPr>
                    <p:cNvPr id="21634" name="Line 13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648" y="1344"/>
                      <a:ext cx="144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+mn-cs"/>
                      </a:endParaRPr>
                    </a:p>
                  </p:txBody>
                </p:sp>
                <p:sp>
                  <p:nvSpPr>
                    <p:cNvPr id="21635" name="Line 1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92" y="1344"/>
                      <a:ext cx="144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+mn-cs"/>
                      </a:endParaRPr>
                    </a:p>
                  </p:txBody>
                </p:sp>
                <p:sp>
                  <p:nvSpPr>
                    <p:cNvPr id="21636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48" y="1440"/>
                      <a:ext cx="0" cy="14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+mn-cs"/>
                      </a:endParaRPr>
                    </a:p>
                  </p:txBody>
                </p:sp>
                <p:sp>
                  <p:nvSpPr>
                    <p:cNvPr id="21637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6" y="1440"/>
                      <a:ext cx="0" cy="14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+mn-cs"/>
                      </a:endParaRPr>
                    </a:p>
                  </p:txBody>
                </p:sp>
                <p:sp>
                  <p:nvSpPr>
                    <p:cNvPr id="21638" name="Line 13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92" y="1584"/>
                      <a:ext cx="144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+mn-cs"/>
                      </a:endParaRPr>
                    </a:p>
                  </p:txBody>
                </p:sp>
                <p:sp>
                  <p:nvSpPr>
                    <p:cNvPr id="21639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48" y="1584"/>
                      <a:ext cx="144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+mn-cs"/>
                      </a:endParaRPr>
                    </a:p>
                  </p:txBody>
                </p:sp>
              </p:grpSp>
              <p:sp>
                <p:nvSpPr>
                  <p:cNvPr id="21640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4080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41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4080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42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1408" y="4080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43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4080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44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4032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45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1312" y="4080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46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1384" y="4064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47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4080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48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4112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49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1368" y="4096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50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1304" y="4096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51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1288" y="4072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52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1312" y="4056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53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4112"/>
                    <a:ext cx="0" cy="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54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4104"/>
                    <a:ext cx="0" cy="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</p:grpSp>
            <p:sp>
              <p:nvSpPr>
                <p:cNvPr id="21655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784" y="408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  <p:grpSp>
            <p:nvGrpSpPr>
              <p:cNvPr id="64549" name="Group 152"/>
              <p:cNvGrpSpPr>
                <a:grpSpLocks/>
              </p:cNvGrpSpPr>
              <p:nvPr/>
            </p:nvGrpSpPr>
            <p:grpSpPr bwMode="auto">
              <a:xfrm>
                <a:off x="3072" y="4032"/>
                <a:ext cx="192" cy="192"/>
                <a:chOff x="3072" y="4032"/>
                <a:chExt cx="192" cy="192"/>
              </a:xfrm>
            </p:grpSpPr>
            <p:grpSp>
              <p:nvGrpSpPr>
                <p:cNvPr id="64623" name="Group 153"/>
                <p:cNvGrpSpPr>
                  <a:grpSpLocks/>
                </p:cNvGrpSpPr>
                <p:nvPr/>
              </p:nvGrpSpPr>
              <p:grpSpPr bwMode="auto">
                <a:xfrm>
                  <a:off x="3072" y="4032"/>
                  <a:ext cx="192" cy="192"/>
                  <a:chOff x="1248" y="4032"/>
                  <a:chExt cx="192" cy="192"/>
                </a:xfrm>
              </p:grpSpPr>
              <p:grpSp>
                <p:nvGrpSpPr>
                  <p:cNvPr id="64625" name="Group 154"/>
                  <p:cNvGrpSpPr>
                    <a:grpSpLocks/>
                  </p:cNvGrpSpPr>
                  <p:nvPr/>
                </p:nvGrpSpPr>
                <p:grpSpPr bwMode="auto">
                  <a:xfrm>
                    <a:off x="1248" y="4032"/>
                    <a:ext cx="192" cy="192"/>
                    <a:chOff x="3648" y="1344"/>
                    <a:chExt cx="288" cy="336"/>
                  </a:xfrm>
                </p:grpSpPr>
                <p:sp>
                  <p:nvSpPr>
                    <p:cNvPr id="21659" name="Line 15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648" y="1344"/>
                      <a:ext cx="144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+mn-cs"/>
                      </a:endParaRPr>
                    </a:p>
                  </p:txBody>
                </p:sp>
                <p:sp>
                  <p:nvSpPr>
                    <p:cNvPr id="21660" name="Line 1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92" y="1344"/>
                      <a:ext cx="144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+mn-cs"/>
                      </a:endParaRPr>
                    </a:p>
                  </p:txBody>
                </p:sp>
                <p:sp>
                  <p:nvSpPr>
                    <p:cNvPr id="21661" name="Line 1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48" y="1440"/>
                      <a:ext cx="0" cy="14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+mn-cs"/>
                      </a:endParaRPr>
                    </a:p>
                  </p:txBody>
                </p:sp>
                <p:sp>
                  <p:nvSpPr>
                    <p:cNvPr id="21662" name="Line 1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6" y="1440"/>
                      <a:ext cx="0" cy="14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+mn-cs"/>
                      </a:endParaRPr>
                    </a:p>
                  </p:txBody>
                </p:sp>
                <p:sp>
                  <p:nvSpPr>
                    <p:cNvPr id="21663" name="Line 15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92" y="1584"/>
                      <a:ext cx="144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+mn-cs"/>
                      </a:endParaRPr>
                    </a:p>
                  </p:txBody>
                </p:sp>
                <p:sp>
                  <p:nvSpPr>
                    <p:cNvPr id="21664" name="Line 1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48" y="1584"/>
                      <a:ext cx="144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+mn-cs"/>
                      </a:endParaRPr>
                    </a:p>
                  </p:txBody>
                </p:sp>
              </p:grpSp>
              <p:sp>
                <p:nvSpPr>
                  <p:cNvPr id="21665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4080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66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4080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67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1408" y="4080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68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4080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69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4032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70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1312" y="4080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71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1384" y="4064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72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4080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73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4112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74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1368" y="4096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75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1304" y="4096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76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1288" y="4072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77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1312" y="4056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78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4112"/>
                    <a:ext cx="0" cy="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79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4104"/>
                    <a:ext cx="0" cy="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</p:grpSp>
            <p:sp>
              <p:nvSpPr>
                <p:cNvPr id="21680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3216" y="408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  <p:grpSp>
            <p:nvGrpSpPr>
              <p:cNvPr id="64550" name="Group 177"/>
              <p:cNvGrpSpPr>
                <a:grpSpLocks/>
              </p:cNvGrpSpPr>
              <p:nvPr/>
            </p:nvGrpSpPr>
            <p:grpSpPr bwMode="auto">
              <a:xfrm>
                <a:off x="3504" y="4032"/>
                <a:ext cx="192" cy="192"/>
                <a:chOff x="3504" y="4032"/>
                <a:chExt cx="192" cy="192"/>
              </a:xfrm>
            </p:grpSpPr>
            <p:grpSp>
              <p:nvGrpSpPr>
                <p:cNvPr id="64599" name="Group 178"/>
                <p:cNvGrpSpPr>
                  <a:grpSpLocks/>
                </p:cNvGrpSpPr>
                <p:nvPr/>
              </p:nvGrpSpPr>
              <p:grpSpPr bwMode="auto">
                <a:xfrm>
                  <a:off x="3504" y="4032"/>
                  <a:ext cx="192" cy="192"/>
                  <a:chOff x="1248" y="4032"/>
                  <a:chExt cx="192" cy="192"/>
                </a:xfrm>
              </p:grpSpPr>
              <p:grpSp>
                <p:nvGrpSpPr>
                  <p:cNvPr id="64601" name="Group 179"/>
                  <p:cNvGrpSpPr>
                    <a:grpSpLocks/>
                  </p:cNvGrpSpPr>
                  <p:nvPr/>
                </p:nvGrpSpPr>
                <p:grpSpPr bwMode="auto">
                  <a:xfrm>
                    <a:off x="1248" y="4032"/>
                    <a:ext cx="192" cy="192"/>
                    <a:chOff x="3648" y="1344"/>
                    <a:chExt cx="288" cy="336"/>
                  </a:xfrm>
                </p:grpSpPr>
                <p:sp>
                  <p:nvSpPr>
                    <p:cNvPr id="21684" name="Line 18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648" y="1344"/>
                      <a:ext cx="144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+mn-cs"/>
                      </a:endParaRPr>
                    </a:p>
                  </p:txBody>
                </p:sp>
                <p:sp>
                  <p:nvSpPr>
                    <p:cNvPr id="21685" name="Line 1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92" y="1344"/>
                      <a:ext cx="144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+mn-cs"/>
                      </a:endParaRPr>
                    </a:p>
                  </p:txBody>
                </p:sp>
                <p:sp>
                  <p:nvSpPr>
                    <p:cNvPr id="21686" name="Line 1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48" y="1440"/>
                      <a:ext cx="0" cy="14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+mn-cs"/>
                      </a:endParaRPr>
                    </a:p>
                  </p:txBody>
                </p:sp>
                <p:sp>
                  <p:nvSpPr>
                    <p:cNvPr id="21687" name="Line 1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6" y="1440"/>
                      <a:ext cx="0" cy="14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+mn-cs"/>
                      </a:endParaRPr>
                    </a:p>
                  </p:txBody>
                </p:sp>
                <p:sp>
                  <p:nvSpPr>
                    <p:cNvPr id="21688" name="Line 18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92" y="1584"/>
                      <a:ext cx="144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+mn-cs"/>
                      </a:endParaRPr>
                    </a:p>
                  </p:txBody>
                </p:sp>
                <p:sp>
                  <p:nvSpPr>
                    <p:cNvPr id="21689" name="Line 1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48" y="1584"/>
                      <a:ext cx="144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+mn-cs"/>
                      </a:endParaRPr>
                    </a:p>
                  </p:txBody>
                </p:sp>
              </p:grpSp>
              <p:sp>
                <p:nvSpPr>
                  <p:cNvPr id="21690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4080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91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4080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92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1408" y="4080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93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4080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94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4032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95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1312" y="4080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96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1384" y="4064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97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4080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98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4112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699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1368" y="4096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700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1304" y="4096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701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1288" y="4072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702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1312" y="4056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703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4112"/>
                    <a:ext cx="0" cy="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704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4104"/>
                    <a:ext cx="0" cy="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</p:grpSp>
            <p:sp>
              <p:nvSpPr>
                <p:cNvPr id="21705" name="Line 201"/>
                <p:cNvSpPr>
                  <a:spLocks noChangeShapeType="1"/>
                </p:cNvSpPr>
                <p:nvPr/>
              </p:nvSpPr>
              <p:spPr bwMode="auto">
                <a:xfrm flipV="1">
                  <a:off x="3648" y="408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  <p:grpSp>
            <p:nvGrpSpPr>
              <p:cNvPr id="64551" name="Group 202"/>
              <p:cNvGrpSpPr>
                <a:grpSpLocks/>
              </p:cNvGrpSpPr>
              <p:nvPr/>
            </p:nvGrpSpPr>
            <p:grpSpPr bwMode="auto">
              <a:xfrm>
                <a:off x="3936" y="4032"/>
                <a:ext cx="192" cy="192"/>
                <a:chOff x="3936" y="4032"/>
                <a:chExt cx="192" cy="192"/>
              </a:xfrm>
            </p:grpSpPr>
            <p:grpSp>
              <p:nvGrpSpPr>
                <p:cNvPr id="64575" name="Group 203"/>
                <p:cNvGrpSpPr>
                  <a:grpSpLocks/>
                </p:cNvGrpSpPr>
                <p:nvPr/>
              </p:nvGrpSpPr>
              <p:grpSpPr bwMode="auto">
                <a:xfrm>
                  <a:off x="3936" y="4032"/>
                  <a:ext cx="192" cy="192"/>
                  <a:chOff x="1248" y="4032"/>
                  <a:chExt cx="192" cy="192"/>
                </a:xfrm>
              </p:grpSpPr>
              <p:grpSp>
                <p:nvGrpSpPr>
                  <p:cNvPr id="64577" name="Group 204"/>
                  <p:cNvGrpSpPr>
                    <a:grpSpLocks/>
                  </p:cNvGrpSpPr>
                  <p:nvPr/>
                </p:nvGrpSpPr>
                <p:grpSpPr bwMode="auto">
                  <a:xfrm>
                    <a:off x="1248" y="4032"/>
                    <a:ext cx="192" cy="192"/>
                    <a:chOff x="3648" y="1344"/>
                    <a:chExt cx="288" cy="336"/>
                  </a:xfrm>
                </p:grpSpPr>
                <p:sp>
                  <p:nvSpPr>
                    <p:cNvPr id="21709" name="Line 20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648" y="1344"/>
                      <a:ext cx="144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+mn-cs"/>
                      </a:endParaRPr>
                    </a:p>
                  </p:txBody>
                </p:sp>
                <p:sp>
                  <p:nvSpPr>
                    <p:cNvPr id="21710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92" y="1344"/>
                      <a:ext cx="144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+mn-cs"/>
                      </a:endParaRPr>
                    </a:p>
                  </p:txBody>
                </p:sp>
                <p:sp>
                  <p:nvSpPr>
                    <p:cNvPr id="21711" name="Line 2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48" y="1440"/>
                      <a:ext cx="0" cy="14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+mn-cs"/>
                      </a:endParaRPr>
                    </a:p>
                  </p:txBody>
                </p:sp>
                <p:sp>
                  <p:nvSpPr>
                    <p:cNvPr id="21712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6" y="1440"/>
                      <a:ext cx="0" cy="14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+mn-cs"/>
                      </a:endParaRPr>
                    </a:p>
                  </p:txBody>
                </p:sp>
                <p:sp>
                  <p:nvSpPr>
                    <p:cNvPr id="21713" name="Line 20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92" y="1584"/>
                      <a:ext cx="144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+mn-cs"/>
                      </a:endParaRPr>
                    </a:p>
                  </p:txBody>
                </p:sp>
                <p:sp>
                  <p:nvSpPr>
                    <p:cNvPr id="21714" name="Line 2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48" y="1584"/>
                      <a:ext cx="144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GB">
                        <a:cs typeface="+mn-cs"/>
                      </a:endParaRPr>
                    </a:p>
                  </p:txBody>
                </p:sp>
              </p:grpSp>
              <p:sp>
                <p:nvSpPr>
                  <p:cNvPr id="21715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4080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716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4080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717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1408" y="4080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718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4080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719" name="Line 215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4032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720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312" y="4080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721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384" y="4064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722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4080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723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4112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724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1368" y="4096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725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304" y="4096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726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288" y="4072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727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312" y="4056"/>
                    <a:ext cx="0" cy="9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728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4112"/>
                    <a:ext cx="0" cy="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729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4104"/>
                    <a:ext cx="0" cy="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</p:grpSp>
            <p:sp>
              <p:nvSpPr>
                <p:cNvPr id="21730" name="Line 226"/>
                <p:cNvSpPr>
                  <a:spLocks noChangeShapeType="1"/>
                </p:cNvSpPr>
                <p:nvPr/>
              </p:nvSpPr>
              <p:spPr bwMode="auto">
                <a:xfrm flipV="1">
                  <a:off x="4080" y="408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  <p:sp>
            <p:nvSpPr>
              <p:cNvPr id="21731" name="Line 227"/>
              <p:cNvSpPr>
                <a:spLocks noChangeShapeType="1"/>
              </p:cNvSpPr>
              <p:nvPr/>
            </p:nvSpPr>
            <p:spPr bwMode="auto">
              <a:xfrm flipV="1">
                <a:off x="2208" y="408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732" name="Line 228"/>
              <p:cNvSpPr>
                <a:spLocks noChangeShapeType="1"/>
              </p:cNvSpPr>
              <p:nvPr/>
            </p:nvSpPr>
            <p:spPr bwMode="auto">
              <a:xfrm flipV="1">
                <a:off x="3936" y="398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733" name="Line 229"/>
              <p:cNvSpPr>
                <a:spLocks noChangeShapeType="1"/>
              </p:cNvSpPr>
              <p:nvPr/>
            </p:nvSpPr>
            <p:spPr bwMode="auto">
              <a:xfrm flipV="1">
                <a:off x="4128" y="408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734" name="Line 230"/>
              <p:cNvSpPr>
                <a:spLocks noChangeShapeType="1"/>
              </p:cNvSpPr>
              <p:nvPr/>
            </p:nvSpPr>
            <p:spPr bwMode="auto">
              <a:xfrm flipH="1">
                <a:off x="2112" y="4032"/>
                <a:ext cx="19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735" name="Line 231"/>
              <p:cNvSpPr>
                <a:spLocks noChangeShapeType="1"/>
              </p:cNvSpPr>
              <p:nvPr/>
            </p:nvSpPr>
            <p:spPr bwMode="auto">
              <a:xfrm flipH="1">
                <a:off x="2736" y="4128"/>
                <a:ext cx="19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736" name="Line 232"/>
              <p:cNvSpPr>
                <a:spLocks noChangeShapeType="1"/>
              </p:cNvSpPr>
              <p:nvPr/>
            </p:nvSpPr>
            <p:spPr bwMode="auto">
              <a:xfrm flipH="1">
                <a:off x="3072" y="4160"/>
                <a:ext cx="19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737" name="Line 233"/>
              <p:cNvSpPr>
                <a:spLocks noChangeShapeType="1"/>
              </p:cNvSpPr>
              <p:nvPr/>
            </p:nvSpPr>
            <p:spPr bwMode="auto">
              <a:xfrm flipH="1">
                <a:off x="3072" y="3984"/>
                <a:ext cx="19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738" name="Line 234"/>
              <p:cNvSpPr>
                <a:spLocks noChangeShapeType="1"/>
              </p:cNvSpPr>
              <p:nvPr/>
            </p:nvSpPr>
            <p:spPr bwMode="auto">
              <a:xfrm flipH="1">
                <a:off x="3504" y="3984"/>
                <a:ext cx="19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739" name="Line 235"/>
              <p:cNvSpPr>
                <a:spLocks noChangeShapeType="1"/>
              </p:cNvSpPr>
              <p:nvPr/>
            </p:nvSpPr>
            <p:spPr bwMode="auto">
              <a:xfrm flipH="1">
                <a:off x="3928" y="4168"/>
                <a:ext cx="19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740" name="Line 236"/>
              <p:cNvSpPr>
                <a:spLocks noChangeShapeType="1"/>
              </p:cNvSpPr>
              <p:nvPr/>
            </p:nvSpPr>
            <p:spPr bwMode="auto">
              <a:xfrm flipH="1">
                <a:off x="3936" y="3992"/>
                <a:ext cx="19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741" name="Line 237"/>
              <p:cNvSpPr>
                <a:spLocks noChangeShapeType="1"/>
              </p:cNvSpPr>
              <p:nvPr/>
            </p:nvSpPr>
            <p:spPr bwMode="auto">
              <a:xfrm flipV="1">
                <a:off x="3696" y="408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742" name="Line 238"/>
              <p:cNvSpPr>
                <a:spLocks noChangeShapeType="1"/>
              </p:cNvSpPr>
              <p:nvPr/>
            </p:nvSpPr>
            <p:spPr bwMode="auto">
              <a:xfrm flipH="1" flipV="1">
                <a:off x="2240" y="3984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743" name="Line 239"/>
              <p:cNvSpPr>
                <a:spLocks noChangeShapeType="1"/>
              </p:cNvSpPr>
              <p:nvPr/>
            </p:nvSpPr>
            <p:spPr bwMode="auto">
              <a:xfrm flipH="1" flipV="1">
                <a:off x="2256" y="417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744" name="Line 240"/>
              <p:cNvSpPr>
                <a:spLocks noChangeShapeType="1"/>
              </p:cNvSpPr>
              <p:nvPr/>
            </p:nvSpPr>
            <p:spPr bwMode="auto">
              <a:xfrm flipH="1" flipV="1">
                <a:off x="2656" y="3984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745" name="Line 241"/>
              <p:cNvSpPr>
                <a:spLocks noChangeShapeType="1"/>
              </p:cNvSpPr>
              <p:nvPr/>
            </p:nvSpPr>
            <p:spPr bwMode="auto">
              <a:xfrm flipH="1" flipV="1">
                <a:off x="3432" y="4112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746" name="Line 242"/>
              <p:cNvSpPr>
                <a:spLocks noChangeShapeType="1"/>
              </p:cNvSpPr>
              <p:nvPr/>
            </p:nvSpPr>
            <p:spPr bwMode="auto">
              <a:xfrm flipH="1" flipV="1">
                <a:off x="3872" y="4120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747" name="Line 243"/>
              <p:cNvSpPr>
                <a:spLocks noChangeShapeType="1"/>
              </p:cNvSpPr>
              <p:nvPr/>
            </p:nvSpPr>
            <p:spPr bwMode="auto">
              <a:xfrm flipH="1" flipV="1">
                <a:off x="4056" y="4048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grpSp>
            <p:nvGrpSpPr>
              <p:cNvPr id="64569" name="Group 244"/>
              <p:cNvGrpSpPr>
                <a:grpSpLocks/>
              </p:cNvGrpSpPr>
              <p:nvPr/>
            </p:nvGrpSpPr>
            <p:grpSpPr bwMode="auto">
              <a:xfrm>
                <a:off x="3136" y="2880"/>
                <a:ext cx="128" cy="280"/>
                <a:chOff x="3136" y="2880"/>
                <a:chExt cx="128" cy="280"/>
              </a:xfrm>
            </p:grpSpPr>
            <p:grpSp>
              <p:nvGrpSpPr>
                <p:cNvPr id="64570" name="Group 245"/>
                <p:cNvGrpSpPr>
                  <a:grpSpLocks/>
                </p:cNvGrpSpPr>
                <p:nvPr/>
              </p:nvGrpSpPr>
              <p:grpSpPr bwMode="auto">
                <a:xfrm>
                  <a:off x="3168" y="2928"/>
                  <a:ext cx="48" cy="192"/>
                  <a:chOff x="3456" y="3120"/>
                  <a:chExt cx="96" cy="144"/>
                </a:xfrm>
              </p:grpSpPr>
              <p:sp>
                <p:nvSpPr>
                  <p:cNvPr id="21750" name="AutoShape 246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3120"/>
                    <a:ext cx="48" cy="144"/>
                  </a:xfrm>
                  <a:prstGeom prst="moon">
                    <a:avLst>
                      <a:gd name="adj" fmla="val 87500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21751" name="AutoShape 24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04" y="3120"/>
                    <a:ext cx="48" cy="144"/>
                  </a:xfrm>
                  <a:prstGeom prst="moon">
                    <a:avLst>
                      <a:gd name="adj" fmla="val 87500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</p:grpSp>
            <p:sp>
              <p:nvSpPr>
                <p:cNvPr id="21752" name="Freeform 248"/>
                <p:cNvSpPr>
                  <a:spLocks/>
                </p:cNvSpPr>
                <p:nvPr/>
              </p:nvSpPr>
              <p:spPr bwMode="auto">
                <a:xfrm>
                  <a:off x="3168" y="2880"/>
                  <a:ext cx="96" cy="144"/>
                </a:xfrm>
                <a:custGeom>
                  <a:avLst/>
                  <a:gdLst>
                    <a:gd name="T0" fmla="*/ 0 w 96"/>
                    <a:gd name="T1" fmla="*/ 144 h 144"/>
                    <a:gd name="T2" fmla="*/ 48 w 96"/>
                    <a:gd name="T3" fmla="*/ 48 h 144"/>
                    <a:gd name="T4" fmla="*/ 96 w 96"/>
                    <a:gd name="T5" fmla="*/ 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6" h="144">
                      <a:moveTo>
                        <a:pt x="0" y="144"/>
                      </a:moveTo>
                      <a:cubicBezTo>
                        <a:pt x="16" y="108"/>
                        <a:pt x="32" y="72"/>
                        <a:pt x="48" y="48"/>
                      </a:cubicBezTo>
                      <a:cubicBezTo>
                        <a:pt x="64" y="24"/>
                        <a:pt x="80" y="12"/>
                        <a:pt x="96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21753" name="Freeform 249"/>
                <p:cNvSpPr>
                  <a:spLocks/>
                </p:cNvSpPr>
                <p:nvPr/>
              </p:nvSpPr>
              <p:spPr bwMode="auto">
                <a:xfrm>
                  <a:off x="3136" y="3064"/>
                  <a:ext cx="55" cy="96"/>
                </a:xfrm>
                <a:custGeom>
                  <a:avLst/>
                  <a:gdLst>
                    <a:gd name="T0" fmla="*/ 48 w 55"/>
                    <a:gd name="T1" fmla="*/ 0 h 96"/>
                    <a:gd name="T2" fmla="*/ 48 w 55"/>
                    <a:gd name="T3" fmla="*/ 48 h 96"/>
                    <a:gd name="T4" fmla="*/ 0 w 55"/>
                    <a:gd name="T5" fmla="*/ 9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5" h="96">
                      <a:moveTo>
                        <a:pt x="48" y="0"/>
                      </a:moveTo>
                      <a:cubicBezTo>
                        <a:pt x="51" y="16"/>
                        <a:pt x="55" y="32"/>
                        <a:pt x="48" y="48"/>
                      </a:cubicBezTo>
                      <a:cubicBezTo>
                        <a:pt x="40" y="63"/>
                        <a:pt x="20" y="79"/>
                        <a:pt x="0" y="96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</p:grpSp>
      </p:grpSp>
      <p:sp>
        <p:nvSpPr>
          <p:cNvPr id="21755" name="AutoShape 251"/>
          <p:cNvSpPr>
            <a:spLocks noChangeArrowheads="1"/>
          </p:cNvSpPr>
          <p:nvPr/>
        </p:nvSpPr>
        <p:spPr bwMode="auto">
          <a:xfrm>
            <a:off x="1890713" y="4273550"/>
            <a:ext cx="319087" cy="2286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21756" name="AutoShape 252"/>
          <p:cNvSpPr>
            <a:spLocks noChangeArrowheads="1"/>
          </p:cNvSpPr>
          <p:nvPr/>
        </p:nvSpPr>
        <p:spPr bwMode="auto">
          <a:xfrm>
            <a:off x="1890713" y="5416550"/>
            <a:ext cx="319087" cy="304800"/>
          </a:xfrm>
          <a:prstGeom prst="hexagon">
            <a:avLst>
              <a:gd name="adj" fmla="val 26172"/>
              <a:gd name="vf" fmla="val 11547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21757" name="Oval 253"/>
          <p:cNvSpPr>
            <a:spLocks noChangeArrowheads="1"/>
          </p:cNvSpPr>
          <p:nvPr/>
        </p:nvSpPr>
        <p:spPr bwMode="auto">
          <a:xfrm>
            <a:off x="2005013" y="3676650"/>
            <a:ext cx="85725" cy="306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79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C93E5-1C00-E745-A006-01714B73A1C6}" type="slidenum">
              <a:rPr lang="en-GB"/>
              <a:pPr>
                <a:defRPr/>
              </a:pPr>
              <a:t>47</a:t>
            </a:fld>
            <a:endParaRPr lang="en-GB"/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52400" y="47625"/>
            <a:ext cx="6721475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3200" u="sng">
                <a:cs typeface="+mn-cs"/>
              </a:rPr>
              <a:t>The Seven Crystal Systems</a:t>
            </a:r>
            <a:endParaRPr lang="en-US" sz="2000">
              <a:cs typeface="+mn-cs"/>
            </a:endParaRPr>
          </a:p>
          <a:p>
            <a:pPr algn="l" eaLnBrk="0" hangingPunct="0">
              <a:defRPr/>
            </a:pPr>
            <a:r>
              <a:rPr lang="en-US" sz="2000">
                <a:cs typeface="+mn-cs"/>
              </a:rPr>
              <a:t>The 230 space groups can be grouped into seven crystal systems</a:t>
            </a:r>
          </a:p>
        </p:txBody>
      </p:sp>
      <p:pic>
        <p:nvPicPr>
          <p:cNvPr id="78853" name="Picture 3" descr="symmetry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143000"/>
            <a:ext cx="8821738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31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20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20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F9611-90D6-5041-A19A-AD288690B704}" type="slidenum">
              <a:rPr lang="en-GB"/>
              <a:pPr>
                <a:defRPr/>
              </a:pPr>
              <a:t>48</a:t>
            </a:fld>
            <a:endParaRPr lang="en-GB"/>
          </a:p>
        </p:txBody>
      </p:sp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41409" y="92239"/>
            <a:ext cx="72009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800" dirty="0" smtClean="0">
                <a:cs typeface="+mn-cs"/>
              </a:rPr>
              <a:t>In each crystal system, we constrained orientation of axis,</a:t>
            </a:r>
          </a:p>
          <a:p>
            <a:pPr algn="l">
              <a:defRPr/>
            </a:pPr>
            <a:r>
              <a:rPr lang="en-GB" sz="1800" dirty="0" smtClean="0">
                <a:cs typeface="+mn-cs"/>
              </a:rPr>
              <a:t>therefore we have to allow for non-primitive cells</a:t>
            </a:r>
            <a:endParaRPr lang="en-GB" sz="1800" dirty="0">
              <a:cs typeface="+mn-cs"/>
            </a:endParaRPr>
          </a:p>
          <a:p>
            <a:pPr algn="l">
              <a:defRPr/>
            </a:pPr>
            <a:r>
              <a:rPr lang="en-GB" sz="1800" dirty="0" smtClean="0">
                <a:cs typeface="+mn-cs"/>
              </a:rPr>
              <a:t>These are sufficient to account for all cases:</a:t>
            </a:r>
            <a:endParaRPr lang="en-GB" sz="1800" dirty="0">
              <a:cs typeface="+mn-cs"/>
            </a:endParaRPr>
          </a:p>
          <a:p>
            <a:pPr algn="l">
              <a:buFontTx/>
              <a:buChar char="•"/>
              <a:defRPr/>
            </a:pPr>
            <a:r>
              <a:rPr lang="en-GB" b="1" dirty="0">
                <a:solidFill>
                  <a:srgbClr val="CC00CC"/>
                </a:solidFill>
                <a:cs typeface="+mn-cs"/>
              </a:rPr>
              <a:t> P - primitive</a:t>
            </a:r>
          </a:p>
          <a:p>
            <a:pPr algn="l">
              <a:buFontTx/>
              <a:buChar char="•"/>
              <a:defRPr/>
            </a:pPr>
            <a:r>
              <a:rPr lang="en-GB" b="1" dirty="0">
                <a:solidFill>
                  <a:srgbClr val="CC00CC"/>
                </a:solidFill>
                <a:cs typeface="+mn-cs"/>
              </a:rPr>
              <a:t> I – body centred </a:t>
            </a:r>
          </a:p>
          <a:p>
            <a:pPr algn="l">
              <a:buFontTx/>
              <a:buChar char="•"/>
              <a:defRPr/>
            </a:pPr>
            <a:r>
              <a:rPr lang="en-GB" b="1" dirty="0">
                <a:solidFill>
                  <a:srgbClr val="CC00CC"/>
                </a:solidFill>
                <a:cs typeface="+mn-cs"/>
              </a:rPr>
              <a:t> A, B, C – face centred</a:t>
            </a:r>
          </a:p>
          <a:p>
            <a:pPr algn="l">
              <a:buFontTx/>
              <a:buChar char="•"/>
              <a:defRPr/>
            </a:pPr>
            <a:r>
              <a:rPr lang="en-GB" b="1" dirty="0">
                <a:solidFill>
                  <a:srgbClr val="CC00CC"/>
                </a:solidFill>
                <a:cs typeface="+mn-cs"/>
              </a:rPr>
              <a:t> F – all-face centred unit cells</a:t>
            </a:r>
            <a:endParaRPr lang="en-US" b="1" dirty="0">
              <a:solidFill>
                <a:srgbClr val="CC00CC"/>
              </a:solidFill>
              <a:cs typeface="+mn-cs"/>
            </a:endParaRPr>
          </a:p>
        </p:txBody>
      </p:sp>
      <p:grpSp>
        <p:nvGrpSpPr>
          <p:cNvPr id="79877" name="Group 3"/>
          <p:cNvGrpSpPr>
            <a:grpSpLocks/>
          </p:cNvGrpSpPr>
          <p:nvPr/>
        </p:nvGrpSpPr>
        <p:grpSpPr bwMode="auto">
          <a:xfrm>
            <a:off x="2339975" y="2565400"/>
            <a:ext cx="3816350" cy="1439863"/>
            <a:chOff x="1152" y="2160"/>
            <a:chExt cx="3552" cy="1392"/>
          </a:xfrm>
        </p:grpSpPr>
        <p:grpSp>
          <p:nvGrpSpPr>
            <p:cNvPr id="80023" name="Group 4"/>
            <p:cNvGrpSpPr>
              <a:grpSpLocks/>
            </p:cNvGrpSpPr>
            <p:nvPr/>
          </p:nvGrpSpPr>
          <p:grpSpPr bwMode="auto">
            <a:xfrm>
              <a:off x="1152" y="2160"/>
              <a:ext cx="1536" cy="1392"/>
              <a:chOff x="1804" y="2227"/>
              <a:chExt cx="1536" cy="1392"/>
            </a:xfrm>
          </p:grpSpPr>
          <p:grpSp>
            <p:nvGrpSpPr>
              <p:cNvPr id="80060" name="Group 5"/>
              <p:cNvGrpSpPr>
                <a:grpSpLocks/>
              </p:cNvGrpSpPr>
              <p:nvPr/>
            </p:nvGrpSpPr>
            <p:grpSpPr bwMode="auto">
              <a:xfrm>
                <a:off x="1804" y="2227"/>
                <a:ext cx="1536" cy="1392"/>
                <a:chOff x="1804" y="2227"/>
                <a:chExt cx="1536" cy="1392"/>
              </a:xfrm>
            </p:grpSpPr>
            <p:sp>
              <p:nvSpPr>
                <p:cNvPr id="108550" name="Rectangle 6"/>
                <p:cNvSpPr>
                  <a:spLocks noChangeArrowheads="1"/>
                </p:cNvSpPr>
                <p:nvPr/>
              </p:nvSpPr>
              <p:spPr bwMode="auto">
                <a:xfrm>
                  <a:off x="1804" y="2227"/>
                  <a:ext cx="1537" cy="1392"/>
                </a:xfrm>
                <a:prstGeom prst="rect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defRPr/>
                  </a:pPr>
                  <a:endParaRPr kumimoji="1" lang="en-US">
                    <a:cs typeface="+mn-cs"/>
                  </a:endParaRPr>
                </a:p>
              </p:txBody>
            </p:sp>
            <p:grpSp>
              <p:nvGrpSpPr>
                <p:cNvPr id="80066" name="Group 7"/>
                <p:cNvGrpSpPr>
                  <a:grpSpLocks/>
                </p:cNvGrpSpPr>
                <p:nvPr/>
              </p:nvGrpSpPr>
              <p:grpSpPr bwMode="auto">
                <a:xfrm>
                  <a:off x="2044" y="2371"/>
                  <a:ext cx="1104" cy="1056"/>
                  <a:chOff x="3312" y="2400"/>
                  <a:chExt cx="1104" cy="1056"/>
                </a:xfrm>
              </p:grpSpPr>
              <p:sp>
                <p:nvSpPr>
                  <p:cNvPr id="108552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2635"/>
                    <a:ext cx="0" cy="821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108553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313" y="2635"/>
                    <a:ext cx="0" cy="821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10855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4417" y="2400"/>
                    <a:ext cx="0" cy="821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108555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32" y="3221"/>
                    <a:ext cx="384" cy="235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108556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13" y="2400"/>
                    <a:ext cx="384" cy="235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108557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32" y="2400"/>
                    <a:ext cx="384" cy="235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10855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313" y="3456"/>
                    <a:ext cx="720" cy="0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10855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313" y="2635"/>
                    <a:ext cx="720" cy="0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  <p:sp>
                <p:nvSpPr>
                  <p:cNvPr id="10856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697" y="2400"/>
                    <a:ext cx="720" cy="0"/>
                  </a:xfrm>
                  <a:prstGeom prst="line">
                    <a:avLst/>
                  </a:prstGeom>
                  <a:noFill/>
                  <a:ln w="1905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+mn-cs"/>
                    </a:endParaRPr>
                  </a:p>
                </p:txBody>
              </p:sp>
            </p:grpSp>
          </p:grpSp>
          <p:grpSp>
            <p:nvGrpSpPr>
              <p:cNvPr id="80061" name="Group 17"/>
              <p:cNvGrpSpPr>
                <a:grpSpLocks/>
              </p:cNvGrpSpPr>
              <p:nvPr/>
            </p:nvGrpSpPr>
            <p:grpSpPr bwMode="auto">
              <a:xfrm>
                <a:off x="2044" y="2371"/>
                <a:ext cx="1104" cy="1056"/>
                <a:chOff x="3312" y="2400"/>
                <a:chExt cx="1104" cy="1056"/>
              </a:xfrm>
            </p:grpSpPr>
            <p:sp>
              <p:nvSpPr>
                <p:cNvPr id="10856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3313" y="3221"/>
                  <a:ext cx="384" cy="235"/>
                </a:xfrm>
                <a:prstGeom prst="line">
                  <a:avLst/>
                </a:prstGeom>
                <a:noFill/>
                <a:ln w="28575" cap="sq">
                  <a:solidFill>
                    <a:srgbClr val="CC0000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08563" name="Line 19"/>
                <p:cNvSpPr>
                  <a:spLocks noChangeShapeType="1"/>
                </p:cNvSpPr>
                <p:nvPr/>
              </p:nvSpPr>
              <p:spPr bwMode="auto">
                <a:xfrm>
                  <a:off x="3697" y="3221"/>
                  <a:ext cx="720" cy="0"/>
                </a:xfrm>
                <a:prstGeom prst="line">
                  <a:avLst/>
                </a:prstGeom>
                <a:noFill/>
                <a:ln w="28575" cap="sq">
                  <a:solidFill>
                    <a:srgbClr val="CC0000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0856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3697" y="2400"/>
                  <a:ext cx="0" cy="821"/>
                </a:xfrm>
                <a:prstGeom prst="line">
                  <a:avLst/>
                </a:prstGeom>
                <a:noFill/>
                <a:ln w="28575" cap="sq">
                  <a:solidFill>
                    <a:srgbClr val="CC0000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</p:grpSp>
        <p:sp>
          <p:nvSpPr>
            <p:cNvPr id="108565" name="AutoShape 21"/>
            <p:cNvSpPr>
              <a:spLocks noChangeArrowheads="1"/>
            </p:cNvSpPr>
            <p:nvPr/>
          </p:nvSpPr>
          <p:spPr bwMode="auto">
            <a:xfrm>
              <a:off x="1316" y="3293"/>
              <a:ext cx="143" cy="144"/>
            </a:xfrm>
            <a:prstGeom prst="flowChartConnector">
              <a:avLst/>
            </a:prstGeom>
            <a:solidFill>
              <a:srgbClr val="FFFF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08566" name="AutoShape 22"/>
            <p:cNvSpPr>
              <a:spLocks noChangeArrowheads="1"/>
            </p:cNvSpPr>
            <p:nvPr/>
          </p:nvSpPr>
          <p:spPr bwMode="auto">
            <a:xfrm>
              <a:off x="2036" y="3303"/>
              <a:ext cx="145" cy="144"/>
            </a:xfrm>
            <a:prstGeom prst="flowChartConnector">
              <a:avLst/>
            </a:prstGeom>
            <a:solidFill>
              <a:srgbClr val="FFFF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08567" name="AutoShape 23"/>
            <p:cNvSpPr>
              <a:spLocks noChangeArrowheads="1"/>
            </p:cNvSpPr>
            <p:nvPr/>
          </p:nvSpPr>
          <p:spPr bwMode="auto">
            <a:xfrm>
              <a:off x="2420" y="3053"/>
              <a:ext cx="145" cy="144"/>
            </a:xfrm>
            <a:prstGeom prst="flowChartConnector">
              <a:avLst/>
            </a:prstGeom>
            <a:solidFill>
              <a:srgbClr val="FFFF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08568" name="AutoShape 24"/>
            <p:cNvSpPr>
              <a:spLocks noChangeArrowheads="1"/>
            </p:cNvSpPr>
            <p:nvPr/>
          </p:nvSpPr>
          <p:spPr bwMode="auto">
            <a:xfrm>
              <a:off x="1700" y="3053"/>
              <a:ext cx="143" cy="144"/>
            </a:xfrm>
            <a:prstGeom prst="flowChartConnector">
              <a:avLst/>
            </a:prstGeom>
            <a:solidFill>
              <a:srgbClr val="FFFF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08569" name="AutoShape 25"/>
            <p:cNvSpPr>
              <a:spLocks noChangeArrowheads="1"/>
            </p:cNvSpPr>
            <p:nvPr/>
          </p:nvSpPr>
          <p:spPr bwMode="auto">
            <a:xfrm>
              <a:off x="1700" y="2237"/>
              <a:ext cx="143" cy="144"/>
            </a:xfrm>
            <a:prstGeom prst="flowChartConnector">
              <a:avLst/>
            </a:prstGeom>
            <a:solidFill>
              <a:srgbClr val="FFFF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08570" name="AutoShape 26"/>
            <p:cNvSpPr>
              <a:spLocks noChangeArrowheads="1"/>
            </p:cNvSpPr>
            <p:nvPr/>
          </p:nvSpPr>
          <p:spPr bwMode="auto">
            <a:xfrm>
              <a:off x="1344" y="2478"/>
              <a:ext cx="143" cy="143"/>
            </a:xfrm>
            <a:prstGeom prst="flowChartConnector">
              <a:avLst/>
            </a:prstGeom>
            <a:solidFill>
              <a:srgbClr val="FFFF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08571" name="AutoShape 27"/>
            <p:cNvSpPr>
              <a:spLocks noChangeArrowheads="1"/>
            </p:cNvSpPr>
            <p:nvPr/>
          </p:nvSpPr>
          <p:spPr bwMode="auto">
            <a:xfrm>
              <a:off x="2036" y="2478"/>
              <a:ext cx="145" cy="143"/>
            </a:xfrm>
            <a:prstGeom prst="flowChartConnector">
              <a:avLst/>
            </a:prstGeom>
            <a:solidFill>
              <a:srgbClr val="FFFF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08572" name="AutoShape 28"/>
            <p:cNvSpPr>
              <a:spLocks noChangeArrowheads="1"/>
            </p:cNvSpPr>
            <p:nvPr/>
          </p:nvSpPr>
          <p:spPr bwMode="auto">
            <a:xfrm>
              <a:off x="2409" y="2237"/>
              <a:ext cx="145" cy="144"/>
            </a:xfrm>
            <a:prstGeom prst="flowChartConnector">
              <a:avLst/>
            </a:prstGeom>
            <a:solidFill>
              <a:srgbClr val="FFFF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grpSp>
          <p:nvGrpSpPr>
            <p:cNvPr id="80032" name="Group 29"/>
            <p:cNvGrpSpPr>
              <a:grpSpLocks/>
            </p:cNvGrpSpPr>
            <p:nvPr/>
          </p:nvGrpSpPr>
          <p:grpSpPr bwMode="auto">
            <a:xfrm>
              <a:off x="3168" y="2160"/>
              <a:ext cx="1536" cy="1392"/>
              <a:chOff x="3840" y="2208"/>
              <a:chExt cx="1536" cy="1392"/>
            </a:xfrm>
          </p:grpSpPr>
          <p:sp>
            <p:nvSpPr>
              <p:cNvPr id="108574" name="Rectangle 30"/>
              <p:cNvSpPr>
                <a:spLocks noChangeArrowheads="1"/>
              </p:cNvSpPr>
              <p:nvPr/>
            </p:nvSpPr>
            <p:spPr bwMode="auto">
              <a:xfrm>
                <a:off x="3839" y="2208"/>
                <a:ext cx="1537" cy="1392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eaLnBrk="0" hangingPunct="0">
                  <a:defRPr/>
                </a:pPr>
                <a:endParaRPr kumimoji="1" lang="en-US">
                  <a:cs typeface="+mn-cs"/>
                </a:endParaRPr>
              </a:p>
            </p:txBody>
          </p:sp>
          <p:grpSp>
            <p:nvGrpSpPr>
              <p:cNvPr id="80046" name="Group 31"/>
              <p:cNvGrpSpPr>
                <a:grpSpLocks/>
              </p:cNvGrpSpPr>
              <p:nvPr/>
            </p:nvGrpSpPr>
            <p:grpSpPr bwMode="auto">
              <a:xfrm>
                <a:off x="4080" y="2352"/>
                <a:ext cx="1104" cy="1056"/>
                <a:chOff x="3312" y="2400"/>
                <a:chExt cx="1104" cy="1056"/>
              </a:xfrm>
            </p:grpSpPr>
            <p:sp>
              <p:nvSpPr>
                <p:cNvPr id="108576" name="Line 32"/>
                <p:cNvSpPr>
                  <a:spLocks noChangeShapeType="1"/>
                </p:cNvSpPr>
                <p:nvPr/>
              </p:nvSpPr>
              <p:spPr bwMode="auto">
                <a:xfrm>
                  <a:off x="4032" y="2635"/>
                  <a:ext cx="0" cy="821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08577" name="Line 33"/>
                <p:cNvSpPr>
                  <a:spLocks noChangeShapeType="1"/>
                </p:cNvSpPr>
                <p:nvPr/>
              </p:nvSpPr>
              <p:spPr bwMode="auto">
                <a:xfrm>
                  <a:off x="3312" y="2635"/>
                  <a:ext cx="0" cy="821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08578" name="Line 34"/>
                <p:cNvSpPr>
                  <a:spLocks noChangeShapeType="1"/>
                </p:cNvSpPr>
                <p:nvPr/>
              </p:nvSpPr>
              <p:spPr bwMode="auto">
                <a:xfrm>
                  <a:off x="4416" y="2400"/>
                  <a:ext cx="0" cy="821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08579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032" y="3221"/>
                  <a:ext cx="384" cy="235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08580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3312" y="2400"/>
                  <a:ext cx="384" cy="235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08581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032" y="2400"/>
                  <a:ext cx="384" cy="235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08582" name="Line 38"/>
                <p:cNvSpPr>
                  <a:spLocks noChangeShapeType="1"/>
                </p:cNvSpPr>
                <p:nvPr/>
              </p:nvSpPr>
              <p:spPr bwMode="auto">
                <a:xfrm>
                  <a:off x="3312" y="3456"/>
                  <a:ext cx="720" cy="0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08583" name="Line 39"/>
                <p:cNvSpPr>
                  <a:spLocks noChangeShapeType="1"/>
                </p:cNvSpPr>
                <p:nvPr/>
              </p:nvSpPr>
              <p:spPr bwMode="auto">
                <a:xfrm>
                  <a:off x="3312" y="2635"/>
                  <a:ext cx="720" cy="0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08584" name="Line 40"/>
                <p:cNvSpPr>
                  <a:spLocks noChangeShapeType="1"/>
                </p:cNvSpPr>
                <p:nvPr/>
              </p:nvSpPr>
              <p:spPr bwMode="auto">
                <a:xfrm>
                  <a:off x="3696" y="2400"/>
                  <a:ext cx="720" cy="0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  <p:grpSp>
            <p:nvGrpSpPr>
              <p:cNvPr id="80047" name="Group 41"/>
              <p:cNvGrpSpPr>
                <a:grpSpLocks/>
              </p:cNvGrpSpPr>
              <p:nvPr/>
            </p:nvGrpSpPr>
            <p:grpSpPr bwMode="auto">
              <a:xfrm>
                <a:off x="4080" y="2352"/>
                <a:ext cx="1104" cy="1056"/>
                <a:chOff x="3312" y="2400"/>
                <a:chExt cx="1104" cy="1056"/>
              </a:xfrm>
            </p:grpSpPr>
            <p:sp>
              <p:nvSpPr>
                <p:cNvPr id="108586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3312" y="3221"/>
                  <a:ext cx="384" cy="235"/>
                </a:xfrm>
                <a:prstGeom prst="line">
                  <a:avLst/>
                </a:prstGeom>
                <a:noFill/>
                <a:ln w="28575" cap="sq">
                  <a:solidFill>
                    <a:srgbClr val="CC0000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08587" name="Line 43"/>
                <p:cNvSpPr>
                  <a:spLocks noChangeShapeType="1"/>
                </p:cNvSpPr>
                <p:nvPr/>
              </p:nvSpPr>
              <p:spPr bwMode="auto">
                <a:xfrm>
                  <a:off x="3696" y="3221"/>
                  <a:ext cx="720" cy="0"/>
                </a:xfrm>
                <a:prstGeom prst="line">
                  <a:avLst/>
                </a:prstGeom>
                <a:noFill/>
                <a:ln w="28575" cap="sq">
                  <a:solidFill>
                    <a:srgbClr val="CC0000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08588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3696" y="2400"/>
                  <a:ext cx="0" cy="821"/>
                </a:xfrm>
                <a:prstGeom prst="line">
                  <a:avLst/>
                </a:prstGeom>
                <a:noFill/>
                <a:ln w="28575" cap="sq">
                  <a:solidFill>
                    <a:srgbClr val="CC0000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</p:grpSp>
        <p:grpSp>
          <p:nvGrpSpPr>
            <p:cNvPr id="80033" name="Group 45"/>
            <p:cNvGrpSpPr>
              <a:grpSpLocks/>
            </p:cNvGrpSpPr>
            <p:nvPr/>
          </p:nvGrpSpPr>
          <p:grpSpPr bwMode="auto">
            <a:xfrm>
              <a:off x="3312" y="2256"/>
              <a:ext cx="1248" cy="1210"/>
              <a:chOff x="1968" y="2304"/>
              <a:chExt cx="1248" cy="1210"/>
            </a:xfrm>
          </p:grpSpPr>
          <p:sp>
            <p:nvSpPr>
              <p:cNvPr id="108590" name="AutoShape 46"/>
              <p:cNvSpPr>
                <a:spLocks noChangeArrowheads="1"/>
              </p:cNvSpPr>
              <p:nvPr/>
            </p:nvSpPr>
            <p:spPr bwMode="auto">
              <a:xfrm>
                <a:off x="1968" y="3361"/>
                <a:ext cx="145" cy="143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591" name="AutoShape 47"/>
              <p:cNvSpPr>
                <a:spLocks noChangeArrowheads="1"/>
              </p:cNvSpPr>
              <p:nvPr/>
            </p:nvSpPr>
            <p:spPr bwMode="auto">
              <a:xfrm>
                <a:off x="2689" y="3370"/>
                <a:ext cx="143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592" name="AutoShape 48"/>
              <p:cNvSpPr>
                <a:spLocks noChangeArrowheads="1"/>
              </p:cNvSpPr>
              <p:nvPr/>
            </p:nvSpPr>
            <p:spPr bwMode="auto">
              <a:xfrm>
                <a:off x="3073" y="3120"/>
                <a:ext cx="143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593" name="AutoShape 49"/>
              <p:cNvSpPr>
                <a:spLocks noChangeArrowheads="1"/>
              </p:cNvSpPr>
              <p:nvPr/>
            </p:nvSpPr>
            <p:spPr bwMode="auto">
              <a:xfrm>
                <a:off x="2352" y="3120"/>
                <a:ext cx="145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594" name="AutoShape 50"/>
              <p:cNvSpPr>
                <a:spLocks noChangeArrowheads="1"/>
              </p:cNvSpPr>
              <p:nvPr/>
            </p:nvSpPr>
            <p:spPr bwMode="auto">
              <a:xfrm>
                <a:off x="2352" y="2305"/>
                <a:ext cx="145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595" name="AutoShape 51"/>
              <p:cNvSpPr>
                <a:spLocks noChangeArrowheads="1"/>
              </p:cNvSpPr>
              <p:nvPr/>
            </p:nvSpPr>
            <p:spPr bwMode="auto">
              <a:xfrm>
                <a:off x="1996" y="2544"/>
                <a:ext cx="143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596" name="AutoShape 52"/>
              <p:cNvSpPr>
                <a:spLocks noChangeArrowheads="1"/>
              </p:cNvSpPr>
              <p:nvPr/>
            </p:nvSpPr>
            <p:spPr bwMode="auto">
              <a:xfrm>
                <a:off x="2689" y="2544"/>
                <a:ext cx="143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597" name="AutoShape 53"/>
              <p:cNvSpPr>
                <a:spLocks noChangeArrowheads="1"/>
              </p:cNvSpPr>
              <p:nvPr/>
            </p:nvSpPr>
            <p:spPr bwMode="auto">
              <a:xfrm>
                <a:off x="3063" y="2305"/>
                <a:ext cx="143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sp>
          <p:nvSpPr>
            <p:cNvPr id="108598" name="Line 54"/>
            <p:cNvSpPr>
              <a:spLocks noChangeShapeType="1"/>
            </p:cNvSpPr>
            <p:nvPr/>
          </p:nvSpPr>
          <p:spPr bwMode="auto">
            <a:xfrm flipV="1">
              <a:off x="3773" y="2573"/>
              <a:ext cx="316" cy="56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08599" name="Line 55"/>
            <p:cNvSpPr>
              <a:spLocks noChangeShapeType="1"/>
            </p:cNvSpPr>
            <p:nvPr/>
          </p:nvSpPr>
          <p:spPr bwMode="auto">
            <a:xfrm>
              <a:off x="3408" y="2544"/>
              <a:ext cx="1104" cy="625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08600" name="AutoShape 56"/>
            <p:cNvSpPr>
              <a:spLocks noChangeArrowheads="1"/>
            </p:cNvSpPr>
            <p:nvPr/>
          </p:nvSpPr>
          <p:spPr bwMode="auto">
            <a:xfrm>
              <a:off x="3888" y="2785"/>
              <a:ext cx="143" cy="143"/>
            </a:xfrm>
            <a:prstGeom prst="flowChartConnector">
              <a:avLst/>
            </a:prstGeom>
            <a:solidFill>
              <a:srgbClr val="FF00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</p:grpSp>
      <p:grpSp>
        <p:nvGrpSpPr>
          <p:cNvPr id="79878" name="Group 57"/>
          <p:cNvGrpSpPr>
            <a:grpSpLocks noChangeAspect="1"/>
          </p:cNvGrpSpPr>
          <p:nvPr/>
        </p:nvGrpSpPr>
        <p:grpSpPr bwMode="auto">
          <a:xfrm>
            <a:off x="6443663" y="1799594"/>
            <a:ext cx="2363787" cy="2166925"/>
            <a:chOff x="3216" y="2160"/>
            <a:chExt cx="1680" cy="1536"/>
          </a:xfrm>
        </p:grpSpPr>
        <p:grpSp>
          <p:nvGrpSpPr>
            <p:cNvPr id="79991" name="Group 58"/>
            <p:cNvGrpSpPr>
              <a:grpSpLocks/>
            </p:cNvGrpSpPr>
            <p:nvPr/>
          </p:nvGrpSpPr>
          <p:grpSpPr bwMode="auto">
            <a:xfrm>
              <a:off x="3216" y="2160"/>
              <a:ext cx="1680" cy="1536"/>
              <a:chOff x="3840" y="2208"/>
              <a:chExt cx="1536" cy="1392"/>
            </a:xfrm>
          </p:grpSpPr>
          <p:sp>
            <p:nvSpPr>
              <p:cNvPr id="108603" name="Rectangle 59"/>
              <p:cNvSpPr>
                <a:spLocks noChangeArrowheads="1"/>
              </p:cNvSpPr>
              <p:nvPr/>
            </p:nvSpPr>
            <p:spPr bwMode="auto">
              <a:xfrm>
                <a:off x="3840" y="2208"/>
                <a:ext cx="1536" cy="1392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eaLnBrk="0" hangingPunct="0">
                  <a:defRPr/>
                </a:pPr>
                <a:endParaRPr kumimoji="1" lang="en-US">
                  <a:cs typeface="+mn-cs"/>
                </a:endParaRPr>
              </a:p>
            </p:txBody>
          </p:sp>
          <p:grpSp>
            <p:nvGrpSpPr>
              <p:cNvPr id="80009" name="Group 60"/>
              <p:cNvGrpSpPr>
                <a:grpSpLocks/>
              </p:cNvGrpSpPr>
              <p:nvPr/>
            </p:nvGrpSpPr>
            <p:grpSpPr bwMode="auto">
              <a:xfrm>
                <a:off x="4080" y="2352"/>
                <a:ext cx="1104" cy="1056"/>
                <a:chOff x="3312" y="2400"/>
                <a:chExt cx="1104" cy="1056"/>
              </a:xfrm>
            </p:grpSpPr>
            <p:sp>
              <p:nvSpPr>
                <p:cNvPr id="108605" name="Line 61"/>
                <p:cNvSpPr>
                  <a:spLocks noChangeShapeType="1"/>
                </p:cNvSpPr>
                <p:nvPr/>
              </p:nvSpPr>
              <p:spPr bwMode="auto">
                <a:xfrm>
                  <a:off x="4032" y="2635"/>
                  <a:ext cx="0" cy="821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08606" name="Line 62"/>
                <p:cNvSpPr>
                  <a:spLocks noChangeShapeType="1"/>
                </p:cNvSpPr>
                <p:nvPr/>
              </p:nvSpPr>
              <p:spPr bwMode="auto">
                <a:xfrm>
                  <a:off x="3312" y="2635"/>
                  <a:ext cx="0" cy="821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08607" name="Line 63"/>
                <p:cNvSpPr>
                  <a:spLocks noChangeShapeType="1"/>
                </p:cNvSpPr>
                <p:nvPr/>
              </p:nvSpPr>
              <p:spPr bwMode="auto">
                <a:xfrm>
                  <a:off x="4416" y="2400"/>
                  <a:ext cx="0" cy="821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08608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4032" y="3221"/>
                  <a:ext cx="384" cy="235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08609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312" y="2400"/>
                  <a:ext cx="384" cy="235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08610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4032" y="2400"/>
                  <a:ext cx="384" cy="235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08611" name="Line 67"/>
                <p:cNvSpPr>
                  <a:spLocks noChangeShapeType="1"/>
                </p:cNvSpPr>
                <p:nvPr/>
              </p:nvSpPr>
              <p:spPr bwMode="auto">
                <a:xfrm>
                  <a:off x="3312" y="3456"/>
                  <a:ext cx="720" cy="0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08612" name="Line 68"/>
                <p:cNvSpPr>
                  <a:spLocks noChangeShapeType="1"/>
                </p:cNvSpPr>
                <p:nvPr/>
              </p:nvSpPr>
              <p:spPr bwMode="auto">
                <a:xfrm>
                  <a:off x="3312" y="2635"/>
                  <a:ext cx="720" cy="0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08613" name="Line 69"/>
                <p:cNvSpPr>
                  <a:spLocks noChangeShapeType="1"/>
                </p:cNvSpPr>
                <p:nvPr/>
              </p:nvSpPr>
              <p:spPr bwMode="auto">
                <a:xfrm>
                  <a:off x="3696" y="2400"/>
                  <a:ext cx="720" cy="0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  <p:grpSp>
            <p:nvGrpSpPr>
              <p:cNvPr id="80010" name="Group 70"/>
              <p:cNvGrpSpPr>
                <a:grpSpLocks/>
              </p:cNvGrpSpPr>
              <p:nvPr/>
            </p:nvGrpSpPr>
            <p:grpSpPr bwMode="auto">
              <a:xfrm>
                <a:off x="4080" y="2352"/>
                <a:ext cx="1104" cy="1056"/>
                <a:chOff x="3312" y="2400"/>
                <a:chExt cx="1104" cy="1056"/>
              </a:xfrm>
            </p:grpSpPr>
            <p:sp>
              <p:nvSpPr>
                <p:cNvPr id="108615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3312" y="3221"/>
                  <a:ext cx="384" cy="235"/>
                </a:xfrm>
                <a:prstGeom prst="line">
                  <a:avLst/>
                </a:prstGeom>
                <a:noFill/>
                <a:ln w="28575" cap="sq">
                  <a:solidFill>
                    <a:srgbClr val="CC0000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08616" name="Line 72"/>
                <p:cNvSpPr>
                  <a:spLocks noChangeShapeType="1"/>
                </p:cNvSpPr>
                <p:nvPr/>
              </p:nvSpPr>
              <p:spPr bwMode="auto">
                <a:xfrm>
                  <a:off x="3696" y="3221"/>
                  <a:ext cx="720" cy="0"/>
                </a:xfrm>
                <a:prstGeom prst="line">
                  <a:avLst/>
                </a:prstGeom>
                <a:noFill/>
                <a:ln w="28575" cap="sq">
                  <a:solidFill>
                    <a:srgbClr val="CC0000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08617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3696" y="2400"/>
                  <a:ext cx="0" cy="821"/>
                </a:xfrm>
                <a:prstGeom prst="line">
                  <a:avLst/>
                </a:prstGeom>
                <a:noFill/>
                <a:ln w="28575" cap="sq">
                  <a:solidFill>
                    <a:srgbClr val="CC0000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</p:grpSp>
        <p:grpSp>
          <p:nvGrpSpPr>
            <p:cNvPr id="79992" name="Group 74"/>
            <p:cNvGrpSpPr>
              <a:grpSpLocks/>
            </p:cNvGrpSpPr>
            <p:nvPr/>
          </p:nvGrpSpPr>
          <p:grpSpPr bwMode="auto">
            <a:xfrm>
              <a:off x="3374" y="2266"/>
              <a:ext cx="1365" cy="1335"/>
              <a:chOff x="1968" y="2304"/>
              <a:chExt cx="1248" cy="1210"/>
            </a:xfrm>
          </p:grpSpPr>
          <p:sp>
            <p:nvSpPr>
              <p:cNvPr id="108619" name="AutoShape 75"/>
              <p:cNvSpPr>
                <a:spLocks noChangeArrowheads="1"/>
              </p:cNvSpPr>
              <p:nvPr/>
            </p:nvSpPr>
            <p:spPr bwMode="auto">
              <a:xfrm>
                <a:off x="1968" y="3359"/>
                <a:ext cx="144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20" name="AutoShape 76"/>
              <p:cNvSpPr>
                <a:spLocks noChangeArrowheads="1"/>
              </p:cNvSpPr>
              <p:nvPr/>
            </p:nvSpPr>
            <p:spPr bwMode="auto">
              <a:xfrm>
                <a:off x="2688" y="3369"/>
                <a:ext cx="144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21" name="AutoShape 77"/>
              <p:cNvSpPr>
                <a:spLocks noChangeArrowheads="1"/>
              </p:cNvSpPr>
              <p:nvPr/>
            </p:nvSpPr>
            <p:spPr bwMode="auto">
              <a:xfrm>
                <a:off x="3072" y="3119"/>
                <a:ext cx="144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22" name="AutoShape 78"/>
              <p:cNvSpPr>
                <a:spLocks noChangeArrowheads="1"/>
              </p:cNvSpPr>
              <p:nvPr/>
            </p:nvSpPr>
            <p:spPr bwMode="auto">
              <a:xfrm>
                <a:off x="2352" y="3119"/>
                <a:ext cx="144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23" name="AutoShape 79"/>
              <p:cNvSpPr>
                <a:spLocks noChangeArrowheads="1"/>
              </p:cNvSpPr>
              <p:nvPr/>
            </p:nvSpPr>
            <p:spPr bwMode="auto">
              <a:xfrm>
                <a:off x="2352" y="2304"/>
                <a:ext cx="144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24" name="AutoShape 80"/>
              <p:cNvSpPr>
                <a:spLocks noChangeArrowheads="1"/>
              </p:cNvSpPr>
              <p:nvPr/>
            </p:nvSpPr>
            <p:spPr bwMode="auto">
              <a:xfrm>
                <a:off x="1997" y="2544"/>
                <a:ext cx="144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25" name="AutoShape 81"/>
              <p:cNvSpPr>
                <a:spLocks noChangeArrowheads="1"/>
              </p:cNvSpPr>
              <p:nvPr/>
            </p:nvSpPr>
            <p:spPr bwMode="auto">
              <a:xfrm>
                <a:off x="2688" y="2544"/>
                <a:ext cx="144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26" name="AutoShape 82"/>
              <p:cNvSpPr>
                <a:spLocks noChangeArrowheads="1"/>
              </p:cNvSpPr>
              <p:nvPr/>
            </p:nvSpPr>
            <p:spPr bwMode="auto">
              <a:xfrm>
                <a:off x="3061" y="2304"/>
                <a:ext cx="144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sp>
          <p:nvSpPr>
            <p:cNvPr id="108627" name="AutoShape 83"/>
            <p:cNvSpPr>
              <a:spLocks noChangeArrowheads="1"/>
            </p:cNvSpPr>
            <p:nvPr/>
          </p:nvSpPr>
          <p:spPr bwMode="auto">
            <a:xfrm>
              <a:off x="4203" y="2722"/>
              <a:ext cx="157" cy="159"/>
            </a:xfrm>
            <a:prstGeom prst="flowChartConnector">
              <a:avLst/>
            </a:prstGeom>
            <a:solidFill>
              <a:srgbClr val="FF00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grpSp>
          <p:nvGrpSpPr>
            <p:cNvPr id="79994" name="Group 84"/>
            <p:cNvGrpSpPr>
              <a:grpSpLocks/>
            </p:cNvGrpSpPr>
            <p:nvPr/>
          </p:nvGrpSpPr>
          <p:grpSpPr bwMode="auto">
            <a:xfrm>
              <a:off x="3636" y="2382"/>
              <a:ext cx="903" cy="1059"/>
              <a:chOff x="4224" y="2409"/>
              <a:chExt cx="826" cy="960"/>
            </a:xfrm>
          </p:grpSpPr>
          <p:sp>
            <p:nvSpPr>
              <p:cNvPr id="108629" name="AutoShape 85"/>
              <p:cNvSpPr>
                <a:spLocks noChangeArrowheads="1"/>
              </p:cNvSpPr>
              <p:nvPr/>
            </p:nvSpPr>
            <p:spPr bwMode="auto">
              <a:xfrm>
                <a:off x="4358" y="2938"/>
                <a:ext cx="145" cy="143"/>
              </a:xfrm>
              <a:prstGeom prst="flowChartConnector">
                <a:avLst/>
              </a:prstGeom>
              <a:solidFill>
                <a:srgbClr val="FF00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30" name="AutoShape 86"/>
              <p:cNvSpPr>
                <a:spLocks noChangeArrowheads="1"/>
              </p:cNvSpPr>
              <p:nvPr/>
            </p:nvSpPr>
            <p:spPr bwMode="auto">
              <a:xfrm>
                <a:off x="4522" y="3224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31" name="AutoShape 87"/>
              <p:cNvSpPr>
                <a:spLocks noChangeArrowheads="1"/>
              </p:cNvSpPr>
              <p:nvPr/>
            </p:nvSpPr>
            <p:spPr bwMode="auto">
              <a:xfrm>
                <a:off x="4569" y="2409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32" name="AutoShape 88"/>
              <p:cNvSpPr>
                <a:spLocks noChangeArrowheads="1"/>
              </p:cNvSpPr>
              <p:nvPr/>
            </p:nvSpPr>
            <p:spPr bwMode="auto">
              <a:xfrm>
                <a:off x="4224" y="2822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33" name="AutoShape 89"/>
              <p:cNvSpPr>
                <a:spLocks noChangeArrowheads="1"/>
              </p:cNvSpPr>
              <p:nvPr/>
            </p:nvSpPr>
            <p:spPr bwMode="auto">
              <a:xfrm>
                <a:off x="4906" y="2803"/>
                <a:ext cx="144" cy="143"/>
              </a:xfrm>
              <a:prstGeom prst="flowChartConnector">
                <a:avLst/>
              </a:prstGeom>
              <a:solidFill>
                <a:srgbClr val="FF00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</p:grpSp>
      <p:grpSp>
        <p:nvGrpSpPr>
          <p:cNvPr id="79879" name="Group 90"/>
          <p:cNvGrpSpPr>
            <a:grpSpLocks noChangeAspect="1"/>
          </p:cNvGrpSpPr>
          <p:nvPr/>
        </p:nvGrpSpPr>
        <p:grpSpPr bwMode="auto">
          <a:xfrm>
            <a:off x="580650" y="4135097"/>
            <a:ext cx="7884275" cy="2400545"/>
            <a:chOff x="288" y="2064"/>
            <a:chExt cx="5232" cy="1593"/>
          </a:xfrm>
        </p:grpSpPr>
        <p:sp>
          <p:nvSpPr>
            <p:cNvPr id="108635" name="Rectangle 91"/>
            <p:cNvSpPr>
              <a:spLocks noChangeArrowheads="1"/>
            </p:cNvSpPr>
            <p:nvPr/>
          </p:nvSpPr>
          <p:spPr bwMode="auto">
            <a:xfrm>
              <a:off x="288" y="2064"/>
              <a:ext cx="1584" cy="1584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defRPr/>
              </a:pPr>
              <a:endParaRPr kumimoji="1" lang="en-US">
                <a:cs typeface="+mn-cs"/>
              </a:endParaRPr>
            </a:p>
          </p:txBody>
        </p:sp>
        <p:grpSp>
          <p:nvGrpSpPr>
            <p:cNvPr id="79896" name="Group 92"/>
            <p:cNvGrpSpPr>
              <a:grpSpLocks/>
            </p:cNvGrpSpPr>
            <p:nvPr/>
          </p:nvGrpSpPr>
          <p:grpSpPr bwMode="auto">
            <a:xfrm>
              <a:off x="628" y="2272"/>
              <a:ext cx="1036" cy="1098"/>
              <a:chOff x="3600" y="2400"/>
              <a:chExt cx="816" cy="965"/>
            </a:xfrm>
          </p:grpSpPr>
          <p:sp>
            <p:nvSpPr>
              <p:cNvPr id="108637" name="Line 93"/>
              <p:cNvSpPr>
                <a:spLocks noChangeShapeType="1"/>
              </p:cNvSpPr>
              <p:nvPr/>
            </p:nvSpPr>
            <p:spPr bwMode="auto">
              <a:xfrm>
                <a:off x="4195" y="2544"/>
                <a:ext cx="0" cy="821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38" name="Line 94"/>
              <p:cNvSpPr>
                <a:spLocks noChangeShapeType="1"/>
              </p:cNvSpPr>
              <p:nvPr/>
            </p:nvSpPr>
            <p:spPr bwMode="auto">
              <a:xfrm>
                <a:off x="3600" y="2544"/>
                <a:ext cx="0" cy="821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39" name="Line 95"/>
              <p:cNvSpPr>
                <a:spLocks noChangeShapeType="1"/>
              </p:cNvSpPr>
              <p:nvPr/>
            </p:nvSpPr>
            <p:spPr bwMode="auto">
              <a:xfrm>
                <a:off x="4416" y="2400"/>
                <a:ext cx="0" cy="821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40" name="Line 96"/>
              <p:cNvSpPr>
                <a:spLocks noChangeShapeType="1"/>
              </p:cNvSpPr>
              <p:nvPr/>
            </p:nvSpPr>
            <p:spPr bwMode="auto">
              <a:xfrm flipV="1">
                <a:off x="3600" y="2400"/>
                <a:ext cx="221" cy="144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41" name="Line 97"/>
              <p:cNvSpPr>
                <a:spLocks noChangeShapeType="1"/>
              </p:cNvSpPr>
              <p:nvPr/>
            </p:nvSpPr>
            <p:spPr bwMode="auto">
              <a:xfrm>
                <a:off x="3600" y="3365"/>
                <a:ext cx="595" cy="0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42" name="Line 98"/>
              <p:cNvSpPr>
                <a:spLocks noChangeShapeType="1"/>
              </p:cNvSpPr>
              <p:nvPr/>
            </p:nvSpPr>
            <p:spPr bwMode="auto">
              <a:xfrm>
                <a:off x="3600" y="2544"/>
                <a:ext cx="595" cy="0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43" name="Line 99"/>
              <p:cNvSpPr>
                <a:spLocks noChangeShapeType="1"/>
              </p:cNvSpPr>
              <p:nvPr/>
            </p:nvSpPr>
            <p:spPr bwMode="auto">
              <a:xfrm>
                <a:off x="3821" y="2400"/>
                <a:ext cx="595" cy="0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44" name="Line 100"/>
              <p:cNvSpPr>
                <a:spLocks noChangeShapeType="1"/>
              </p:cNvSpPr>
              <p:nvPr/>
            </p:nvSpPr>
            <p:spPr bwMode="auto">
              <a:xfrm flipV="1">
                <a:off x="4176" y="2400"/>
                <a:ext cx="221" cy="144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45" name="Line 101"/>
              <p:cNvSpPr>
                <a:spLocks noChangeShapeType="1"/>
              </p:cNvSpPr>
              <p:nvPr/>
            </p:nvSpPr>
            <p:spPr bwMode="auto">
              <a:xfrm flipV="1">
                <a:off x="4176" y="3216"/>
                <a:ext cx="221" cy="144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79897" name="Group 102"/>
            <p:cNvGrpSpPr>
              <a:grpSpLocks/>
            </p:cNvGrpSpPr>
            <p:nvPr/>
          </p:nvGrpSpPr>
          <p:grpSpPr bwMode="auto">
            <a:xfrm>
              <a:off x="628" y="2272"/>
              <a:ext cx="1036" cy="1093"/>
              <a:chOff x="3600" y="2400"/>
              <a:chExt cx="816" cy="960"/>
            </a:xfrm>
          </p:grpSpPr>
          <p:sp>
            <p:nvSpPr>
              <p:cNvPr id="108647" name="Line 103"/>
              <p:cNvSpPr>
                <a:spLocks noChangeShapeType="1"/>
              </p:cNvSpPr>
              <p:nvPr/>
            </p:nvSpPr>
            <p:spPr bwMode="auto">
              <a:xfrm flipV="1">
                <a:off x="3821" y="2400"/>
                <a:ext cx="0" cy="821"/>
              </a:xfrm>
              <a:prstGeom prst="line">
                <a:avLst/>
              </a:prstGeom>
              <a:noFill/>
              <a:ln w="28575" cap="sq">
                <a:solidFill>
                  <a:srgbClr val="CC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48" name="Line 104"/>
              <p:cNvSpPr>
                <a:spLocks noChangeShapeType="1"/>
              </p:cNvSpPr>
              <p:nvPr/>
            </p:nvSpPr>
            <p:spPr bwMode="auto">
              <a:xfrm flipH="1">
                <a:off x="3600" y="3216"/>
                <a:ext cx="240" cy="144"/>
              </a:xfrm>
              <a:prstGeom prst="line">
                <a:avLst/>
              </a:prstGeom>
              <a:noFill/>
              <a:ln w="28575" cap="sq">
                <a:solidFill>
                  <a:schemeClr val="accent2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49" name="Line 105"/>
              <p:cNvSpPr>
                <a:spLocks noChangeShapeType="1"/>
              </p:cNvSpPr>
              <p:nvPr/>
            </p:nvSpPr>
            <p:spPr bwMode="auto">
              <a:xfrm>
                <a:off x="3840" y="3216"/>
                <a:ext cx="576" cy="0"/>
              </a:xfrm>
              <a:prstGeom prst="line">
                <a:avLst/>
              </a:prstGeom>
              <a:noFill/>
              <a:ln w="28575" cap="sq">
                <a:solidFill>
                  <a:schemeClr val="accent2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79898" name="Group 106"/>
            <p:cNvGrpSpPr>
              <a:grpSpLocks/>
            </p:cNvGrpSpPr>
            <p:nvPr/>
          </p:nvGrpSpPr>
          <p:grpSpPr bwMode="auto">
            <a:xfrm>
              <a:off x="654" y="3201"/>
              <a:ext cx="962" cy="174"/>
              <a:chOff x="1920" y="3015"/>
              <a:chExt cx="758" cy="153"/>
            </a:xfrm>
          </p:grpSpPr>
          <p:sp>
            <p:nvSpPr>
              <p:cNvPr id="108651" name="Line 107"/>
              <p:cNvSpPr>
                <a:spLocks noChangeShapeType="1"/>
              </p:cNvSpPr>
              <p:nvPr/>
            </p:nvSpPr>
            <p:spPr bwMode="auto">
              <a:xfrm flipV="1">
                <a:off x="1920" y="3024"/>
                <a:ext cx="758" cy="144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52" name="Line 108"/>
              <p:cNvSpPr>
                <a:spLocks noChangeShapeType="1"/>
              </p:cNvSpPr>
              <p:nvPr/>
            </p:nvSpPr>
            <p:spPr bwMode="auto">
              <a:xfrm>
                <a:off x="2140" y="3015"/>
                <a:ext cx="356" cy="153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53" name="AutoShape 109"/>
              <p:cNvSpPr>
                <a:spLocks noChangeArrowheads="1"/>
              </p:cNvSpPr>
              <p:nvPr/>
            </p:nvSpPr>
            <p:spPr bwMode="auto">
              <a:xfrm>
                <a:off x="2256" y="3024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79899" name="Group 110"/>
            <p:cNvGrpSpPr>
              <a:grpSpLocks/>
            </p:cNvGrpSpPr>
            <p:nvPr/>
          </p:nvGrpSpPr>
          <p:grpSpPr bwMode="auto">
            <a:xfrm>
              <a:off x="569" y="2195"/>
              <a:ext cx="1194" cy="1256"/>
              <a:chOff x="2092" y="2189"/>
              <a:chExt cx="941" cy="1104"/>
            </a:xfrm>
          </p:grpSpPr>
          <p:sp>
            <p:nvSpPr>
              <p:cNvPr id="108655" name="AutoShape 111"/>
              <p:cNvSpPr>
                <a:spLocks noChangeArrowheads="1"/>
              </p:cNvSpPr>
              <p:nvPr/>
            </p:nvSpPr>
            <p:spPr bwMode="auto">
              <a:xfrm>
                <a:off x="2092" y="3139"/>
                <a:ext cx="144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56" name="AutoShape 112"/>
              <p:cNvSpPr>
                <a:spLocks noChangeArrowheads="1"/>
              </p:cNvSpPr>
              <p:nvPr/>
            </p:nvSpPr>
            <p:spPr bwMode="auto">
              <a:xfrm>
                <a:off x="2668" y="3149"/>
                <a:ext cx="144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57" name="AutoShape 113"/>
              <p:cNvSpPr>
                <a:spLocks noChangeArrowheads="1"/>
              </p:cNvSpPr>
              <p:nvPr/>
            </p:nvSpPr>
            <p:spPr bwMode="auto">
              <a:xfrm>
                <a:off x="2889" y="3015"/>
                <a:ext cx="144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58" name="AutoShape 114"/>
              <p:cNvSpPr>
                <a:spLocks noChangeArrowheads="1"/>
              </p:cNvSpPr>
              <p:nvPr/>
            </p:nvSpPr>
            <p:spPr bwMode="auto">
              <a:xfrm>
                <a:off x="2322" y="2995"/>
                <a:ext cx="144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59" name="AutoShape 115"/>
              <p:cNvSpPr>
                <a:spLocks noChangeArrowheads="1"/>
              </p:cNvSpPr>
              <p:nvPr/>
            </p:nvSpPr>
            <p:spPr bwMode="auto">
              <a:xfrm>
                <a:off x="2323" y="2189"/>
                <a:ext cx="144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60" name="AutoShape 116"/>
              <p:cNvSpPr>
                <a:spLocks noChangeArrowheads="1"/>
              </p:cNvSpPr>
              <p:nvPr/>
            </p:nvSpPr>
            <p:spPr bwMode="auto">
              <a:xfrm>
                <a:off x="2092" y="2343"/>
                <a:ext cx="144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61" name="AutoShape 117"/>
              <p:cNvSpPr>
                <a:spLocks noChangeArrowheads="1"/>
              </p:cNvSpPr>
              <p:nvPr/>
            </p:nvSpPr>
            <p:spPr bwMode="auto">
              <a:xfrm>
                <a:off x="2668" y="2333"/>
                <a:ext cx="144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62" name="AutoShape 118"/>
              <p:cNvSpPr>
                <a:spLocks noChangeArrowheads="1"/>
              </p:cNvSpPr>
              <p:nvPr/>
            </p:nvSpPr>
            <p:spPr bwMode="auto">
              <a:xfrm>
                <a:off x="2850" y="2189"/>
                <a:ext cx="144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79900" name="Group 119"/>
            <p:cNvGrpSpPr>
              <a:grpSpLocks/>
            </p:cNvGrpSpPr>
            <p:nvPr/>
          </p:nvGrpSpPr>
          <p:grpSpPr bwMode="auto">
            <a:xfrm>
              <a:off x="654" y="2272"/>
              <a:ext cx="962" cy="174"/>
              <a:chOff x="1920" y="2199"/>
              <a:chExt cx="758" cy="153"/>
            </a:xfrm>
          </p:grpSpPr>
          <p:sp>
            <p:nvSpPr>
              <p:cNvPr id="108664" name="Line 120"/>
              <p:cNvSpPr>
                <a:spLocks noChangeShapeType="1"/>
              </p:cNvSpPr>
              <p:nvPr/>
            </p:nvSpPr>
            <p:spPr bwMode="auto">
              <a:xfrm flipV="1">
                <a:off x="1920" y="2208"/>
                <a:ext cx="758" cy="144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65" name="Line 121"/>
              <p:cNvSpPr>
                <a:spLocks noChangeShapeType="1"/>
              </p:cNvSpPr>
              <p:nvPr/>
            </p:nvSpPr>
            <p:spPr bwMode="auto">
              <a:xfrm>
                <a:off x="2140" y="2199"/>
                <a:ext cx="356" cy="153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66" name="AutoShape 122"/>
              <p:cNvSpPr>
                <a:spLocks noChangeArrowheads="1"/>
              </p:cNvSpPr>
              <p:nvPr/>
            </p:nvSpPr>
            <p:spPr bwMode="auto">
              <a:xfrm>
                <a:off x="2256" y="2208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sp>
          <p:nvSpPr>
            <p:cNvPr id="108667" name="Rectangle 123"/>
            <p:cNvSpPr>
              <a:spLocks noChangeArrowheads="1"/>
            </p:cNvSpPr>
            <p:nvPr/>
          </p:nvSpPr>
          <p:spPr bwMode="auto">
            <a:xfrm>
              <a:off x="2256" y="2064"/>
              <a:ext cx="1488" cy="1584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defRPr/>
              </a:pPr>
              <a:endParaRPr kumimoji="1" lang="en-US">
                <a:cs typeface="+mn-cs"/>
              </a:endParaRPr>
            </a:p>
          </p:txBody>
        </p:sp>
        <p:grpSp>
          <p:nvGrpSpPr>
            <p:cNvPr id="79902" name="Group 124"/>
            <p:cNvGrpSpPr>
              <a:grpSpLocks/>
            </p:cNvGrpSpPr>
            <p:nvPr/>
          </p:nvGrpSpPr>
          <p:grpSpPr bwMode="auto">
            <a:xfrm>
              <a:off x="2542" y="2238"/>
              <a:ext cx="973" cy="1098"/>
              <a:chOff x="3600" y="2400"/>
              <a:chExt cx="816" cy="965"/>
            </a:xfrm>
          </p:grpSpPr>
          <p:sp>
            <p:nvSpPr>
              <p:cNvPr id="108669" name="Line 125"/>
              <p:cNvSpPr>
                <a:spLocks noChangeShapeType="1"/>
              </p:cNvSpPr>
              <p:nvPr/>
            </p:nvSpPr>
            <p:spPr bwMode="auto">
              <a:xfrm>
                <a:off x="4195" y="2544"/>
                <a:ext cx="0" cy="821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70" name="Line 126"/>
              <p:cNvSpPr>
                <a:spLocks noChangeShapeType="1"/>
              </p:cNvSpPr>
              <p:nvPr/>
            </p:nvSpPr>
            <p:spPr bwMode="auto">
              <a:xfrm>
                <a:off x="3600" y="2544"/>
                <a:ext cx="0" cy="821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71" name="Line 127"/>
              <p:cNvSpPr>
                <a:spLocks noChangeShapeType="1"/>
              </p:cNvSpPr>
              <p:nvPr/>
            </p:nvSpPr>
            <p:spPr bwMode="auto">
              <a:xfrm>
                <a:off x="4416" y="2400"/>
                <a:ext cx="0" cy="821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72" name="Line 128"/>
              <p:cNvSpPr>
                <a:spLocks noChangeShapeType="1"/>
              </p:cNvSpPr>
              <p:nvPr/>
            </p:nvSpPr>
            <p:spPr bwMode="auto">
              <a:xfrm flipV="1">
                <a:off x="3600" y="2400"/>
                <a:ext cx="221" cy="144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73" name="Line 129"/>
              <p:cNvSpPr>
                <a:spLocks noChangeShapeType="1"/>
              </p:cNvSpPr>
              <p:nvPr/>
            </p:nvSpPr>
            <p:spPr bwMode="auto">
              <a:xfrm>
                <a:off x="3600" y="3365"/>
                <a:ext cx="595" cy="0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74" name="Line 130"/>
              <p:cNvSpPr>
                <a:spLocks noChangeShapeType="1"/>
              </p:cNvSpPr>
              <p:nvPr/>
            </p:nvSpPr>
            <p:spPr bwMode="auto">
              <a:xfrm>
                <a:off x="3600" y="2544"/>
                <a:ext cx="595" cy="0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75" name="Line 131"/>
              <p:cNvSpPr>
                <a:spLocks noChangeShapeType="1"/>
              </p:cNvSpPr>
              <p:nvPr/>
            </p:nvSpPr>
            <p:spPr bwMode="auto">
              <a:xfrm>
                <a:off x="3821" y="2400"/>
                <a:ext cx="595" cy="0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76" name="Line 132"/>
              <p:cNvSpPr>
                <a:spLocks noChangeShapeType="1"/>
              </p:cNvSpPr>
              <p:nvPr/>
            </p:nvSpPr>
            <p:spPr bwMode="auto">
              <a:xfrm flipV="1">
                <a:off x="4176" y="2400"/>
                <a:ext cx="221" cy="144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77" name="Line 133"/>
              <p:cNvSpPr>
                <a:spLocks noChangeShapeType="1"/>
              </p:cNvSpPr>
              <p:nvPr/>
            </p:nvSpPr>
            <p:spPr bwMode="auto">
              <a:xfrm flipV="1">
                <a:off x="4176" y="3216"/>
                <a:ext cx="221" cy="144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79903" name="Group 134"/>
            <p:cNvGrpSpPr>
              <a:grpSpLocks/>
            </p:cNvGrpSpPr>
            <p:nvPr/>
          </p:nvGrpSpPr>
          <p:grpSpPr bwMode="auto">
            <a:xfrm>
              <a:off x="2542" y="2238"/>
              <a:ext cx="973" cy="1093"/>
              <a:chOff x="3600" y="2400"/>
              <a:chExt cx="816" cy="960"/>
            </a:xfrm>
          </p:grpSpPr>
          <p:sp>
            <p:nvSpPr>
              <p:cNvPr id="108679" name="Line 135"/>
              <p:cNvSpPr>
                <a:spLocks noChangeShapeType="1"/>
              </p:cNvSpPr>
              <p:nvPr/>
            </p:nvSpPr>
            <p:spPr bwMode="auto">
              <a:xfrm flipV="1">
                <a:off x="3821" y="2400"/>
                <a:ext cx="0" cy="821"/>
              </a:xfrm>
              <a:prstGeom prst="line">
                <a:avLst/>
              </a:prstGeom>
              <a:noFill/>
              <a:ln w="28575" cap="sq">
                <a:solidFill>
                  <a:srgbClr val="CC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80" name="Line 136"/>
              <p:cNvSpPr>
                <a:spLocks noChangeShapeType="1"/>
              </p:cNvSpPr>
              <p:nvPr/>
            </p:nvSpPr>
            <p:spPr bwMode="auto">
              <a:xfrm flipH="1">
                <a:off x="3600" y="3216"/>
                <a:ext cx="240" cy="144"/>
              </a:xfrm>
              <a:prstGeom prst="line">
                <a:avLst/>
              </a:prstGeom>
              <a:noFill/>
              <a:ln w="28575" cap="sq">
                <a:solidFill>
                  <a:schemeClr val="accent2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81" name="Line 137"/>
              <p:cNvSpPr>
                <a:spLocks noChangeShapeType="1"/>
              </p:cNvSpPr>
              <p:nvPr/>
            </p:nvSpPr>
            <p:spPr bwMode="auto">
              <a:xfrm>
                <a:off x="3840" y="3216"/>
                <a:ext cx="576" cy="0"/>
              </a:xfrm>
              <a:prstGeom prst="line">
                <a:avLst/>
              </a:prstGeom>
              <a:noFill/>
              <a:ln w="28575" cap="sq">
                <a:solidFill>
                  <a:schemeClr val="accent2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79904" name="Group 138"/>
            <p:cNvGrpSpPr>
              <a:grpSpLocks/>
            </p:cNvGrpSpPr>
            <p:nvPr/>
          </p:nvGrpSpPr>
          <p:grpSpPr bwMode="auto">
            <a:xfrm>
              <a:off x="3229" y="2183"/>
              <a:ext cx="286" cy="1093"/>
              <a:chOff x="3312" y="2160"/>
              <a:chExt cx="240" cy="960"/>
            </a:xfrm>
          </p:grpSpPr>
          <p:sp>
            <p:nvSpPr>
              <p:cNvPr id="108683" name="Line 139"/>
              <p:cNvSpPr>
                <a:spLocks noChangeShapeType="1"/>
              </p:cNvSpPr>
              <p:nvPr/>
            </p:nvSpPr>
            <p:spPr bwMode="auto">
              <a:xfrm flipH="1" flipV="1">
                <a:off x="3360" y="2304"/>
                <a:ext cx="192" cy="624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84" name="Line 140"/>
              <p:cNvSpPr>
                <a:spLocks noChangeShapeType="1"/>
              </p:cNvSpPr>
              <p:nvPr/>
            </p:nvSpPr>
            <p:spPr bwMode="auto">
              <a:xfrm flipH="1">
                <a:off x="3312" y="2160"/>
                <a:ext cx="240" cy="96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85" name="AutoShape 141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79905" name="Group 142"/>
            <p:cNvGrpSpPr>
              <a:grpSpLocks/>
            </p:cNvGrpSpPr>
            <p:nvPr/>
          </p:nvGrpSpPr>
          <p:grpSpPr bwMode="auto">
            <a:xfrm>
              <a:off x="2485" y="2129"/>
              <a:ext cx="1122" cy="1256"/>
              <a:chOff x="2092" y="2189"/>
              <a:chExt cx="941" cy="1104"/>
            </a:xfrm>
          </p:grpSpPr>
          <p:sp>
            <p:nvSpPr>
              <p:cNvPr id="108687" name="AutoShape 143"/>
              <p:cNvSpPr>
                <a:spLocks noChangeArrowheads="1"/>
              </p:cNvSpPr>
              <p:nvPr/>
            </p:nvSpPr>
            <p:spPr bwMode="auto">
              <a:xfrm>
                <a:off x="2092" y="3139"/>
                <a:ext cx="144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88" name="AutoShape 144"/>
              <p:cNvSpPr>
                <a:spLocks noChangeArrowheads="1"/>
              </p:cNvSpPr>
              <p:nvPr/>
            </p:nvSpPr>
            <p:spPr bwMode="auto">
              <a:xfrm>
                <a:off x="2668" y="3149"/>
                <a:ext cx="143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89" name="AutoShape 145"/>
              <p:cNvSpPr>
                <a:spLocks noChangeArrowheads="1"/>
              </p:cNvSpPr>
              <p:nvPr/>
            </p:nvSpPr>
            <p:spPr bwMode="auto">
              <a:xfrm>
                <a:off x="2889" y="3015"/>
                <a:ext cx="144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90" name="AutoShape 146"/>
              <p:cNvSpPr>
                <a:spLocks noChangeArrowheads="1"/>
              </p:cNvSpPr>
              <p:nvPr/>
            </p:nvSpPr>
            <p:spPr bwMode="auto">
              <a:xfrm>
                <a:off x="2322" y="2995"/>
                <a:ext cx="144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91" name="AutoShape 147"/>
              <p:cNvSpPr>
                <a:spLocks noChangeArrowheads="1"/>
              </p:cNvSpPr>
              <p:nvPr/>
            </p:nvSpPr>
            <p:spPr bwMode="auto">
              <a:xfrm>
                <a:off x="2323" y="2189"/>
                <a:ext cx="144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92" name="AutoShape 148"/>
              <p:cNvSpPr>
                <a:spLocks noChangeArrowheads="1"/>
              </p:cNvSpPr>
              <p:nvPr/>
            </p:nvSpPr>
            <p:spPr bwMode="auto">
              <a:xfrm>
                <a:off x="2092" y="2343"/>
                <a:ext cx="144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93" name="AutoShape 149"/>
              <p:cNvSpPr>
                <a:spLocks noChangeArrowheads="1"/>
              </p:cNvSpPr>
              <p:nvPr/>
            </p:nvSpPr>
            <p:spPr bwMode="auto">
              <a:xfrm>
                <a:off x="2668" y="2333"/>
                <a:ext cx="143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94" name="AutoShape 150"/>
              <p:cNvSpPr>
                <a:spLocks noChangeArrowheads="1"/>
              </p:cNvSpPr>
              <p:nvPr/>
            </p:nvSpPr>
            <p:spPr bwMode="auto">
              <a:xfrm>
                <a:off x="2850" y="2189"/>
                <a:ext cx="143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79906" name="Group 151"/>
            <p:cNvGrpSpPr>
              <a:grpSpLocks/>
            </p:cNvGrpSpPr>
            <p:nvPr/>
          </p:nvGrpSpPr>
          <p:grpSpPr bwMode="auto">
            <a:xfrm>
              <a:off x="2542" y="2238"/>
              <a:ext cx="286" cy="1093"/>
              <a:chOff x="3312" y="2160"/>
              <a:chExt cx="240" cy="960"/>
            </a:xfrm>
          </p:grpSpPr>
          <p:sp>
            <p:nvSpPr>
              <p:cNvPr id="108696" name="Line 152"/>
              <p:cNvSpPr>
                <a:spLocks noChangeShapeType="1"/>
              </p:cNvSpPr>
              <p:nvPr/>
            </p:nvSpPr>
            <p:spPr bwMode="auto">
              <a:xfrm flipH="1" flipV="1">
                <a:off x="3360" y="2304"/>
                <a:ext cx="192" cy="624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97" name="Line 153"/>
              <p:cNvSpPr>
                <a:spLocks noChangeShapeType="1"/>
              </p:cNvSpPr>
              <p:nvPr/>
            </p:nvSpPr>
            <p:spPr bwMode="auto">
              <a:xfrm flipH="1">
                <a:off x="3312" y="2160"/>
                <a:ext cx="240" cy="96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698" name="AutoShape 154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sp>
          <p:nvSpPr>
            <p:cNvPr id="108699" name="Rectangle 155"/>
            <p:cNvSpPr>
              <a:spLocks noChangeArrowheads="1"/>
            </p:cNvSpPr>
            <p:nvPr/>
          </p:nvSpPr>
          <p:spPr bwMode="auto">
            <a:xfrm>
              <a:off x="4080" y="2064"/>
              <a:ext cx="1440" cy="1593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defRPr/>
              </a:pPr>
              <a:endParaRPr kumimoji="1" lang="en-US">
                <a:cs typeface="+mn-cs"/>
              </a:endParaRPr>
            </a:p>
          </p:txBody>
        </p:sp>
        <p:grpSp>
          <p:nvGrpSpPr>
            <p:cNvPr id="79908" name="Group 156"/>
            <p:cNvGrpSpPr>
              <a:grpSpLocks/>
            </p:cNvGrpSpPr>
            <p:nvPr/>
          </p:nvGrpSpPr>
          <p:grpSpPr bwMode="auto">
            <a:xfrm>
              <a:off x="4357" y="2229"/>
              <a:ext cx="941" cy="1104"/>
              <a:chOff x="3600" y="2400"/>
              <a:chExt cx="816" cy="965"/>
            </a:xfrm>
          </p:grpSpPr>
          <p:sp>
            <p:nvSpPr>
              <p:cNvPr id="108701" name="Line 157"/>
              <p:cNvSpPr>
                <a:spLocks noChangeShapeType="1"/>
              </p:cNvSpPr>
              <p:nvPr/>
            </p:nvSpPr>
            <p:spPr bwMode="auto">
              <a:xfrm>
                <a:off x="4195" y="2544"/>
                <a:ext cx="0" cy="821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702" name="Line 158"/>
              <p:cNvSpPr>
                <a:spLocks noChangeShapeType="1"/>
              </p:cNvSpPr>
              <p:nvPr/>
            </p:nvSpPr>
            <p:spPr bwMode="auto">
              <a:xfrm>
                <a:off x="3600" y="2544"/>
                <a:ext cx="0" cy="821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703" name="Line 159"/>
              <p:cNvSpPr>
                <a:spLocks noChangeShapeType="1"/>
              </p:cNvSpPr>
              <p:nvPr/>
            </p:nvSpPr>
            <p:spPr bwMode="auto">
              <a:xfrm>
                <a:off x="4416" y="2400"/>
                <a:ext cx="0" cy="821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704" name="Line 160"/>
              <p:cNvSpPr>
                <a:spLocks noChangeShapeType="1"/>
              </p:cNvSpPr>
              <p:nvPr/>
            </p:nvSpPr>
            <p:spPr bwMode="auto">
              <a:xfrm flipV="1">
                <a:off x="3600" y="2400"/>
                <a:ext cx="221" cy="144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705" name="Line 161"/>
              <p:cNvSpPr>
                <a:spLocks noChangeShapeType="1"/>
              </p:cNvSpPr>
              <p:nvPr/>
            </p:nvSpPr>
            <p:spPr bwMode="auto">
              <a:xfrm>
                <a:off x="3600" y="3365"/>
                <a:ext cx="595" cy="0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706" name="Line 162"/>
              <p:cNvSpPr>
                <a:spLocks noChangeShapeType="1"/>
              </p:cNvSpPr>
              <p:nvPr/>
            </p:nvSpPr>
            <p:spPr bwMode="auto">
              <a:xfrm>
                <a:off x="3600" y="2544"/>
                <a:ext cx="595" cy="0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707" name="Line 163"/>
              <p:cNvSpPr>
                <a:spLocks noChangeShapeType="1"/>
              </p:cNvSpPr>
              <p:nvPr/>
            </p:nvSpPr>
            <p:spPr bwMode="auto">
              <a:xfrm>
                <a:off x="3821" y="2400"/>
                <a:ext cx="595" cy="0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708" name="Line 164"/>
              <p:cNvSpPr>
                <a:spLocks noChangeShapeType="1"/>
              </p:cNvSpPr>
              <p:nvPr/>
            </p:nvSpPr>
            <p:spPr bwMode="auto">
              <a:xfrm flipV="1">
                <a:off x="4176" y="2400"/>
                <a:ext cx="221" cy="144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709" name="Line 165"/>
              <p:cNvSpPr>
                <a:spLocks noChangeShapeType="1"/>
              </p:cNvSpPr>
              <p:nvPr/>
            </p:nvSpPr>
            <p:spPr bwMode="auto">
              <a:xfrm flipV="1">
                <a:off x="4176" y="3216"/>
                <a:ext cx="221" cy="143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79909" name="Group 166"/>
            <p:cNvGrpSpPr>
              <a:grpSpLocks/>
            </p:cNvGrpSpPr>
            <p:nvPr/>
          </p:nvGrpSpPr>
          <p:grpSpPr bwMode="auto">
            <a:xfrm>
              <a:off x="4357" y="2229"/>
              <a:ext cx="941" cy="1098"/>
              <a:chOff x="3600" y="2400"/>
              <a:chExt cx="816" cy="960"/>
            </a:xfrm>
          </p:grpSpPr>
          <p:sp>
            <p:nvSpPr>
              <p:cNvPr id="108711" name="Line 167"/>
              <p:cNvSpPr>
                <a:spLocks noChangeShapeType="1"/>
              </p:cNvSpPr>
              <p:nvPr/>
            </p:nvSpPr>
            <p:spPr bwMode="auto">
              <a:xfrm flipV="1">
                <a:off x="3821" y="2400"/>
                <a:ext cx="0" cy="821"/>
              </a:xfrm>
              <a:prstGeom prst="line">
                <a:avLst/>
              </a:prstGeom>
              <a:noFill/>
              <a:ln w="28575" cap="sq">
                <a:solidFill>
                  <a:srgbClr val="CC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712" name="Line 168"/>
              <p:cNvSpPr>
                <a:spLocks noChangeShapeType="1"/>
              </p:cNvSpPr>
              <p:nvPr/>
            </p:nvSpPr>
            <p:spPr bwMode="auto">
              <a:xfrm flipH="1">
                <a:off x="3600" y="3216"/>
                <a:ext cx="240" cy="144"/>
              </a:xfrm>
              <a:prstGeom prst="line">
                <a:avLst/>
              </a:prstGeom>
              <a:noFill/>
              <a:ln w="28575" cap="sq">
                <a:solidFill>
                  <a:schemeClr val="accent2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713" name="Line 169"/>
              <p:cNvSpPr>
                <a:spLocks noChangeShapeType="1"/>
              </p:cNvSpPr>
              <p:nvPr/>
            </p:nvSpPr>
            <p:spPr bwMode="auto">
              <a:xfrm>
                <a:off x="3840" y="3216"/>
                <a:ext cx="576" cy="0"/>
              </a:xfrm>
              <a:prstGeom prst="line">
                <a:avLst/>
              </a:prstGeom>
              <a:noFill/>
              <a:ln w="28575" cap="sq">
                <a:solidFill>
                  <a:schemeClr val="accent2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79910" name="Group 170"/>
            <p:cNvGrpSpPr>
              <a:grpSpLocks/>
            </p:cNvGrpSpPr>
            <p:nvPr/>
          </p:nvGrpSpPr>
          <p:grpSpPr bwMode="auto">
            <a:xfrm>
              <a:off x="4602" y="2229"/>
              <a:ext cx="664" cy="889"/>
              <a:chOff x="4896" y="2151"/>
              <a:chExt cx="576" cy="777"/>
            </a:xfrm>
          </p:grpSpPr>
          <p:sp>
            <p:nvSpPr>
              <p:cNvPr id="108715" name="Line 171"/>
              <p:cNvSpPr>
                <a:spLocks noChangeShapeType="1"/>
              </p:cNvSpPr>
              <p:nvPr/>
            </p:nvSpPr>
            <p:spPr bwMode="auto">
              <a:xfrm flipV="1">
                <a:off x="4896" y="2160"/>
                <a:ext cx="566" cy="76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716" name="Line 172"/>
              <p:cNvSpPr>
                <a:spLocks noChangeShapeType="1"/>
              </p:cNvSpPr>
              <p:nvPr/>
            </p:nvSpPr>
            <p:spPr bwMode="auto">
              <a:xfrm>
                <a:off x="4924" y="2151"/>
                <a:ext cx="548" cy="777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717" name="AutoShape 173"/>
              <p:cNvSpPr>
                <a:spLocks noChangeArrowheads="1"/>
              </p:cNvSpPr>
              <p:nvPr/>
            </p:nvSpPr>
            <p:spPr bwMode="auto">
              <a:xfrm>
                <a:off x="5127" y="2457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79911" name="Group 174"/>
            <p:cNvGrpSpPr>
              <a:grpSpLocks/>
            </p:cNvGrpSpPr>
            <p:nvPr/>
          </p:nvGrpSpPr>
          <p:grpSpPr bwMode="auto">
            <a:xfrm>
              <a:off x="4269" y="2129"/>
              <a:ext cx="1086" cy="1264"/>
              <a:chOff x="2092" y="2189"/>
              <a:chExt cx="941" cy="1104"/>
            </a:xfrm>
          </p:grpSpPr>
          <p:sp>
            <p:nvSpPr>
              <p:cNvPr id="108719" name="AutoShape 175"/>
              <p:cNvSpPr>
                <a:spLocks noChangeArrowheads="1"/>
              </p:cNvSpPr>
              <p:nvPr/>
            </p:nvSpPr>
            <p:spPr bwMode="auto">
              <a:xfrm>
                <a:off x="2092" y="3139"/>
                <a:ext cx="144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720" name="AutoShape 176"/>
              <p:cNvSpPr>
                <a:spLocks noChangeArrowheads="1"/>
              </p:cNvSpPr>
              <p:nvPr/>
            </p:nvSpPr>
            <p:spPr bwMode="auto">
              <a:xfrm>
                <a:off x="2668" y="3149"/>
                <a:ext cx="144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721" name="AutoShape 177"/>
              <p:cNvSpPr>
                <a:spLocks noChangeArrowheads="1"/>
              </p:cNvSpPr>
              <p:nvPr/>
            </p:nvSpPr>
            <p:spPr bwMode="auto">
              <a:xfrm>
                <a:off x="2889" y="3015"/>
                <a:ext cx="144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722" name="AutoShape 178"/>
              <p:cNvSpPr>
                <a:spLocks noChangeArrowheads="1"/>
              </p:cNvSpPr>
              <p:nvPr/>
            </p:nvSpPr>
            <p:spPr bwMode="auto">
              <a:xfrm>
                <a:off x="2322" y="2995"/>
                <a:ext cx="145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723" name="AutoShape 179"/>
              <p:cNvSpPr>
                <a:spLocks noChangeArrowheads="1"/>
              </p:cNvSpPr>
              <p:nvPr/>
            </p:nvSpPr>
            <p:spPr bwMode="auto">
              <a:xfrm>
                <a:off x="2323" y="2189"/>
                <a:ext cx="144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724" name="AutoShape 180"/>
              <p:cNvSpPr>
                <a:spLocks noChangeArrowheads="1"/>
              </p:cNvSpPr>
              <p:nvPr/>
            </p:nvSpPr>
            <p:spPr bwMode="auto">
              <a:xfrm>
                <a:off x="2092" y="2343"/>
                <a:ext cx="144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725" name="AutoShape 181"/>
              <p:cNvSpPr>
                <a:spLocks noChangeArrowheads="1"/>
              </p:cNvSpPr>
              <p:nvPr/>
            </p:nvSpPr>
            <p:spPr bwMode="auto">
              <a:xfrm>
                <a:off x="2668" y="2333"/>
                <a:ext cx="144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726" name="AutoShape 182"/>
              <p:cNvSpPr>
                <a:spLocks noChangeArrowheads="1"/>
              </p:cNvSpPr>
              <p:nvPr/>
            </p:nvSpPr>
            <p:spPr bwMode="auto">
              <a:xfrm>
                <a:off x="2850" y="2189"/>
                <a:ext cx="144" cy="144"/>
              </a:xfrm>
              <a:prstGeom prst="flowChartConnector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79912" name="Group 183"/>
            <p:cNvGrpSpPr>
              <a:grpSpLocks/>
            </p:cNvGrpSpPr>
            <p:nvPr/>
          </p:nvGrpSpPr>
          <p:grpSpPr bwMode="auto">
            <a:xfrm>
              <a:off x="4325" y="2404"/>
              <a:ext cx="664" cy="889"/>
              <a:chOff x="4896" y="2151"/>
              <a:chExt cx="576" cy="777"/>
            </a:xfrm>
          </p:grpSpPr>
          <p:sp>
            <p:nvSpPr>
              <p:cNvPr id="108728" name="Line 184"/>
              <p:cNvSpPr>
                <a:spLocks noChangeShapeType="1"/>
              </p:cNvSpPr>
              <p:nvPr/>
            </p:nvSpPr>
            <p:spPr bwMode="auto">
              <a:xfrm flipV="1">
                <a:off x="4896" y="2160"/>
                <a:ext cx="566" cy="76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729" name="Line 185"/>
              <p:cNvSpPr>
                <a:spLocks noChangeShapeType="1"/>
              </p:cNvSpPr>
              <p:nvPr/>
            </p:nvSpPr>
            <p:spPr bwMode="auto">
              <a:xfrm>
                <a:off x="4924" y="2151"/>
                <a:ext cx="548" cy="777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730" name="AutoShape 186"/>
              <p:cNvSpPr>
                <a:spLocks noChangeArrowheads="1"/>
              </p:cNvSpPr>
              <p:nvPr/>
            </p:nvSpPr>
            <p:spPr bwMode="auto">
              <a:xfrm>
                <a:off x="5127" y="2457"/>
                <a:ext cx="144" cy="144"/>
              </a:xfrm>
              <a:prstGeom prst="flowChartConnector">
                <a:avLst/>
              </a:prstGeom>
              <a:solidFill>
                <a:srgbClr val="FF00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</p:grpSp>
      <p:grpSp>
        <p:nvGrpSpPr>
          <p:cNvPr id="79880" name="Group 187"/>
          <p:cNvGrpSpPr>
            <a:grpSpLocks/>
          </p:cNvGrpSpPr>
          <p:nvPr/>
        </p:nvGrpSpPr>
        <p:grpSpPr bwMode="auto">
          <a:xfrm>
            <a:off x="735013" y="2781300"/>
            <a:ext cx="1052512" cy="1150938"/>
            <a:chOff x="463" y="1752"/>
            <a:chExt cx="663" cy="725"/>
          </a:xfrm>
        </p:grpSpPr>
        <p:grpSp>
          <p:nvGrpSpPr>
            <p:cNvPr id="79888" name="Group 188"/>
            <p:cNvGrpSpPr>
              <a:grpSpLocks/>
            </p:cNvGrpSpPr>
            <p:nvPr/>
          </p:nvGrpSpPr>
          <p:grpSpPr bwMode="auto">
            <a:xfrm>
              <a:off x="521" y="1797"/>
              <a:ext cx="589" cy="680"/>
              <a:chOff x="3312" y="2400"/>
              <a:chExt cx="1104" cy="1056"/>
            </a:xfrm>
          </p:grpSpPr>
          <p:sp>
            <p:nvSpPr>
              <p:cNvPr id="108733" name="Line 189"/>
              <p:cNvSpPr>
                <a:spLocks noChangeShapeType="1"/>
              </p:cNvSpPr>
              <p:nvPr/>
            </p:nvSpPr>
            <p:spPr bwMode="auto">
              <a:xfrm flipH="1">
                <a:off x="3312" y="3222"/>
                <a:ext cx="384" cy="234"/>
              </a:xfrm>
              <a:prstGeom prst="line">
                <a:avLst/>
              </a:prstGeom>
              <a:noFill/>
              <a:ln w="57150" cap="sq">
                <a:solidFill>
                  <a:srgbClr val="CC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734" name="Line 190"/>
              <p:cNvSpPr>
                <a:spLocks noChangeShapeType="1"/>
              </p:cNvSpPr>
              <p:nvPr/>
            </p:nvSpPr>
            <p:spPr bwMode="auto">
              <a:xfrm>
                <a:off x="3696" y="3222"/>
                <a:ext cx="720" cy="0"/>
              </a:xfrm>
              <a:prstGeom prst="line">
                <a:avLst/>
              </a:prstGeom>
              <a:noFill/>
              <a:ln w="57150" cap="sq">
                <a:solidFill>
                  <a:srgbClr val="CC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735" name="Line 191"/>
              <p:cNvSpPr>
                <a:spLocks noChangeShapeType="1"/>
              </p:cNvSpPr>
              <p:nvPr/>
            </p:nvSpPr>
            <p:spPr bwMode="auto">
              <a:xfrm flipV="1">
                <a:off x="3696" y="2400"/>
                <a:ext cx="0" cy="822"/>
              </a:xfrm>
              <a:prstGeom prst="line">
                <a:avLst/>
              </a:prstGeom>
              <a:noFill/>
              <a:ln w="57150" cap="sq">
                <a:solidFill>
                  <a:srgbClr val="CC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sp>
          <p:nvSpPr>
            <p:cNvPr id="108736" name="Text Box 192"/>
            <p:cNvSpPr txBox="1">
              <a:spLocks noChangeArrowheads="1"/>
            </p:cNvSpPr>
            <p:nvPr/>
          </p:nvSpPr>
          <p:spPr bwMode="auto">
            <a:xfrm>
              <a:off x="463" y="221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 sz="1800">
                  <a:latin typeface="Arial" charset="0"/>
                  <a:cs typeface="+mn-cs"/>
                </a:rPr>
                <a:t>a</a:t>
              </a:r>
              <a:endParaRPr lang="en-US" sz="1800">
                <a:latin typeface="Arial" charset="0"/>
                <a:cs typeface="+mn-cs"/>
              </a:endParaRPr>
            </a:p>
          </p:txBody>
        </p:sp>
        <p:sp>
          <p:nvSpPr>
            <p:cNvPr id="108737" name="Text Box 193"/>
            <p:cNvSpPr txBox="1">
              <a:spLocks noChangeArrowheads="1"/>
            </p:cNvSpPr>
            <p:nvPr/>
          </p:nvSpPr>
          <p:spPr bwMode="auto">
            <a:xfrm>
              <a:off x="930" y="20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 sz="1800">
                  <a:latin typeface="Arial" charset="0"/>
                  <a:cs typeface="+mn-cs"/>
                </a:rPr>
                <a:t>b</a:t>
              </a:r>
              <a:endParaRPr lang="en-US" sz="1800">
                <a:latin typeface="Arial" charset="0"/>
                <a:cs typeface="+mn-cs"/>
              </a:endParaRPr>
            </a:p>
          </p:txBody>
        </p:sp>
        <p:sp>
          <p:nvSpPr>
            <p:cNvPr id="108738" name="Text Box 194"/>
            <p:cNvSpPr txBox="1">
              <a:spLocks noChangeArrowheads="1"/>
            </p:cNvSpPr>
            <p:nvPr/>
          </p:nvSpPr>
          <p:spPr bwMode="auto">
            <a:xfrm>
              <a:off x="742" y="1752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 sz="1800">
                  <a:latin typeface="Arial" charset="0"/>
                  <a:cs typeface="+mn-cs"/>
                </a:rPr>
                <a:t>c</a:t>
              </a:r>
              <a:endParaRPr lang="en-US" sz="1800">
                <a:latin typeface="Arial" charset="0"/>
                <a:cs typeface="+mn-cs"/>
              </a:endParaRPr>
            </a:p>
          </p:txBody>
        </p:sp>
      </p:grpSp>
      <p:sp>
        <p:nvSpPr>
          <p:cNvPr id="108739" name="Text Box 195"/>
          <p:cNvSpPr txBox="1">
            <a:spLocks noChangeArrowheads="1"/>
          </p:cNvSpPr>
          <p:nvPr/>
        </p:nvSpPr>
        <p:spPr bwMode="auto">
          <a:xfrm>
            <a:off x="2463800" y="25781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1800" b="1">
                <a:latin typeface="Arial" charset="0"/>
                <a:cs typeface="+mn-cs"/>
              </a:rPr>
              <a:t>P</a:t>
            </a:r>
            <a:endParaRPr lang="en-US" sz="1800" b="1">
              <a:latin typeface="Arial" charset="0"/>
              <a:cs typeface="+mn-cs"/>
            </a:endParaRPr>
          </a:p>
        </p:txBody>
      </p:sp>
      <p:sp>
        <p:nvSpPr>
          <p:cNvPr id="108740" name="Text Box 196"/>
          <p:cNvSpPr txBox="1">
            <a:spLocks noChangeArrowheads="1"/>
          </p:cNvSpPr>
          <p:nvPr/>
        </p:nvSpPr>
        <p:spPr bwMode="auto">
          <a:xfrm>
            <a:off x="4522788" y="263048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1800" b="1">
                <a:latin typeface="Arial" charset="0"/>
                <a:cs typeface="+mn-cs"/>
              </a:rPr>
              <a:t>I</a:t>
            </a:r>
            <a:endParaRPr lang="en-US" sz="1800" b="1">
              <a:latin typeface="Arial" charset="0"/>
              <a:cs typeface="+mn-cs"/>
            </a:endParaRPr>
          </a:p>
        </p:txBody>
      </p:sp>
      <p:sp>
        <p:nvSpPr>
          <p:cNvPr id="108741" name="Text Box 197"/>
          <p:cNvSpPr txBox="1">
            <a:spLocks noChangeArrowheads="1"/>
          </p:cNvSpPr>
          <p:nvPr/>
        </p:nvSpPr>
        <p:spPr bwMode="auto">
          <a:xfrm>
            <a:off x="6732588" y="155575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b="1">
                <a:latin typeface="Arial" charset="0"/>
                <a:cs typeface="+mn-cs"/>
              </a:rPr>
              <a:t>F</a:t>
            </a:r>
            <a:endParaRPr lang="en-US" b="1">
              <a:latin typeface="Arial" charset="0"/>
              <a:cs typeface="+mn-cs"/>
            </a:endParaRPr>
          </a:p>
        </p:txBody>
      </p:sp>
      <p:sp>
        <p:nvSpPr>
          <p:cNvPr id="108742" name="Text Box 198"/>
          <p:cNvSpPr txBox="1">
            <a:spLocks noChangeArrowheads="1"/>
          </p:cNvSpPr>
          <p:nvPr/>
        </p:nvSpPr>
        <p:spPr bwMode="auto">
          <a:xfrm>
            <a:off x="611188" y="42211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GB" b="1">
                <a:latin typeface="Arial" charset="0"/>
                <a:cs typeface="+mn-cs"/>
              </a:rPr>
              <a:t>C</a:t>
            </a:r>
            <a:endParaRPr lang="en-US" b="1">
              <a:latin typeface="Arial" charset="0"/>
              <a:cs typeface="+mn-cs"/>
            </a:endParaRPr>
          </a:p>
        </p:txBody>
      </p:sp>
      <p:sp>
        <p:nvSpPr>
          <p:cNvPr id="108743" name="Text Box 199"/>
          <p:cNvSpPr txBox="1">
            <a:spLocks noChangeArrowheads="1"/>
          </p:cNvSpPr>
          <p:nvPr/>
        </p:nvSpPr>
        <p:spPr bwMode="auto">
          <a:xfrm>
            <a:off x="3635375" y="41497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GB" b="1">
                <a:latin typeface="Arial" charset="0"/>
                <a:cs typeface="+mn-cs"/>
              </a:rPr>
              <a:t>B</a:t>
            </a:r>
            <a:endParaRPr lang="en-US" b="1">
              <a:latin typeface="Arial" charset="0"/>
              <a:cs typeface="+mn-cs"/>
            </a:endParaRPr>
          </a:p>
        </p:txBody>
      </p:sp>
      <p:sp>
        <p:nvSpPr>
          <p:cNvPr id="108744" name="Text Box 200"/>
          <p:cNvSpPr txBox="1">
            <a:spLocks noChangeArrowheads="1"/>
          </p:cNvSpPr>
          <p:nvPr/>
        </p:nvSpPr>
        <p:spPr bwMode="auto">
          <a:xfrm>
            <a:off x="6443663" y="41497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GB" b="1">
                <a:latin typeface="Arial" charset="0"/>
                <a:cs typeface="+mn-cs"/>
              </a:rPr>
              <a:t>A</a:t>
            </a:r>
            <a:endParaRPr lang="en-US" b="1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84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6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6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9E340-EFC3-7240-B68D-2029419157F8}" type="slidenum">
              <a:rPr lang="en-GB"/>
              <a:pPr>
                <a:defRPr/>
              </a:pPr>
              <a:t>49</a:t>
            </a:fld>
            <a:endParaRPr lang="en-GB"/>
          </a:p>
        </p:txBody>
      </p:sp>
      <p:graphicFrame>
        <p:nvGraphicFramePr>
          <p:cNvPr id="185352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106937"/>
              </p:ext>
            </p:extLst>
          </p:nvPr>
        </p:nvGraphicFramePr>
        <p:xfrm>
          <a:off x="1007604" y="872716"/>
          <a:ext cx="6830144" cy="5445543"/>
        </p:xfrm>
        <a:graphic>
          <a:graphicData uri="http://schemas.openxmlformats.org/drawingml/2006/table">
            <a:tbl>
              <a:tblPr/>
              <a:tblGrid>
                <a:gridCol w="1604599"/>
                <a:gridCol w="1168633"/>
                <a:gridCol w="2272174"/>
                <a:gridCol w="1784738"/>
              </a:tblGrid>
              <a:tr h="495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Crystal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System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Minimum Symmetry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Bravais 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Lattices 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Unit Cell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Geometry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1. Triclinic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None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1. Primitive (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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b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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c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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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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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2. Monoclinic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One 2fold axis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2. Primitive (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3. Base-Centered (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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b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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c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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=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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=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90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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3. Orthorhombic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Three orthogonal 2fold axes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4. Primitive (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5. Base-Centered (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6. Body-Centered (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7. Face-Centered (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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b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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c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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=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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=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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 =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90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4. Tetragonal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One 4fold axis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8. Primitive (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9. Body-Centered (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=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b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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c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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=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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=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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=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90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612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5. Trigonal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One 3fold axis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10. Primitive (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=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b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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c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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=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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= 90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,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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= 120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</a:t>
                      </a:r>
                      <a:endParaRPr kumimoji="0" lang="en-US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8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11. Rhombohedral (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=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b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=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c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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=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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=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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 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90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6. Hexagonal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One 6fold axis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10. Primitive (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=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b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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c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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=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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= 90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,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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= 120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</a:t>
                      </a:r>
                      <a:endParaRPr kumimoji="0" lang="en-US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  <a:sym typeface="Symbo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7. Cubic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Four 3fold axes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12. Primitive (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13. Body-Centered (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14. Face-Centered (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=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b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=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c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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=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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=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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 =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90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99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 descr="oboi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76" y="441180"/>
            <a:ext cx="5738538" cy="57448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1561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CC732E-8CA8-134E-8E24-F96242B39748}" type="slidenum">
              <a:rPr lang="en-GB"/>
              <a:pPr>
                <a:defRPr/>
              </a:pPr>
              <a:t>50</a:t>
            </a:fld>
            <a:endParaRPr lang="en-GB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cs typeface="+mn-cs"/>
              </a:rPr>
              <a:t>So 7 crystal systems, combined with P,I,C,A,B,F this gives</a:t>
            </a:r>
          </a:p>
          <a:p>
            <a:pPr eaLnBrk="1" hangingPunct="1">
              <a:defRPr/>
            </a:pPr>
            <a:r>
              <a:rPr lang="en-GB" smtClean="0">
                <a:cs typeface="+mn-cs"/>
              </a:rPr>
              <a:t>14 Bravais lattices</a:t>
            </a:r>
          </a:p>
        </p:txBody>
      </p:sp>
    </p:spTree>
    <p:extLst>
      <p:ext uri="{BB962C8B-B14F-4D97-AF65-F5344CB8AC3E}">
        <p14:creationId xmlns:p14="http://schemas.microsoft.com/office/powerpoint/2010/main" val="3264680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70322-C7AF-D04E-AED2-1F7E1C7B0FA9}" type="slidenum">
              <a:rPr lang="en-GB"/>
              <a:pPr>
                <a:defRPr/>
              </a:pPr>
              <a:t>51</a:t>
            </a:fld>
            <a:endParaRPr lang="en-GB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cs typeface="+mj-cs"/>
              </a:rPr>
              <a:t>Space groups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3528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cs typeface="+mn-cs"/>
              </a:rPr>
              <a:t>Lattice + symmetry =&gt; 230 space groups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Because protein and nucleic acid molecules are chiral, there are only 65 “biological” space groups.</a:t>
            </a:r>
          </a:p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74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D06BD-9C0C-C643-8BBA-44905876BDA4}" type="slidenum">
              <a:rPr lang="en-GB"/>
              <a:pPr>
                <a:defRPr/>
              </a:pPr>
              <a:t>52</a:t>
            </a:fld>
            <a:endParaRPr lang="en-GB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cs typeface="+mj-cs"/>
              </a:rPr>
              <a:t>Space group names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3650"/>
            <a:ext cx="8382000" cy="4114800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cs typeface="+mn-cs"/>
              </a:rPr>
              <a:t>P12</a:t>
            </a:r>
            <a:r>
              <a:rPr lang="en-GB" baseline="-25000" dirty="0" smtClean="0">
                <a:cs typeface="+mn-cs"/>
              </a:rPr>
              <a:t>1</a:t>
            </a:r>
            <a:r>
              <a:rPr lang="en-GB" dirty="0" smtClean="0">
                <a:cs typeface="+mn-cs"/>
              </a:rPr>
              <a:t>1  (</a:t>
            </a:r>
            <a:r>
              <a:rPr lang="en-GB" dirty="0" smtClean="0"/>
              <a:t>P2</a:t>
            </a:r>
            <a:r>
              <a:rPr lang="en-GB" baseline="-25000" dirty="0" smtClean="0"/>
              <a:t>1</a:t>
            </a:r>
            <a:r>
              <a:rPr lang="en-GB" dirty="0" smtClean="0">
                <a:cs typeface="+mn-cs"/>
              </a:rPr>
              <a:t>)</a:t>
            </a:r>
          </a:p>
          <a:p>
            <a:pPr marL="0" indent="0" eaLnBrk="1" hangingPunct="1">
              <a:spcBef>
                <a:spcPts val="1224"/>
              </a:spcBef>
              <a:buNone/>
              <a:defRPr/>
            </a:pPr>
            <a:r>
              <a:rPr lang="en-GB" dirty="0">
                <a:cs typeface="+mn-cs"/>
              </a:rPr>
              <a:t> </a:t>
            </a:r>
            <a:r>
              <a:rPr lang="en-GB" dirty="0" smtClean="0">
                <a:cs typeface="+mn-cs"/>
              </a:rPr>
              <a:t>    </a:t>
            </a:r>
            <a:r>
              <a:rPr lang="en-GB" dirty="0" smtClean="0"/>
              <a:t>a </a:t>
            </a:r>
            <a:r>
              <a:rPr lang="en-GB" dirty="0"/>
              <a:t>b</a:t>
            </a:r>
            <a:r>
              <a:rPr lang="en-GB" dirty="0" smtClean="0"/>
              <a:t> c</a:t>
            </a:r>
            <a:endParaRPr lang="en-GB" b="1" dirty="0"/>
          </a:p>
          <a:p>
            <a:pPr eaLnBrk="1" hangingPunct="1">
              <a:defRPr/>
            </a:pPr>
            <a:endParaRPr lang="en-GB" dirty="0" smtClean="0">
              <a:cs typeface="+mn-cs"/>
            </a:endParaRPr>
          </a:p>
          <a:p>
            <a:pPr eaLnBrk="1" hangingPunct="1">
              <a:defRPr/>
            </a:pPr>
            <a:r>
              <a:rPr lang="en-GB" dirty="0" smtClean="0"/>
              <a:t>2</a:t>
            </a:r>
            <a:r>
              <a:rPr lang="en-GB" baseline="-25000" dirty="0" smtClean="0"/>
              <a:t>1</a:t>
            </a:r>
            <a:r>
              <a:rPr lang="en-GB" dirty="0" smtClean="0"/>
              <a:t> axes along </a:t>
            </a:r>
            <a:r>
              <a:rPr lang="en-GB" dirty="0" smtClean="0">
                <a:cs typeface="+mn-cs"/>
              </a:rPr>
              <a:t>unique axis </a:t>
            </a:r>
            <a:r>
              <a:rPr lang="en-GB" b="1" dirty="0" smtClean="0"/>
              <a:t>b</a:t>
            </a:r>
            <a:endParaRPr lang="en-GB" dirty="0" smtClean="0">
              <a:cs typeface="+mn-cs"/>
            </a:endParaRPr>
          </a:p>
          <a:p>
            <a:pPr eaLnBrk="1" hangingPunct="1">
              <a:defRPr/>
            </a:pPr>
            <a:r>
              <a:rPr lang="en-GB" dirty="0" smtClean="0">
                <a:cs typeface="+mn-cs"/>
              </a:rPr>
              <a:t>highest symmetry is a 2-fold</a:t>
            </a:r>
          </a:p>
          <a:p>
            <a:pPr eaLnBrk="1" hangingPunct="1">
              <a:defRPr/>
            </a:pPr>
            <a:r>
              <a:rPr lang="en-GB" dirty="0" smtClean="0">
                <a:cs typeface="+mn-cs"/>
              </a:rPr>
              <a:t>=&gt; monoclinic</a:t>
            </a:r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 flipH="1">
            <a:off x="995758" y="1845518"/>
            <a:ext cx="107950" cy="28733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 flipH="1">
            <a:off x="1367644" y="1808820"/>
            <a:ext cx="0" cy="26534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 rot="19748837" flipH="1">
            <a:off x="1615466" y="1856661"/>
            <a:ext cx="143231" cy="25770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963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6CE6C-7EB7-0344-A5FE-65A6CBE7B171}" type="slidenum">
              <a:rPr lang="en-GB"/>
              <a:pPr>
                <a:defRPr/>
              </a:pPr>
              <a:t>53</a:t>
            </a:fld>
            <a:endParaRPr lang="en-GB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cs typeface="+mj-cs"/>
              </a:rPr>
              <a:t>Space group names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82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cs typeface="+mn-cs"/>
              </a:rPr>
              <a:t>P2</a:t>
            </a:r>
            <a:r>
              <a:rPr lang="en-GB" baseline="-25000" dirty="0" smtClean="0">
                <a:cs typeface="+mn-cs"/>
              </a:rPr>
              <a:t>1</a:t>
            </a:r>
            <a:r>
              <a:rPr lang="en-GB" dirty="0" smtClean="0">
                <a:cs typeface="+mn-cs"/>
              </a:rPr>
              <a:t>2</a:t>
            </a:r>
            <a:r>
              <a:rPr lang="en-GB" baseline="-25000" dirty="0" smtClean="0">
                <a:cs typeface="+mn-cs"/>
              </a:rPr>
              <a:t>1</a:t>
            </a:r>
            <a:r>
              <a:rPr lang="en-GB" dirty="0" smtClean="0">
                <a:cs typeface="+mn-cs"/>
              </a:rPr>
              <a:t>2</a:t>
            </a:r>
            <a:r>
              <a:rPr lang="en-GB" baseline="-25000" dirty="0" smtClean="0">
                <a:cs typeface="+mn-cs"/>
              </a:rPr>
              <a:t>1</a:t>
            </a:r>
            <a:r>
              <a:rPr lang="en-GB" dirty="0" smtClean="0">
                <a:cs typeface="+mn-cs"/>
              </a:rPr>
              <a:t> </a:t>
            </a:r>
          </a:p>
          <a:p>
            <a:pPr marL="0" indent="0" eaLnBrk="1" hangingPunct="1">
              <a:spcBef>
                <a:spcPts val="1824"/>
              </a:spcBef>
              <a:buNone/>
              <a:defRPr/>
            </a:pPr>
            <a:r>
              <a:rPr lang="en-GB" dirty="0"/>
              <a:t> </a:t>
            </a:r>
            <a:r>
              <a:rPr lang="en-GB" dirty="0" smtClean="0"/>
              <a:t>     a  b  c</a:t>
            </a:r>
            <a:endParaRPr lang="en-GB" dirty="0" smtClean="0">
              <a:cs typeface="+mn-cs"/>
            </a:endParaRPr>
          </a:p>
          <a:p>
            <a:pPr eaLnBrk="1" hangingPunct="1">
              <a:defRPr/>
            </a:pPr>
            <a:r>
              <a:rPr lang="en-GB" dirty="0" smtClean="0">
                <a:cs typeface="+mn-cs"/>
              </a:rPr>
              <a:t>Highest symmetry is a 2fold</a:t>
            </a:r>
          </a:p>
          <a:p>
            <a:pPr eaLnBrk="1" hangingPunct="1">
              <a:defRPr/>
            </a:pPr>
            <a:r>
              <a:rPr lang="en-GB" dirty="0" smtClean="0">
                <a:cs typeface="+mn-cs"/>
              </a:rPr>
              <a:t>Three 2-folds that do not make axes equivalent</a:t>
            </a:r>
          </a:p>
          <a:p>
            <a:pPr eaLnBrk="1" hangingPunct="1">
              <a:defRPr/>
            </a:pPr>
            <a:r>
              <a:rPr lang="en-GB" dirty="0" smtClean="0">
                <a:cs typeface="+mn-cs"/>
              </a:rPr>
              <a:t>=&gt; orthorhombic</a:t>
            </a:r>
          </a:p>
          <a:p>
            <a:pPr eaLnBrk="1" hangingPunct="1">
              <a:defRPr/>
            </a:pPr>
            <a:endParaRPr lang="en-GB" dirty="0" smtClean="0">
              <a:cs typeface="+mn-cs"/>
            </a:endParaRPr>
          </a:p>
          <a:p>
            <a:pPr eaLnBrk="1" hangingPunct="1">
              <a:defRPr/>
            </a:pPr>
            <a:endParaRPr lang="en-GB" dirty="0" smtClean="0">
              <a:cs typeface="+mn-cs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H="1">
            <a:off x="1159363" y="2617481"/>
            <a:ext cx="0" cy="29468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1511660" y="2617480"/>
            <a:ext cx="0" cy="176759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rot="19748837" flipH="1">
            <a:off x="1826387" y="2588637"/>
            <a:ext cx="81321" cy="29468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521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9B26A-B651-314F-96FC-F1CA04BC6838}" type="slidenum">
              <a:rPr lang="en-GB"/>
              <a:pPr>
                <a:defRPr/>
              </a:pPr>
              <a:t>54</a:t>
            </a:fld>
            <a:endParaRPr lang="en-GB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73125"/>
            <a:ext cx="9144000" cy="540067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cs typeface="+mn-cs"/>
              </a:rPr>
              <a:t>P422</a:t>
            </a:r>
          </a:p>
          <a:p>
            <a:pPr eaLnBrk="1" hangingPunct="1">
              <a:defRPr/>
            </a:pPr>
            <a:r>
              <a:rPr lang="en-GB" dirty="0" smtClean="0">
                <a:cs typeface="+mn-cs"/>
              </a:rPr>
              <a:t>4fold highest symmetry, no 3folds</a:t>
            </a:r>
          </a:p>
          <a:p>
            <a:pPr eaLnBrk="1" hangingPunct="1">
              <a:defRPr/>
            </a:pPr>
            <a:r>
              <a:rPr lang="en-GB" dirty="0" smtClean="0">
                <a:cs typeface="+mn-cs"/>
              </a:rPr>
              <a:t>=&gt; tetragonal</a:t>
            </a:r>
          </a:p>
          <a:p>
            <a:pPr eaLnBrk="1" hangingPunct="1">
              <a:defRPr/>
            </a:pPr>
            <a:r>
              <a:rPr lang="en-GB" dirty="0" smtClean="0">
                <a:cs typeface="+mn-cs"/>
              </a:rPr>
              <a:t>Unique axis c (4fold along c) (convention)</a:t>
            </a:r>
          </a:p>
          <a:p>
            <a:pPr eaLnBrk="1" hangingPunct="1">
              <a:defRPr/>
            </a:pPr>
            <a:r>
              <a:rPr lang="en-GB" dirty="0" smtClean="0">
                <a:cs typeface="+mn-cs"/>
              </a:rPr>
              <a:t>4fold makes a and b equivalent</a:t>
            </a:r>
          </a:p>
          <a:p>
            <a:pPr eaLnBrk="1" hangingPunct="1">
              <a:defRPr/>
            </a:pPr>
            <a:r>
              <a:rPr lang="en-GB" dirty="0" smtClean="0">
                <a:cs typeface="+mn-cs"/>
              </a:rPr>
              <a:t>2fold along a </a:t>
            </a:r>
            <a:r>
              <a:rPr lang="en-GB" u="sng" dirty="0" smtClean="0">
                <a:cs typeface="+mn-cs"/>
              </a:rPr>
              <a:t>and</a:t>
            </a:r>
            <a:r>
              <a:rPr lang="en-GB" dirty="0" smtClean="0">
                <a:cs typeface="+mn-cs"/>
              </a:rPr>
              <a:t> b</a:t>
            </a:r>
          </a:p>
          <a:p>
            <a:pPr eaLnBrk="1" hangingPunct="1">
              <a:defRPr/>
            </a:pPr>
            <a:r>
              <a:rPr lang="en-GB" dirty="0" smtClean="0">
                <a:cs typeface="+mn-cs"/>
              </a:rPr>
              <a:t>So: P 4 2 2</a:t>
            </a:r>
          </a:p>
          <a:p>
            <a:pPr eaLnBrk="1" hangingPunct="1">
              <a:buFontTx/>
              <a:buNone/>
              <a:defRPr/>
            </a:pPr>
            <a:r>
              <a:rPr lang="en-GB" dirty="0" smtClean="0">
                <a:cs typeface="+mn-cs"/>
              </a:rPr>
              <a:t>           c a b   </a:t>
            </a:r>
            <a:endParaRPr lang="en-GB" b="1" dirty="0" smtClean="0">
              <a:cs typeface="+mn-cs"/>
            </a:endParaRP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835025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cs typeface="+mj-cs"/>
              </a:rPr>
              <a:t>Space group names</a:t>
            </a:r>
          </a:p>
        </p:txBody>
      </p:sp>
      <p:sp>
        <p:nvSpPr>
          <p:cNvPr id="171012" name="Line 4"/>
          <p:cNvSpPr>
            <a:spLocks noChangeShapeType="1"/>
          </p:cNvSpPr>
          <p:nvPr/>
        </p:nvSpPr>
        <p:spPr bwMode="auto">
          <a:xfrm flipH="1">
            <a:off x="1368425" y="4833938"/>
            <a:ext cx="107950" cy="28733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71013" name="Line 5"/>
          <p:cNvSpPr>
            <a:spLocks noChangeShapeType="1"/>
          </p:cNvSpPr>
          <p:nvPr/>
        </p:nvSpPr>
        <p:spPr bwMode="auto">
          <a:xfrm flipH="1">
            <a:off x="1655763" y="4868863"/>
            <a:ext cx="107950" cy="28733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71014" name="Line 6"/>
          <p:cNvSpPr>
            <a:spLocks noChangeShapeType="1"/>
          </p:cNvSpPr>
          <p:nvPr/>
        </p:nvSpPr>
        <p:spPr bwMode="auto">
          <a:xfrm rot="19748837" flipH="1">
            <a:off x="1800225" y="4868863"/>
            <a:ext cx="107950" cy="28733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71015" name="Line 7"/>
          <p:cNvSpPr>
            <a:spLocks noChangeShapeType="1"/>
          </p:cNvSpPr>
          <p:nvPr/>
        </p:nvSpPr>
        <p:spPr bwMode="auto">
          <a:xfrm rot="19748837" flipH="1">
            <a:off x="2111639" y="4868863"/>
            <a:ext cx="107950" cy="28733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2035847" y="5121275"/>
            <a:ext cx="3384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>
                <a:cs typeface="+mn-cs"/>
              </a:rPr>
              <a:t>2fold along face diagonal between a and b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712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25351-1F5D-7142-8795-210D69FDCF2E}" type="slidenum">
              <a:rPr lang="en-GB"/>
              <a:pPr>
                <a:defRPr/>
              </a:pPr>
              <a:t>55</a:t>
            </a:fld>
            <a:endParaRPr lang="en-GB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73125"/>
            <a:ext cx="9144000" cy="540067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cs typeface="+mn-cs"/>
              </a:rPr>
              <a:t>P23</a:t>
            </a:r>
          </a:p>
          <a:p>
            <a:pPr eaLnBrk="1" hangingPunct="1">
              <a:defRPr/>
            </a:pPr>
            <a:r>
              <a:rPr lang="en-GB" dirty="0" smtClean="0">
                <a:cs typeface="+mn-cs"/>
              </a:rPr>
              <a:t>3fold highest symmetry</a:t>
            </a:r>
          </a:p>
          <a:p>
            <a:pPr eaLnBrk="1" hangingPunct="1">
              <a:defRPr/>
            </a:pPr>
            <a:r>
              <a:rPr lang="en-GB" dirty="0" smtClean="0">
                <a:cs typeface="+mn-cs"/>
              </a:rPr>
              <a:t>2fold first =&gt; 2fold along crystal axis</a:t>
            </a:r>
          </a:p>
          <a:p>
            <a:pPr eaLnBrk="1" hangingPunct="1">
              <a:defRPr/>
            </a:pPr>
            <a:r>
              <a:rPr lang="en-GB" dirty="0" smtClean="0">
                <a:cs typeface="+mn-cs"/>
              </a:rPr>
              <a:t>3fold </a:t>
            </a:r>
            <a:r>
              <a:rPr lang="ja-JP" altLang="en-GB" dirty="0" smtClean="0">
                <a:latin typeface="Arial"/>
                <a:cs typeface="+mn-cs"/>
              </a:rPr>
              <a:t>‘</a:t>
            </a:r>
            <a:r>
              <a:rPr lang="en-GB" dirty="0" smtClean="0">
                <a:cs typeface="+mn-cs"/>
              </a:rPr>
              <a:t>elsewhere</a:t>
            </a:r>
            <a:r>
              <a:rPr lang="ja-JP" altLang="en-GB" dirty="0" smtClean="0">
                <a:latin typeface="Arial"/>
                <a:cs typeface="+mn-cs"/>
              </a:rPr>
              <a:t>’</a:t>
            </a:r>
            <a:endParaRPr lang="en-GB" dirty="0" smtClean="0">
              <a:cs typeface="+mn-cs"/>
            </a:endParaRPr>
          </a:p>
          <a:p>
            <a:pPr eaLnBrk="1" hangingPunct="1">
              <a:defRPr/>
            </a:pPr>
            <a:r>
              <a:rPr lang="en-GB" dirty="0" smtClean="0">
                <a:cs typeface="+mn-cs"/>
              </a:rPr>
              <a:t>Cant be </a:t>
            </a:r>
            <a:r>
              <a:rPr lang="en-GB" dirty="0" err="1" smtClean="0">
                <a:cs typeface="+mn-cs"/>
              </a:rPr>
              <a:t>trigonal</a:t>
            </a:r>
            <a:r>
              <a:rPr lang="en-GB" dirty="0" smtClean="0">
                <a:cs typeface="+mn-cs"/>
              </a:rPr>
              <a:t>/hexagonal: 3 or 6fold along axis</a:t>
            </a:r>
          </a:p>
          <a:p>
            <a:pPr eaLnBrk="1" hangingPunct="1">
              <a:defRPr/>
            </a:pPr>
            <a:r>
              <a:rPr lang="en-GB" dirty="0" smtClean="0">
                <a:cs typeface="+mn-cs"/>
              </a:rPr>
              <a:t>=&gt; must be cubic</a:t>
            </a:r>
          </a:p>
          <a:p>
            <a:pPr eaLnBrk="1" hangingPunct="1">
              <a:defRPr/>
            </a:pPr>
            <a:endParaRPr lang="en-GB" b="1" dirty="0" smtClean="0">
              <a:cs typeface="+mn-cs"/>
            </a:endParaRPr>
          </a:p>
          <a:p>
            <a:pPr eaLnBrk="1" hangingPunct="1">
              <a:defRPr/>
            </a:pPr>
            <a:r>
              <a:rPr lang="en-GB" b="1" dirty="0" smtClean="0">
                <a:cs typeface="+mn-cs"/>
              </a:rPr>
              <a:t>Note: cubic does not always have 4fold!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835025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cs typeface="+mj-cs"/>
              </a:rPr>
              <a:t>Space group names</a:t>
            </a:r>
          </a:p>
        </p:txBody>
      </p:sp>
    </p:spTree>
    <p:extLst>
      <p:ext uri="{BB962C8B-B14F-4D97-AF65-F5344CB8AC3E}">
        <p14:creationId xmlns:p14="http://schemas.microsoft.com/office/powerpoint/2010/main" val="3871649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2DAF4-0114-234C-B8B4-B56FEBABD35A}" type="slidenum">
              <a:rPr lang="en-GB"/>
              <a:pPr>
                <a:defRPr/>
              </a:pPr>
              <a:t>56</a:t>
            </a:fld>
            <a:endParaRPr lang="en-GB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Reflection indices</a:t>
            </a:r>
            <a:endParaRPr lang="en-GB" smtClean="0">
              <a:cs typeface="+mj-cs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Reflections are said to originate from planes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Planes are described by Miller indices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The indices are also the reflection indices</a:t>
            </a:r>
            <a:endParaRPr lang="en-GB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676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/>
          </a:p>
        </p:txBody>
      </p:sp>
      <p:sp>
        <p:nvSpPr>
          <p:cNvPr id="5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/>
          </a:p>
        </p:txBody>
      </p:sp>
      <p:sp>
        <p:nvSpPr>
          <p:cNvPr id="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5BF9-2033-9C49-89C3-858E95DD46D2}" type="slidenum">
              <a:rPr lang="en-GB"/>
              <a:pPr/>
              <a:t>57</a:t>
            </a:fld>
            <a:endParaRPr lang="en-GB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54000" y="5410200"/>
            <a:ext cx="3213100" cy="78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 rot="21194143" flipV="1">
            <a:off x="1075568" y="2533650"/>
            <a:ext cx="4098925" cy="1588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 rot="21194143" flipV="1">
            <a:off x="2332868" y="4378325"/>
            <a:ext cx="4098925" cy="1588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rot="21194143" flipV="1">
            <a:off x="2007430" y="3911600"/>
            <a:ext cx="4098925" cy="1588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 rot="21194143" flipV="1">
            <a:off x="1678818" y="3454400"/>
            <a:ext cx="4098925" cy="1588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rot="21194143" flipV="1">
            <a:off x="1374018" y="3005138"/>
            <a:ext cx="4098925" cy="1587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92" name="AutoShape 8"/>
          <p:cNvSpPr>
            <a:spLocks noChangeArrowheads="1"/>
          </p:cNvSpPr>
          <p:nvPr/>
        </p:nvSpPr>
        <p:spPr bwMode="auto">
          <a:xfrm rot="21194143" flipH="1">
            <a:off x="2104268" y="25765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 rot="21194143" flipH="1">
            <a:off x="2421768" y="3041650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4" name="AutoShape 10"/>
          <p:cNvSpPr>
            <a:spLocks noChangeArrowheads="1"/>
          </p:cNvSpPr>
          <p:nvPr/>
        </p:nvSpPr>
        <p:spPr bwMode="auto">
          <a:xfrm rot="21194143" flipH="1">
            <a:off x="2737680" y="350043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 rot="21194143" flipH="1">
            <a:off x="3129793" y="245586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 rot="21194143" flipH="1">
            <a:off x="3447293" y="29194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7" name="AutoShape 13"/>
          <p:cNvSpPr>
            <a:spLocks noChangeArrowheads="1"/>
          </p:cNvSpPr>
          <p:nvPr/>
        </p:nvSpPr>
        <p:spPr bwMode="auto">
          <a:xfrm rot="21194143" flipH="1">
            <a:off x="3761618" y="337978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8" name="AutoShape 14"/>
          <p:cNvSpPr>
            <a:spLocks noChangeArrowheads="1"/>
          </p:cNvSpPr>
          <p:nvPr/>
        </p:nvSpPr>
        <p:spPr bwMode="auto">
          <a:xfrm rot="21194143" flipH="1">
            <a:off x="4153730" y="23336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9" name="AutoShape 15"/>
          <p:cNvSpPr>
            <a:spLocks noChangeArrowheads="1"/>
          </p:cNvSpPr>
          <p:nvPr/>
        </p:nvSpPr>
        <p:spPr bwMode="auto">
          <a:xfrm rot="21194143" flipH="1">
            <a:off x="4471230" y="279717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0" name="AutoShape 16"/>
          <p:cNvSpPr>
            <a:spLocks noChangeArrowheads="1"/>
          </p:cNvSpPr>
          <p:nvPr/>
        </p:nvSpPr>
        <p:spPr bwMode="auto">
          <a:xfrm rot="21194143" flipH="1">
            <a:off x="4787143" y="3257550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2001" name="Group 17"/>
          <p:cNvGrpSpPr>
            <a:grpSpLocks/>
          </p:cNvGrpSpPr>
          <p:nvPr/>
        </p:nvGrpSpPr>
        <p:grpSpPr bwMode="auto">
          <a:xfrm rot="21194143">
            <a:off x="2021718" y="3898900"/>
            <a:ext cx="4386262" cy="495300"/>
            <a:chOff x="1251" y="2689"/>
            <a:chExt cx="2763" cy="312"/>
          </a:xfrm>
        </p:grpSpPr>
        <p:sp>
          <p:nvSpPr>
            <p:cNvPr id="42002" name="AutoShape 18"/>
            <p:cNvSpPr>
              <a:spLocks noChangeArrowheads="1"/>
            </p:cNvSpPr>
            <p:nvPr/>
          </p:nvSpPr>
          <p:spPr bwMode="auto">
            <a:xfrm flipH="1">
              <a:off x="255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003" name="AutoShape 19"/>
            <p:cNvSpPr>
              <a:spLocks noChangeArrowheads="1"/>
            </p:cNvSpPr>
            <p:nvPr/>
          </p:nvSpPr>
          <p:spPr bwMode="auto">
            <a:xfrm flipH="1">
              <a:off x="190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004" name="AutoShape 20"/>
            <p:cNvSpPr>
              <a:spLocks noChangeArrowheads="1"/>
            </p:cNvSpPr>
            <p:nvPr/>
          </p:nvSpPr>
          <p:spPr bwMode="auto">
            <a:xfrm flipH="1">
              <a:off x="320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005" name="AutoShape 21"/>
            <p:cNvSpPr>
              <a:spLocks noChangeArrowheads="1"/>
            </p:cNvSpPr>
            <p:nvPr/>
          </p:nvSpPr>
          <p:spPr bwMode="auto">
            <a:xfrm flipH="1">
              <a:off x="1251" y="2690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2006" name="AutoShape 22"/>
          <p:cNvSpPr>
            <a:spLocks noChangeArrowheads="1"/>
          </p:cNvSpPr>
          <p:nvPr/>
        </p:nvSpPr>
        <p:spPr bwMode="auto">
          <a:xfrm rot="21194143" flipH="1">
            <a:off x="1081918" y="270033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7" name="AutoShape 23"/>
          <p:cNvSpPr>
            <a:spLocks noChangeArrowheads="1"/>
          </p:cNvSpPr>
          <p:nvPr/>
        </p:nvSpPr>
        <p:spPr bwMode="auto">
          <a:xfrm rot="21194143" flipH="1">
            <a:off x="1399418" y="316388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8" name="AutoShape 24"/>
          <p:cNvSpPr>
            <a:spLocks noChangeArrowheads="1"/>
          </p:cNvSpPr>
          <p:nvPr/>
        </p:nvSpPr>
        <p:spPr bwMode="auto">
          <a:xfrm rot="21194143" flipH="1">
            <a:off x="1713743" y="362426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12" name="Line 28"/>
          <p:cNvSpPr>
            <a:spLocks noChangeShapeType="1"/>
          </p:cNvSpPr>
          <p:nvPr/>
        </p:nvSpPr>
        <p:spPr bwMode="auto">
          <a:xfrm flipV="1">
            <a:off x="3710818" y="2271900"/>
            <a:ext cx="4790309" cy="115709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n w="38100" cmpd="sng">
                <a:solidFill>
                  <a:srgbClr val="000000"/>
                </a:solidFill>
              </a:ln>
            </a:endParaRPr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3167893" y="4779963"/>
            <a:ext cx="14326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err="1" smtClean="0">
                <a:latin typeface="Arial" charset="0"/>
              </a:rPr>
              <a:t>n</a:t>
            </a:r>
            <a:r>
              <a:rPr lang="en-US" sz="1800" dirty="0" err="1" smtClean="0">
                <a:latin typeface="Symbol" charset="0"/>
              </a:rPr>
              <a:t>l</a:t>
            </a:r>
            <a:r>
              <a:rPr lang="en-US" sz="1800" dirty="0" smtClean="0">
                <a:latin typeface="Symbol" charset="0"/>
              </a:rPr>
              <a:t> </a:t>
            </a:r>
            <a:r>
              <a:rPr lang="en-US" sz="1800" dirty="0" smtClean="0">
                <a:latin typeface="Arial" charset="0"/>
              </a:rPr>
              <a:t>= 2d </a:t>
            </a:r>
            <a:r>
              <a:rPr lang="en-US" sz="1800" dirty="0" err="1" smtClean="0">
                <a:latin typeface="Arial" charset="0"/>
              </a:rPr>
              <a:t>sin</a:t>
            </a:r>
            <a:r>
              <a:rPr lang="en-US" sz="1800" dirty="0" err="1" smtClean="0">
                <a:latin typeface="Symbol" charset="0"/>
              </a:rPr>
              <a:t>q</a:t>
            </a:r>
            <a:endParaRPr lang="en-US" sz="1800" dirty="0">
              <a:latin typeface="Symbol" charset="0"/>
            </a:endParaRPr>
          </a:p>
        </p:txBody>
      </p:sp>
      <p:sp>
        <p:nvSpPr>
          <p:cNvPr id="42016" name="Text Box 32"/>
          <p:cNvSpPr txBox="1">
            <a:spLocks noChangeArrowheads="1"/>
          </p:cNvSpPr>
          <p:nvPr/>
        </p:nvSpPr>
        <p:spPr bwMode="auto">
          <a:xfrm>
            <a:off x="1103800" y="3423613"/>
            <a:ext cx="303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Symbol" charset="0"/>
              </a:rPr>
              <a:t>q</a:t>
            </a:r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 flipV="1">
            <a:off x="546929" y="3872259"/>
            <a:ext cx="7995757" cy="77441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 flipV="1">
            <a:off x="567568" y="3424238"/>
            <a:ext cx="797511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 flipV="1">
            <a:off x="3798131" y="2845028"/>
            <a:ext cx="4702996" cy="10554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n w="38100" cmpd="sng">
                <a:solidFill>
                  <a:srgbClr val="000000"/>
                </a:solidFill>
              </a:ln>
            </a:endParaRPr>
          </a:p>
        </p:txBody>
      </p:sp>
      <p:sp>
        <p:nvSpPr>
          <p:cNvPr id="42033" name="Text Box 49"/>
          <p:cNvSpPr txBox="1">
            <a:spLocks noChangeArrowheads="1"/>
          </p:cNvSpPr>
          <p:nvPr/>
        </p:nvSpPr>
        <p:spPr bwMode="auto">
          <a:xfrm>
            <a:off x="4630450" y="641780"/>
            <a:ext cx="370855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charset="0"/>
              </a:rPr>
              <a:t>Bragg </a:t>
            </a:r>
            <a:r>
              <a:rPr lang="en-US" sz="1400" dirty="0">
                <a:latin typeface="Arial" charset="0"/>
              </a:rPr>
              <a:t>condition (constructive interference</a:t>
            </a:r>
            <a:r>
              <a:rPr lang="en-US" sz="1400" dirty="0" smtClean="0">
                <a:latin typeface="Arial" charset="0"/>
              </a:rPr>
              <a:t>):</a:t>
            </a:r>
          </a:p>
          <a:p>
            <a:r>
              <a:rPr lang="en-US" sz="1400" dirty="0" smtClean="0">
                <a:latin typeface="Arial" charset="0"/>
              </a:rPr>
              <a:t>path difference between two rays has to be an integral number of wavelengths.</a:t>
            </a:r>
            <a:endParaRPr lang="en-US" sz="1400" dirty="0"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582308" y="2245056"/>
            <a:ext cx="50531" cy="480771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21240000">
            <a:off x="4702035" y="2292259"/>
            <a:ext cx="91657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4941230" y="2722589"/>
            <a:ext cx="761861" cy="8007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 Box 30"/>
          <p:cNvSpPr txBox="1">
            <a:spLocks noChangeArrowheads="1"/>
          </p:cNvSpPr>
          <p:nvPr/>
        </p:nvSpPr>
        <p:spPr bwMode="auto">
          <a:xfrm>
            <a:off x="5674624" y="2242482"/>
            <a:ext cx="3130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d</a:t>
            </a:r>
            <a:endParaRPr lang="en-US" sz="1800" dirty="0">
              <a:latin typeface="Symbol" charset="0"/>
            </a:endParaRPr>
          </a:p>
        </p:txBody>
      </p:sp>
      <p:sp>
        <p:nvSpPr>
          <p:cNvPr id="13" name="Arc 12"/>
          <p:cNvSpPr>
            <a:spLocks noChangeAspect="1"/>
          </p:cNvSpPr>
          <p:nvPr/>
        </p:nvSpPr>
        <p:spPr>
          <a:xfrm>
            <a:off x="1419788" y="3306934"/>
            <a:ext cx="539176" cy="539176"/>
          </a:xfrm>
          <a:prstGeom prst="arc">
            <a:avLst>
              <a:gd name="adj1" fmla="val 8787271"/>
              <a:gd name="adj2" fmla="val 12597724"/>
            </a:avLst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7" name="Straight Connector 66"/>
          <p:cNvCxnSpPr/>
          <p:nvPr/>
        </p:nvCxnSpPr>
        <p:spPr>
          <a:xfrm rot="21240000">
            <a:off x="1403813" y="3690751"/>
            <a:ext cx="91657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22718" y="3888048"/>
            <a:ext cx="72000" cy="0"/>
          </a:xfrm>
          <a:prstGeom prst="line">
            <a:avLst/>
          </a:prstGeom>
          <a:ln w="47625">
            <a:solidFill>
              <a:srgbClr val="2E91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20880000">
            <a:off x="3792070" y="3880849"/>
            <a:ext cx="72000" cy="0"/>
          </a:xfrm>
          <a:prstGeom prst="line">
            <a:avLst/>
          </a:prstGeom>
          <a:ln w="47625">
            <a:solidFill>
              <a:srgbClr val="2E91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360000">
            <a:off x="3700515" y="3442490"/>
            <a:ext cx="50531" cy="480771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20880000">
            <a:off x="3763055" y="3409174"/>
            <a:ext cx="50531" cy="480771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673741" y="3925904"/>
            <a:ext cx="4523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2E91FF"/>
                </a:solidFill>
                <a:latin typeface="Arial" charset="0"/>
              </a:rPr>
              <a:t>n</a:t>
            </a:r>
            <a:r>
              <a:rPr lang="en-US" sz="1800" b="1" dirty="0" err="1" smtClean="0">
                <a:solidFill>
                  <a:srgbClr val="2E91FF"/>
                </a:solidFill>
                <a:latin typeface="Symbol" charset="0"/>
              </a:rPr>
              <a:t>l</a:t>
            </a:r>
            <a:endParaRPr lang="en-US" sz="1800" b="1" dirty="0">
              <a:solidFill>
                <a:srgbClr val="2E91FF"/>
              </a:solidFill>
              <a:latin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8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FD901-8EF8-454E-BD09-56442D05F802}" type="slidenum">
              <a:rPr lang="en-GB"/>
              <a:pPr>
                <a:defRPr/>
              </a:pPr>
              <a:t>58</a:t>
            </a:fld>
            <a:endParaRPr lang="en-GB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rgbClr val="000000"/>
                </a:solidFill>
                <a:cs typeface="+mj-cs"/>
              </a:rPr>
              <a:t>In order for the unit cells to diffract in phase, the Bragg planes must pass through the same points (atoms!) in all the unit cells in the crystal</a:t>
            </a:r>
            <a:endParaRPr lang="en-US" sz="2400" smtClean="0">
              <a:cs typeface="+mj-cs"/>
            </a:endParaRP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1752600" y="5410200"/>
            <a:ext cx="563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Only planes that divide the unit cell edge by an integral number will diffract in phase</a:t>
            </a:r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914400"/>
            <a:ext cx="382905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32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B20E6-7C29-6242-BB4A-ECCB20F6BBC6}" type="slidenum">
              <a:rPr lang="en-GB"/>
              <a:pPr>
                <a:defRPr/>
              </a:pPr>
              <a:t>59</a:t>
            </a:fld>
            <a:endParaRPr lang="en-GB"/>
          </a:p>
        </p:txBody>
      </p:sp>
      <p:sp>
        <p:nvSpPr>
          <p:cNvPr id="173058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 flipV="1">
            <a:off x="-2124075" y="6086475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10800000" lIns="92075" tIns="46038" rIns="92075" bIns="46038">
            <a:spAutoFit/>
          </a:bodyPr>
          <a:lstStyle/>
          <a:p>
            <a:pPr algn="r" eaLnBrk="0" hangingPunct="0">
              <a:lnSpc>
                <a:spcPct val="75000"/>
              </a:lnSpc>
              <a:spcBef>
                <a:spcPct val="50000"/>
              </a:spcBef>
              <a:defRPr/>
            </a:pPr>
            <a:endParaRPr lang="en-GB">
              <a:solidFill>
                <a:schemeClr val="bg2"/>
              </a:solidFill>
              <a:cs typeface="+mn-cs"/>
            </a:endParaRPr>
          </a:p>
        </p:txBody>
      </p:sp>
      <p:pic>
        <p:nvPicPr>
          <p:cNvPr id="173060" name="Picture 4" descr="pla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91716"/>
            <a:ext cx="6769100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2971800" y="4650866"/>
            <a:ext cx="5811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1800">
                <a:latin typeface="Arial" charset="0"/>
                <a:cs typeface="+mn-cs"/>
              </a:rPr>
              <a:t>= inter-</a:t>
            </a:r>
            <a:r>
              <a:rPr lang="en-GB" sz="2000" b="1">
                <a:latin typeface="Comic Sans MS" charset="0"/>
                <a:cs typeface="+mn-cs"/>
              </a:rPr>
              <a:t>plane spacing </a:t>
            </a:r>
            <a:r>
              <a:rPr lang="en-GB" sz="1800">
                <a:latin typeface="Comic Sans MS" charset="0"/>
                <a:cs typeface="+mn-cs"/>
              </a:rPr>
              <a:t>measured at 90</a:t>
            </a:r>
            <a:r>
              <a:rPr lang="en-GB" sz="1800" baseline="30000">
                <a:latin typeface="Comic Sans MS" charset="0"/>
                <a:cs typeface="+mn-cs"/>
              </a:rPr>
              <a:t>o</a:t>
            </a:r>
            <a:r>
              <a:rPr lang="en-GB" sz="1800">
                <a:latin typeface="Comic Sans MS" charset="0"/>
                <a:cs typeface="+mn-cs"/>
              </a:rPr>
              <a:t> to the planes</a:t>
            </a:r>
          </a:p>
        </p:txBody>
      </p:sp>
      <p:sp>
        <p:nvSpPr>
          <p:cNvPr id="173062" name="Line 6"/>
          <p:cNvSpPr>
            <a:spLocks noChangeShapeType="1"/>
          </p:cNvSpPr>
          <p:nvPr/>
        </p:nvSpPr>
        <p:spPr bwMode="auto">
          <a:xfrm flipH="1">
            <a:off x="1524000" y="4023803"/>
            <a:ext cx="15240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73063" name="Line 7"/>
          <p:cNvSpPr>
            <a:spLocks noChangeShapeType="1"/>
          </p:cNvSpPr>
          <p:nvPr/>
        </p:nvSpPr>
        <p:spPr bwMode="auto">
          <a:xfrm flipH="1">
            <a:off x="2286000" y="4785803"/>
            <a:ext cx="152400" cy="1524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73064" name="Line 8"/>
          <p:cNvSpPr>
            <a:spLocks noChangeShapeType="1"/>
          </p:cNvSpPr>
          <p:nvPr/>
        </p:nvSpPr>
        <p:spPr bwMode="auto">
          <a:xfrm flipH="1">
            <a:off x="1905000" y="4709603"/>
            <a:ext cx="15240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73065" name="Line 9"/>
          <p:cNvSpPr>
            <a:spLocks noChangeShapeType="1"/>
          </p:cNvSpPr>
          <p:nvPr/>
        </p:nvSpPr>
        <p:spPr bwMode="auto">
          <a:xfrm>
            <a:off x="7162800" y="2804603"/>
            <a:ext cx="152400" cy="76200"/>
          </a:xfrm>
          <a:prstGeom prst="line">
            <a:avLst/>
          </a:prstGeom>
          <a:noFill/>
          <a:ln w="3175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73066" name="Line 10"/>
          <p:cNvSpPr>
            <a:spLocks noChangeShapeType="1"/>
          </p:cNvSpPr>
          <p:nvPr/>
        </p:nvSpPr>
        <p:spPr bwMode="auto">
          <a:xfrm>
            <a:off x="2667000" y="4862003"/>
            <a:ext cx="152400" cy="76200"/>
          </a:xfrm>
          <a:prstGeom prst="line">
            <a:avLst/>
          </a:prstGeom>
          <a:noFill/>
          <a:ln w="3175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73067" name="Line 11"/>
          <p:cNvSpPr>
            <a:spLocks noChangeShapeType="1"/>
          </p:cNvSpPr>
          <p:nvPr/>
        </p:nvSpPr>
        <p:spPr bwMode="auto">
          <a:xfrm>
            <a:off x="1219200" y="2423603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73068" name="Line 12"/>
          <p:cNvSpPr>
            <a:spLocks noChangeShapeType="1"/>
          </p:cNvSpPr>
          <p:nvPr/>
        </p:nvSpPr>
        <p:spPr bwMode="auto">
          <a:xfrm flipH="1">
            <a:off x="4343400" y="3185603"/>
            <a:ext cx="152400" cy="1524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61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boi2.tiff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297E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7" t="54377" r="46327" b="32143"/>
          <a:stretch/>
        </p:blipFill>
        <p:spPr>
          <a:xfrm>
            <a:off x="613611" y="1439740"/>
            <a:ext cx="1666516" cy="1511867"/>
          </a:xfrm>
          <a:prstGeom prst="rect">
            <a:avLst/>
          </a:prstGeom>
        </p:spPr>
      </p:pic>
      <p:pic>
        <p:nvPicPr>
          <p:cNvPr id="15" name="Picture 14" descr="oboi2.tiff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297E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7" t="54377" r="46327" b="32143"/>
          <a:stretch/>
        </p:blipFill>
        <p:spPr>
          <a:xfrm rot="10800000">
            <a:off x="2697031" y="1439740"/>
            <a:ext cx="1666516" cy="1511867"/>
          </a:xfrm>
          <a:prstGeom prst="rect">
            <a:avLst/>
          </a:prstGeom>
        </p:spPr>
      </p:pic>
      <p:pic>
        <p:nvPicPr>
          <p:cNvPr id="18" name="Picture 17" descr="oboi2.tiff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297E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7" t="54377" r="46327" b="32143"/>
          <a:stretch/>
        </p:blipFill>
        <p:spPr>
          <a:xfrm flipH="1">
            <a:off x="4780451" y="1439740"/>
            <a:ext cx="1666516" cy="1511867"/>
          </a:xfrm>
          <a:prstGeom prst="rect">
            <a:avLst/>
          </a:prstGeom>
        </p:spPr>
      </p:pic>
      <p:pic>
        <p:nvPicPr>
          <p:cNvPr id="21" name="Picture 20" descr="oboi2.tiff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297E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7" t="54377" r="46327" b="32143"/>
          <a:stretch/>
        </p:blipFill>
        <p:spPr>
          <a:xfrm rot="10800000" flipH="1">
            <a:off x="6863872" y="1439740"/>
            <a:ext cx="1666516" cy="1511867"/>
          </a:xfrm>
          <a:prstGeom prst="rect">
            <a:avLst/>
          </a:prstGeom>
        </p:spPr>
      </p:pic>
      <p:sp>
        <p:nvSpPr>
          <p:cNvPr id="3" name="Freeform 2"/>
          <p:cNvSpPr>
            <a:spLocks noChangeAspect="1"/>
          </p:cNvSpPr>
          <p:nvPr/>
        </p:nvSpPr>
        <p:spPr>
          <a:xfrm>
            <a:off x="669939" y="4014532"/>
            <a:ext cx="1553859" cy="1403728"/>
          </a:xfrm>
          <a:custGeom>
            <a:avLst/>
            <a:gdLst>
              <a:gd name="connsiteX0" fmla="*/ 106432 w 2541690"/>
              <a:gd name="connsiteY0" fmla="*/ 2107192 h 2296115"/>
              <a:gd name="connsiteX1" fmla="*/ 1285755 w 2541690"/>
              <a:gd name="connsiteY1" fmla="*/ 2265955 h 2296115"/>
              <a:gd name="connsiteX2" fmla="*/ 2056850 w 2541690"/>
              <a:gd name="connsiteY2" fmla="*/ 1574201 h 2296115"/>
              <a:gd name="connsiteX3" fmla="*/ 2397039 w 2541690"/>
              <a:gd name="connsiteY3" fmla="*/ 440179 h 2296115"/>
              <a:gd name="connsiteX4" fmla="*/ 2521775 w 2541690"/>
              <a:gd name="connsiteY4" fmla="*/ 179354 h 2296115"/>
              <a:gd name="connsiteX5" fmla="*/ 2000152 w 2541690"/>
              <a:gd name="connsiteY5" fmla="*/ 9251 h 2296115"/>
              <a:gd name="connsiteX6" fmla="*/ 1535227 w 2541690"/>
              <a:gd name="connsiteY6" fmla="*/ 462860 h 2296115"/>
              <a:gd name="connsiteX7" fmla="*/ 911546 w 2541690"/>
              <a:gd name="connsiteY7" fmla="*/ 666984 h 2296115"/>
              <a:gd name="connsiteX8" fmla="*/ 480640 w 2541690"/>
              <a:gd name="connsiteY8" fmla="*/ 995850 h 2296115"/>
              <a:gd name="connsiteX9" fmla="*/ 321885 w 2541690"/>
              <a:gd name="connsiteY9" fmla="*/ 1438119 h 2296115"/>
              <a:gd name="connsiteX10" fmla="*/ 934226 w 2541690"/>
              <a:gd name="connsiteY10" fmla="*/ 1188634 h 2296115"/>
              <a:gd name="connsiteX11" fmla="*/ 1081641 w 2541690"/>
              <a:gd name="connsiteY11" fmla="*/ 1438119 h 2296115"/>
              <a:gd name="connsiteX12" fmla="*/ 480640 w 2541690"/>
              <a:gd name="connsiteY12" fmla="*/ 1710284 h 2296115"/>
              <a:gd name="connsiteX13" fmla="*/ 4376 w 2541690"/>
              <a:gd name="connsiteY13" fmla="*/ 1903068 h 2296115"/>
              <a:gd name="connsiteX14" fmla="*/ 231168 w 2541690"/>
              <a:gd name="connsiteY14" fmla="*/ 2141213 h 22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1690" h="2296115">
                <a:moveTo>
                  <a:pt x="106432" y="2107192"/>
                </a:moveTo>
                <a:cubicBezTo>
                  <a:pt x="533558" y="2230989"/>
                  <a:pt x="960685" y="2354787"/>
                  <a:pt x="1285755" y="2265955"/>
                </a:cubicBezTo>
                <a:cubicBezTo>
                  <a:pt x="1610825" y="2177123"/>
                  <a:pt x="1871636" y="1878497"/>
                  <a:pt x="2056850" y="1574201"/>
                </a:cubicBezTo>
                <a:cubicBezTo>
                  <a:pt x="2242064" y="1269905"/>
                  <a:pt x="2319552" y="672653"/>
                  <a:pt x="2397039" y="440179"/>
                </a:cubicBezTo>
                <a:cubicBezTo>
                  <a:pt x="2474527" y="207704"/>
                  <a:pt x="2587923" y="251175"/>
                  <a:pt x="2521775" y="179354"/>
                </a:cubicBezTo>
                <a:cubicBezTo>
                  <a:pt x="2455627" y="107533"/>
                  <a:pt x="2164577" y="-38000"/>
                  <a:pt x="2000152" y="9251"/>
                </a:cubicBezTo>
                <a:cubicBezTo>
                  <a:pt x="1835727" y="56502"/>
                  <a:pt x="1716661" y="353238"/>
                  <a:pt x="1535227" y="462860"/>
                </a:cubicBezTo>
                <a:cubicBezTo>
                  <a:pt x="1353793" y="572482"/>
                  <a:pt x="1087310" y="578152"/>
                  <a:pt x="911546" y="666984"/>
                </a:cubicBezTo>
                <a:cubicBezTo>
                  <a:pt x="735782" y="755816"/>
                  <a:pt x="578917" y="867328"/>
                  <a:pt x="480640" y="995850"/>
                </a:cubicBezTo>
                <a:cubicBezTo>
                  <a:pt x="382363" y="1124372"/>
                  <a:pt x="246287" y="1405988"/>
                  <a:pt x="321885" y="1438119"/>
                </a:cubicBezTo>
                <a:cubicBezTo>
                  <a:pt x="397483" y="1470250"/>
                  <a:pt x="807600" y="1188634"/>
                  <a:pt x="934226" y="1188634"/>
                </a:cubicBezTo>
                <a:cubicBezTo>
                  <a:pt x="1060852" y="1188634"/>
                  <a:pt x="1157239" y="1351177"/>
                  <a:pt x="1081641" y="1438119"/>
                </a:cubicBezTo>
                <a:cubicBezTo>
                  <a:pt x="1006043" y="1525061"/>
                  <a:pt x="660184" y="1632793"/>
                  <a:pt x="480640" y="1710284"/>
                </a:cubicBezTo>
                <a:cubicBezTo>
                  <a:pt x="301096" y="1787775"/>
                  <a:pt x="45955" y="1831246"/>
                  <a:pt x="4376" y="1903068"/>
                </a:cubicBezTo>
                <a:cubicBezTo>
                  <a:pt x="-37203" y="1974890"/>
                  <a:pt x="231168" y="2141213"/>
                  <a:pt x="231168" y="2141213"/>
                </a:cubicBezTo>
              </a:path>
            </a:pathLst>
          </a:custGeom>
          <a:solidFill>
            <a:srgbClr val="FF6600">
              <a:alpha val="7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>
            <a:spLocks noChangeAspect="1"/>
          </p:cNvSpPr>
          <p:nvPr/>
        </p:nvSpPr>
        <p:spPr>
          <a:xfrm rot="10800000">
            <a:off x="2753358" y="4014533"/>
            <a:ext cx="1553859" cy="1403728"/>
          </a:xfrm>
          <a:custGeom>
            <a:avLst/>
            <a:gdLst>
              <a:gd name="connsiteX0" fmla="*/ 106432 w 2541690"/>
              <a:gd name="connsiteY0" fmla="*/ 2107192 h 2296115"/>
              <a:gd name="connsiteX1" fmla="*/ 1285755 w 2541690"/>
              <a:gd name="connsiteY1" fmla="*/ 2265955 h 2296115"/>
              <a:gd name="connsiteX2" fmla="*/ 2056850 w 2541690"/>
              <a:gd name="connsiteY2" fmla="*/ 1574201 h 2296115"/>
              <a:gd name="connsiteX3" fmla="*/ 2397039 w 2541690"/>
              <a:gd name="connsiteY3" fmla="*/ 440179 h 2296115"/>
              <a:gd name="connsiteX4" fmla="*/ 2521775 w 2541690"/>
              <a:gd name="connsiteY4" fmla="*/ 179354 h 2296115"/>
              <a:gd name="connsiteX5" fmla="*/ 2000152 w 2541690"/>
              <a:gd name="connsiteY5" fmla="*/ 9251 h 2296115"/>
              <a:gd name="connsiteX6" fmla="*/ 1535227 w 2541690"/>
              <a:gd name="connsiteY6" fmla="*/ 462860 h 2296115"/>
              <a:gd name="connsiteX7" fmla="*/ 911546 w 2541690"/>
              <a:gd name="connsiteY7" fmla="*/ 666984 h 2296115"/>
              <a:gd name="connsiteX8" fmla="*/ 480640 w 2541690"/>
              <a:gd name="connsiteY8" fmla="*/ 995850 h 2296115"/>
              <a:gd name="connsiteX9" fmla="*/ 321885 w 2541690"/>
              <a:gd name="connsiteY9" fmla="*/ 1438119 h 2296115"/>
              <a:gd name="connsiteX10" fmla="*/ 934226 w 2541690"/>
              <a:gd name="connsiteY10" fmla="*/ 1188634 h 2296115"/>
              <a:gd name="connsiteX11" fmla="*/ 1081641 w 2541690"/>
              <a:gd name="connsiteY11" fmla="*/ 1438119 h 2296115"/>
              <a:gd name="connsiteX12" fmla="*/ 480640 w 2541690"/>
              <a:gd name="connsiteY12" fmla="*/ 1710284 h 2296115"/>
              <a:gd name="connsiteX13" fmla="*/ 4376 w 2541690"/>
              <a:gd name="connsiteY13" fmla="*/ 1903068 h 2296115"/>
              <a:gd name="connsiteX14" fmla="*/ 231168 w 2541690"/>
              <a:gd name="connsiteY14" fmla="*/ 2141213 h 22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1690" h="2296115">
                <a:moveTo>
                  <a:pt x="106432" y="2107192"/>
                </a:moveTo>
                <a:cubicBezTo>
                  <a:pt x="533558" y="2230989"/>
                  <a:pt x="960685" y="2354787"/>
                  <a:pt x="1285755" y="2265955"/>
                </a:cubicBezTo>
                <a:cubicBezTo>
                  <a:pt x="1610825" y="2177123"/>
                  <a:pt x="1871636" y="1878497"/>
                  <a:pt x="2056850" y="1574201"/>
                </a:cubicBezTo>
                <a:cubicBezTo>
                  <a:pt x="2242064" y="1269905"/>
                  <a:pt x="2319552" y="672653"/>
                  <a:pt x="2397039" y="440179"/>
                </a:cubicBezTo>
                <a:cubicBezTo>
                  <a:pt x="2474527" y="207704"/>
                  <a:pt x="2587923" y="251175"/>
                  <a:pt x="2521775" y="179354"/>
                </a:cubicBezTo>
                <a:cubicBezTo>
                  <a:pt x="2455627" y="107533"/>
                  <a:pt x="2164577" y="-38000"/>
                  <a:pt x="2000152" y="9251"/>
                </a:cubicBezTo>
                <a:cubicBezTo>
                  <a:pt x="1835727" y="56502"/>
                  <a:pt x="1716661" y="353238"/>
                  <a:pt x="1535227" y="462860"/>
                </a:cubicBezTo>
                <a:cubicBezTo>
                  <a:pt x="1353793" y="572482"/>
                  <a:pt x="1087310" y="578152"/>
                  <a:pt x="911546" y="666984"/>
                </a:cubicBezTo>
                <a:cubicBezTo>
                  <a:pt x="735782" y="755816"/>
                  <a:pt x="578917" y="867328"/>
                  <a:pt x="480640" y="995850"/>
                </a:cubicBezTo>
                <a:cubicBezTo>
                  <a:pt x="382363" y="1124372"/>
                  <a:pt x="246287" y="1405988"/>
                  <a:pt x="321885" y="1438119"/>
                </a:cubicBezTo>
                <a:cubicBezTo>
                  <a:pt x="397483" y="1470250"/>
                  <a:pt x="807600" y="1188634"/>
                  <a:pt x="934226" y="1188634"/>
                </a:cubicBezTo>
                <a:cubicBezTo>
                  <a:pt x="1060852" y="1188634"/>
                  <a:pt x="1157239" y="1351177"/>
                  <a:pt x="1081641" y="1438119"/>
                </a:cubicBezTo>
                <a:cubicBezTo>
                  <a:pt x="1006043" y="1525061"/>
                  <a:pt x="660184" y="1632793"/>
                  <a:pt x="480640" y="1710284"/>
                </a:cubicBezTo>
                <a:cubicBezTo>
                  <a:pt x="301096" y="1787775"/>
                  <a:pt x="45955" y="1831246"/>
                  <a:pt x="4376" y="1903068"/>
                </a:cubicBezTo>
                <a:cubicBezTo>
                  <a:pt x="-37203" y="1974890"/>
                  <a:pt x="231168" y="2141213"/>
                  <a:pt x="231168" y="2141213"/>
                </a:cubicBezTo>
              </a:path>
            </a:pathLst>
          </a:custGeom>
          <a:solidFill>
            <a:srgbClr val="FF6600">
              <a:alpha val="7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>
            <a:spLocks noChangeAspect="1"/>
          </p:cNvSpPr>
          <p:nvPr/>
        </p:nvSpPr>
        <p:spPr>
          <a:xfrm flipH="1">
            <a:off x="4836778" y="4014532"/>
            <a:ext cx="1553859" cy="1403728"/>
          </a:xfrm>
          <a:custGeom>
            <a:avLst/>
            <a:gdLst>
              <a:gd name="connsiteX0" fmla="*/ 106432 w 2541690"/>
              <a:gd name="connsiteY0" fmla="*/ 2107192 h 2296115"/>
              <a:gd name="connsiteX1" fmla="*/ 1285755 w 2541690"/>
              <a:gd name="connsiteY1" fmla="*/ 2265955 h 2296115"/>
              <a:gd name="connsiteX2" fmla="*/ 2056850 w 2541690"/>
              <a:gd name="connsiteY2" fmla="*/ 1574201 h 2296115"/>
              <a:gd name="connsiteX3" fmla="*/ 2397039 w 2541690"/>
              <a:gd name="connsiteY3" fmla="*/ 440179 h 2296115"/>
              <a:gd name="connsiteX4" fmla="*/ 2521775 w 2541690"/>
              <a:gd name="connsiteY4" fmla="*/ 179354 h 2296115"/>
              <a:gd name="connsiteX5" fmla="*/ 2000152 w 2541690"/>
              <a:gd name="connsiteY5" fmla="*/ 9251 h 2296115"/>
              <a:gd name="connsiteX6" fmla="*/ 1535227 w 2541690"/>
              <a:gd name="connsiteY6" fmla="*/ 462860 h 2296115"/>
              <a:gd name="connsiteX7" fmla="*/ 911546 w 2541690"/>
              <a:gd name="connsiteY7" fmla="*/ 666984 h 2296115"/>
              <a:gd name="connsiteX8" fmla="*/ 480640 w 2541690"/>
              <a:gd name="connsiteY8" fmla="*/ 995850 h 2296115"/>
              <a:gd name="connsiteX9" fmla="*/ 321885 w 2541690"/>
              <a:gd name="connsiteY9" fmla="*/ 1438119 h 2296115"/>
              <a:gd name="connsiteX10" fmla="*/ 934226 w 2541690"/>
              <a:gd name="connsiteY10" fmla="*/ 1188634 h 2296115"/>
              <a:gd name="connsiteX11" fmla="*/ 1081641 w 2541690"/>
              <a:gd name="connsiteY11" fmla="*/ 1438119 h 2296115"/>
              <a:gd name="connsiteX12" fmla="*/ 480640 w 2541690"/>
              <a:gd name="connsiteY12" fmla="*/ 1710284 h 2296115"/>
              <a:gd name="connsiteX13" fmla="*/ 4376 w 2541690"/>
              <a:gd name="connsiteY13" fmla="*/ 1903068 h 2296115"/>
              <a:gd name="connsiteX14" fmla="*/ 231168 w 2541690"/>
              <a:gd name="connsiteY14" fmla="*/ 2141213 h 22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1690" h="2296115">
                <a:moveTo>
                  <a:pt x="106432" y="2107192"/>
                </a:moveTo>
                <a:cubicBezTo>
                  <a:pt x="533558" y="2230989"/>
                  <a:pt x="960685" y="2354787"/>
                  <a:pt x="1285755" y="2265955"/>
                </a:cubicBezTo>
                <a:cubicBezTo>
                  <a:pt x="1610825" y="2177123"/>
                  <a:pt x="1871636" y="1878497"/>
                  <a:pt x="2056850" y="1574201"/>
                </a:cubicBezTo>
                <a:cubicBezTo>
                  <a:pt x="2242064" y="1269905"/>
                  <a:pt x="2319552" y="672653"/>
                  <a:pt x="2397039" y="440179"/>
                </a:cubicBezTo>
                <a:cubicBezTo>
                  <a:pt x="2474527" y="207704"/>
                  <a:pt x="2587923" y="251175"/>
                  <a:pt x="2521775" y="179354"/>
                </a:cubicBezTo>
                <a:cubicBezTo>
                  <a:pt x="2455627" y="107533"/>
                  <a:pt x="2164577" y="-38000"/>
                  <a:pt x="2000152" y="9251"/>
                </a:cubicBezTo>
                <a:cubicBezTo>
                  <a:pt x="1835727" y="56502"/>
                  <a:pt x="1716661" y="353238"/>
                  <a:pt x="1535227" y="462860"/>
                </a:cubicBezTo>
                <a:cubicBezTo>
                  <a:pt x="1353793" y="572482"/>
                  <a:pt x="1087310" y="578152"/>
                  <a:pt x="911546" y="666984"/>
                </a:cubicBezTo>
                <a:cubicBezTo>
                  <a:pt x="735782" y="755816"/>
                  <a:pt x="578917" y="867328"/>
                  <a:pt x="480640" y="995850"/>
                </a:cubicBezTo>
                <a:cubicBezTo>
                  <a:pt x="382363" y="1124372"/>
                  <a:pt x="246287" y="1405988"/>
                  <a:pt x="321885" y="1438119"/>
                </a:cubicBezTo>
                <a:cubicBezTo>
                  <a:pt x="397483" y="1470250"/>
                  <a:pt x="807600" y="1188634"/>
                  <a:pt x="934226" y="1188634"/>
                </a:cubicBezTo>
                <a:cubicBezTo>
                  <a:pt x="1060852" y="1188634"/>
                  <a:pt x="1157239" y="1351177"/>
                  <a:pt x="1081641" y="1438119"/>
                </a:cubicBezTo>
                <a:cubicBezTo>
                  <a:pt x="1006043" y="1525061"/>
                  <a:pt x="660184" y="1632793"/>
                  <a:pt x="480640" y="1710284"/>
                </a:cubicBezTo>
                <a:cubicBezTo>
                  <a:pt x="301096" y="1787775"/>
                  <a:pt x="45955" y="1831246"/>
                  <a:pt x="4376" y="1903068"/>
                </a:cubicBezTo>
                <a:cubicBezTo>
                  <a:pt x="-37203" y="1974890"/>
                  <a:pt x="231168" y="2141213"/>
                  <a:pt x="231168" y="2141213"/>
                </a:cubicBezTo>
              </a:path>
            </a:pathLst>
          </a:custGeom>
          <a:solidFill>
            <a:schemeClr val="accent5">
              <a:alpha val="71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>
            <a:spLocks noChangeAspect="1"/>
          </p:cNvSpPr>
          <p:nvPr/>
        </p:nvSpPr>
        <p:spPr>
          <a:xfrm rot="10800000" flipH="1">
            <a:off x="6920200" y="4014533"/>
            <a:ext cx="1553859" cy="1403728"/>
          </a:xfrm>
          <a:custGeom>
            <a:avLst/>
            <a:gdLst>
              <a:gd name="connsiteX0" fmla="*/ 106432 w 2541690"/>
              <a:gd name="connsiteY0" fmla="*/ 2107192 h 2296115"/>
              <a:gd name="connsiteX1" fmla="*/ 1285755 w 2541690"/>
              <a:gd name="connsiteY1" fmla="*/ 2265955 h 2296115"/>
              <a:gd name="connsiteX2" fmla="*/ 2056850 w 2541690"/>
              <a:gd name="connsiteY2" fmla="*/ 1574201 h 2296115"/>
              <a:gd name="connsiteX3" fmla="*/ 2397039 w 2541690"/>
              <a:gd name="connsiteY3" fmla="*/ 440179 h 2296115"/>
              <a:gd name="connsiteX4" fmla="*/ 2521775 w 2541690"/>
              <a:gd name="connsiteY4" fmla="*/ 179354 h 2296115"/>
              <a:gd name="connsiteX5" fmla="*/ 2000152 w 2541690"/>
              <a:gd name="connsiteY5" fmla="*/ 9251 h 2296115"/>
              <a:gd name="connsiteX6" fmla="*/ 1535227 w 2541690"/>
              <a:gd name="connsiteY6" fmla="*/ 462860 h 2296115"/>
              <a:gd name="connsiteX7" fmla="*/ 911546 w 2541690"/>
              <a:gd name="connsiteY7" fmla="*/ 666984 h 2296115"/>
              <a:gd name="connsiteX8" fmla="*/ 480640 w 2541690"/>
              <a:gd name="connsiteY8" fmla="*/ 995850 h 2296115"/>
              <a:gd name="connsiteX9" fmla="*/ 321885 w 2541690"/>
              <a:gd name="connsiteY9" fmla="*/ 1438119 h 2296115"/>
              <a:gd name="connsiteX10" fmla="*/ 934226 w 2541690"/>
              <a:gd name="connsiteY10" fmla="*/ 1188634 h 2296115"/>
              <a:gd name="connsiteX11" fmla="*/ 1081641 w 2541690"/>
              <a:gd name="connsiteY11" fmla="*/ 1438119 h 2296115"/>
              <a:gd name="connsiteX12" fmla="*/ 480640 w 2541690"/>
              <a:gd name="connsiteY12" fmla="*/ 1710284 h 2296115"/>
              <a:gd name="connsiteX13" fmla="*/ 4376 w 2541690"/>
              <a:gd name="connsiteY13" fmla="*/ 1903068 h 2296115"/>
              <a:gd name="connsiteX14" fmla="*/ 231168 w 2541690"/>
              <a:gd name="connsiteY14" fmla="*/ 2141213 h 22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1690" h="2296115">
                <a:moveTo>
                  <a:pt x="106432" y="2107192"/>
                </a:moveTo>
                <a:cubicBezTo>
                  <a:pt x="533558" y="2230989"/>
                  <a:pt x="960685" y="2354787"/>
                  <a:pt x="1285755" y="2265955"/>
                </a:cubicBezTo>
                <a:cubicBezTo>
                  <a:pt x="1610825" y="2177123"/>
                  <a:pt x="1871636" y="1878497"/>
                  <a:pt x="2056850" y="1574201"/>
                </a:cubicBezTo>
                <a:cubicBezTo>
                  <a:pt x="2242064" y="1269905"/>
                  <a:pt x="2319552" y="672653"/>
                  <a:pt x="2397039" y="440179"/>
                </a:cubicBezTo>
                <a:cubicBezTo>
                  <a:pt x="2474527" y="207704"/>
                  <a:pt x="2587923" y="251175"/>
                  <a:pt x="2521775" y="179354"/>
                </a:cubicBezTo>
                <a:cubicBezTo>
                  <a:pt x="2455627" y="107533"/>
                  <a:pt x="2164577" y="-38000"/>
                  <a:pt x="2000152" y="9251"/>
                </a:cubicBezTo>
                <a:cubicBezTo>
                  <a:pt x="1835727" y="56502"/>
                  <a:pt x="1716661" y="353238"/>
                  <a:pt x="1535227" y="462860"/>
                </a:cubicBezTo>
                <a:cubicBezTo>
                  <a:pt x="1353793" y="572482"/>
                  <a:pt x="1087310" y="578152"/>
                  <a:pt x="911546" y="666984"/>
                </a:cubicBezTo>
                <a:cubicBezTo>
                  <a:pt x="735782" y="755816"/>
                  <a:pt x="578917" y="867328"/>
                  <a:pt x="480640" y="995850"/>
                </a:cubicBezTo>
                <a:cubicBezTo>
                  <a:pt x="382363" y="1124372"/>
                  <a:pt x="246287" y="1405988"/>
                  <a:pt x="321885" y="1438119"/>
                </a:cubicBezTo>
                <a:cubicBezTo>
                  <a:pt x="397483" y="1470250"/>
                  <a:pt x="807600" y="1188634"/>
                  <a:pt x="934226" y="1188634"/>
                </a:cubicBezTo>
                <a:cubicBezTo>
                  <a:pt x="1060852" y="1188634"/>
                  <a:pt x="1157239" y="1351177"/>
                  <a:pt x="1081641" y="1438119"/>
                </a:cubicBezTo>
                <a:cubicBezTo>
                  <a:pt x="1006043" y="1525061"/>
                  <a:pt x="660184" y="1632793"/>
                  <a:pt x="480640" y="1710284"/>
                </a:cubicBezTo>
                <a:cubicBezTo>
                  <a:pt x="301096" y="1787775"/>
                  <a:pt x="45955" y="1831246"/>
                  <a:pt x="4376" y="1903068"/>
                </a:cubicBezTo>
                <a:cubicBezTo>
                  <a:pt x="-37203" y="1974890"/>
                  <a:pt x="231168" y="2141213"/>
                  <a:pt x="231168" y="2141213"/>
                </a:cubicBezTo>
              </a:path>
            </a:pathLst>
          </a:custGeom>
          <a:solidFill>
            <a:schemeClr val="accent5">
              <a:alpha val="71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1446869" y="3200854"/>
            <a:ext cx="6250261" cy="564431"/>
            <a:chOff x="1446870" y="2658740"/>
            <a:chExt cx="6250261" cy="564431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1446870" y="2658740"/>
              <a:ext cx="0" cy="5644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3530290" y="2658740"/>
              <a:ext cx="0" cy="5644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613710" y="2658740"/>
              <a:ext cx="0" cy="5644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7697131" y="2658740"/>
              <a:ext cx="0" cy="5644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6925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6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6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E8090-F719-7B45-AA40-5B47859E98C8}" type="slidenum">
              <a:rPr lang="en-GB"/>
              <a:pPr>
                <a:defRPr/>
              </a:pPr>
              <a:t>60</a:t>
            </a:fld>
            <a:endParaRPr lang="en-GB"/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 flipH="1">
            <a:off x="3279775" y="405923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 flipH="1">
            <a:off x="3540125" y="45577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 flipH="1">
            <a:off x="3798888" y="50514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 flipH="1">
            <a:off x="4311650" y="405923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 flipH="1">
            <a:off x="4572000" y="45577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 flipH="1">
            <a:off x="4830763" y="50514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 flipH="1">
            <a:off x="5343525" y="405923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 flipH="1">
            <a:off x="5603875" y="45577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 flipH="1">
            <a:off x="5862638" y="50514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grpSp>
        <p:nvGrpSpPr>
          <p:cNvPr id="104461" name="Group 11"/>
          <p:cNvGrpSpPr>
            <a:grpSpLocks/>
          </p:cNvGrpSpPr>
          <p:nvPr/>
        </p:nvGrpSpPr>
        <p:grpSpPr bwMode="auto">
          <a:xfrm>
            <a:off x="3030538" y="5545138"/>
            <a:ext cx="4386262" cy="495300"/>
            <a:chOff x="1251" y="2689"/>
            <a:chExt cx="2763" cy="312"/>
          </a:xfrm>
        </p:grpSpPr>
        <p:sp>
          <p:nvSpPr>
            <p:cNvPr id="29708" name="AutoShape 12"/>
            <p:cNvSpPr>
              <a:spLocks noChangeArrowheads="1"/>
            </p:cNvSpPr>
            <p:nvPr/>
          </p:nvSpPr>
          <p:spPr bwMode="auto">
            <a:xfrm flipH="1">
              <a:off x="255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9709" name="AutoShape 13"/>
            <p:cNvSpPr>
              <a:spLocks noChangeArrowheads="1"/>
            </p:cNvSpPr>
            <p:nvPr/>
          </p:nvSpPr>
          <p:spPr bwMode="auto">
            <a:xfrm flipH="1">
              <a:off x="190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9710" name="AutoShape 14"/>
            <p:cNvSpPr>
              <a:spLocks noChangeArrowheads="1"/>
            </p:cNvSpPr>
            <p:nvPr/>
          </p:nvSpPr>
          <p:spPr bwMode="auto">
            <a:xfrm flipH="1">
              <a:off x="320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9711" name="AutoShape 15"/>
            <p:cNvSpPr>
              <a:spLocks noChangeArrowheads="1"/>
            </p:cNvSpPr>
            <p:nvPr/>
          </p:nvSpPr>
          <p:spPr bwMode="auto">
            <a:xfrm flipH="1">
              <a:off x="1251" y="2690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29712" name="AutoShape 16"/>
          <p:cNvSpPr>
            <a:spLocks noChangeArrowheads="1"/>
          </p:cNvSpPr>
          <p:nvPr/>
        </p:nvSpPr>
        <p:spPr bwMode="auto">
          <a:xfrm flipH="1">
            <a:off x="2249488" y="40608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29713" name="AutoShape 17"/>
          <p:cNvSpPr>
            <a:spLocks noChangeArrowheads="1"/>
          </p:cNvSpPr>
          <p:nvPr/>
        </p:nvSpPr>
        <p:spPr bwMode="auto">
          <a:xfrm flipH="1">
            <a:off x="2509838" y="4559300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29714" name="AutoShape 18"/>
          <p:cNvSpPr>
            <a:spLocks noChangeArrowheads="1"/>
          </p:cNvSpPr>
          <p:nvPr/>
        </p:nvSpPr>
        <p:spPr bwMode="auto">
          <a:xfrm flipH="1">
            <a:off x="2768600" y="50530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grpSp>
        <p:nvGrpSpPr>
          <p:cNvPr id="72" name="Group 49"/>
          <p:cNvGrpSpPr>
            <a:grpSpLocks/>
          </p:cNvGrpSpPr>
          <p:nvPr/>
        </p:nvGrpSpPr>
        <p:grpSpPr bwMode="auto">
          <a:xfrm rot="5400000">
            <a:off x="3678239" y="1050927"/>
            <a:ext cx="3294064" cy="1506537"/>
            <a:chOff x="712" y="2160"/>
            <a:chExt cx="3626" cy="1488"/>
          </a:xfrm>
        </p:grpSpPr>
        <p:grpSp>
          <p:nvGrpSpPr>
            <p:cNvPr id="73" name="Group 50"/>
            <p:cNvGrpSpPr>
              <a:grpSpLocks/>
            </p:cNvGrpSpPr>
            <p:nvPr/>
          </p:nvGrpSpPr>
          <p:grpSpPr bwMode="auto">
            <a:xfrm>
              <a:off x="1435" y="2160"/>
              <a:ext cx="1089" cy="742"/>
              <a:chOff x="1435" y="2160"/>
              <a:chExt cx="1089" cy="742"/>
            </a:xfrm>
          </p:grpSpPr>
          <p:sp>
            <p:nvSpPr>
              <p:cNvPr id="96" name="AutoShape 51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7" name="AutoShape 52"/>
              <p:cNvSpPr>
                <a:spLocks noChangeArrowheads="1"/>
              </p:cNvSpPr>
              <p:nvPr/>
            </p:nvSpPr>
            <p:spPr bwMode="auto">
              <a:xfrm flipH="1">
                <a:off x="1614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74" name="Group 53"/>
            <p:cNvGrpSpPr>
              <a:grpSpLocks/>
            </p:cNvGrpSpPr>
            <p:nvPr/>
          </p:nvGrpSpPr>
          <p:grpSpPr bwMode="auto">
            <a:xfrm>
              <a:off x="1800" y="2905"/>
              <a:ext cx="1089" cy="742"/>
              <a:chOff x="1435" y="2160"/>
              <a:chExt cx="1089" cy="742"/>
            </a:xfrm>
          </p:grpSpPr>
          <p:sp>
            <p:nvSpPr>
              <p:cNvPr id="94" name="AutoShape 54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5" name="AutoShape 55"/>
              <p:cNvSpPr>
                <a:spLocks noChangeArrowheads="1"/>
              </p:cNvSpPr>
              <p:nvPr/>
            </p:nvSpPr>
            <p:spPr bwMode="auto">
              <a:xfrm flipH="1">
                <a:off x="1614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75" name="Group 56"/>
            <p:cNvGrpSpPr>
              <a:grpSpLocks/>
            </p:cNvGrpSpPr>
            <p:nvPr/>
          </p:nvGrpSpPr>
          <p:grpSpPr bwMode="auto">
            <a:xfrm>
              <a:off x="2160" y="2160"/>
              <a:ext cx="1454" cy="1487"/>
              <a:chOff x="1532" y="2257"/>
              <a:chExt cx="1454" cy="1487"/>
            </a:xfrm>
          </p:grpSpPr>
          <p:grpSp>
            <p:nvGrpSpPr>
              <p:cNvPr id="88" name="Group 57"/>
              <p:cNvGrpSpPr>
                <a:grpSpLocks/>
              </p:cNvGrpSpPr>
              <p:nvPr/>
            </p:nvGrpSpPr>
            <p:grpSpPr bwMode="auto">
              <a:xfrm>
                <a:off x="1532" y="2257"/>
                <a:ext cx="1089" cy="742"/>
                <a:chOff x="1435" y="2160"/>
                <a:chExt cx="1089" cy="742"/>
              </a:xfrm>
            </p:grpSpPr>
            <p:sp>
              <p:nvSpPr>
                <p:cNvPr id="92" name="AutoShape 58"/>
                <p:cNvSpPr>
                  <a:spLocks noChangeArrowheads="1"/>
                </p:cNvSpPr>
                <p:nvPr/>
              </p:nvSpPr>
              <p:spPr bwMode="auto">
                <a:xfrm flipH="1">
                  <a:off x="1430" y="2165"/>
                  <a:ext cx="907" cy="372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93" name="AutoShape 59"/>
                <p:cNvSpPr>
                  <a:spLocks noChangeArrowheads="1"/>
                </p:cNvSpPr>
                <p:nvPr/>
              </p:nvSpPr>
              <p:spPr bwMode="auto">
                <a:xfrm flipH="1">
                  <a:off x="1612" y="2535"/>
                  <a:ext cx="907" cy="370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  <p:grpSp>
            <p:nvGrpSpPr>
              <p:cNvPr id="89" name="Group 60"/>
              <p:cNvGrpSpPr>
                <a:grpSpLocks/>
              </p:cNvGrpSpPr>
              <p:nvPr/>
            </p:nvGrpSpPr>
            <p:grpSpPr bwMode="auto">
              <a:xfrm>
                <a:off x="1897" y="3002"/>
                <a:ext cx="1089" cy="742"/>
                <a:chOff x="1435" y="2160"/>
                <a:chExt cx="1089" cy="742"/>
              </a:xfrm>
            </p:grpSpPr>
            <p:sp>
              <p:nvSpPr>
                <p:cNvPr id="90" name="AutoShape 61"/>
                <p:cNvSpPr>
                  <a:spLocks noChangeArrowheads="1"/>
                </p:cNvSpPr>
                <p:nvPr/>
              </p:nvSpPr>
              <p:spPr bwMode="auto">
                <a:xfrm flipH="1">
                  <a:off x="1431" y="2164"/>
                  <a:ext cx="907" cy="372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91" name="AutoShape 62"/>
                <p:cNvSpPr>
                  <a:spLocks noChangeArrowheads="1"/>
                </p:cNvSpPr>
                <p:nvPr/>
              </p:nvSpPr>
              <p:spPr bwMode="auto">
                <a:xfrm flipH="1">
                  <a:off x="1612" y="2535"/>
                  <a:ext cx="907" cy="370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</p:grpSp>
        <p:grpSp>
          <p:nvGrpSpPr>
            <p:cNvPr id="76" name="Group 63"/>
            <p:cNvGrpSpPr>
              <a:grpSpLocks/>
            </p:cNvGrpSpPr>
            <p:nvPr/>
          </p:nvGrpSpPr>
          <p:grpSpPr bwMode="auto">
            <a:xfrm>
              <a:off x="2884" y="2160"/>
              <a:ext cx="1089" cy="742"/>
              <a:chOff x="1435" y="2160"/>
              <a:chExt cx="1089" cy="742"/>
            </a:xfrm>
          </p:grpSpPr>
          <p:sp>
            <p:nvSpPr>
              <p:cNvPr id="86" name="AutoShape 64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87" name="AutoShape 65"/>
              <p:cNvSpPr>
                <a:spLocks noChangeArrowheads="1"/>
              </p:cNvSpPr>
              <p:nvPr/>
            </p:nvSpPr>
            <p:spPr bwMode="auto">
              <a:xfrm flipH="1">
                <a:off x="1613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77" name="Group 66"/>
            <p:cNvGrpSpPr>
              <a:grpSpLocks/>
            </p:cNvGrpSpPr>
            <p:nvPr/>
          </p:nvGrpSpPr>
          <p:grpSpPr bwMode="auto">
            <a:xfrm>
              <a:off x="3249" y="2905"/>
              <a:ext cx="1089" cy="742"/>
              <a:chOff x="1435" y="2160"/>
              <a:chExt cx="1089" cy="742"/>
            </a:xfrm>
          </p:grpSpPr>
          <p:sp>
            <p:nvSpPr>
              <p:cNvPr id="84" name="AutoShape 67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85" name="AutoShape 68"/>
              <p:cNvSpPr>
                <a:spLocks noChangeArrowheads="1"/>
              </p:cNvSpPr>
              <p:nvPr/>
            </p:nvSpPr>
            <p:spPr bwMode="auto">
              <a:xfrm flipH="1">
                <a:off x="1614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78" name="Group 69"/>
            <p:cNvGrpSpPr>
              <a:grpSpLocks/>
            </p:cNvGrpSpPr>
            <p:nvPr/>
          </p:nvGrpSpPr>
          <p:grpSpPr bwMode="auto">
            <a:xfrm>
              <a:off x="712" y="2161"/>
              <a:ext cx="1089" cy="742"/>
              <a:chOff x="1435" y="2160"/>
              <a:chExt cx="1089" cy="742"/>
            </a:xfrm>
          </p:grpSpPr>
          <p:sp>
            <p:nvSpPr>
              <p:cNvPr id="82" name="AutoShape 70"/>
              <p:cNvSpPr>
                <a:spLocks noChangeArrowheads="1"/>
              </p:cNvSpPr>
              <p:nvPr/>
            </p:nvSpPr>
            <p:spPr bwMode="auto">
              <a:xfrm flipH="1">
                <a:off x="1432" y="2164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83" name="AutoShape 71"/>
              <p:cNvSpPr>
                <a:spLocks noChangeArrowheads="1"/>
              </p:cNvSpPr>
              <p:nvPr/>
            </p:nvSpPr>
            <p:spPr bwMode="auto">
              <a:xfrm flipH="1">
                <a:off x="1613" y="2534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79" name="Group 72"/>
            <p:cNvGrpSpPr>
              <a:grpSpLocks/>
            </p:cNvGrpSpPr>
            <p:nvPr/>
          </p:nvGrpSpPr>
          <p:grpSpPr bwMode="auto">
            <a:xfrm>
              <a:off x="1077" y="2906"/>
              <a:ext cx="1089" cy="742"/>
              <a:chOff x="1435" y="2160"/>
              <a:chExt cx="1089" cy="742"/>
            </a:xfrm>
          </p:grpSpPr>
          <p:sp>
            <p:nvSpPr>
              <p:cNvPr id="80" name="AutoShape 73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81" name="AutoShape 74"/>
              <p:cNvSpPr>
                <a:spLocks noChangeArrowheads="1"/>
              </p:cNvSpPr>
              <p:nvPr/>
            </p:nvSpPr>
            <p:spPr bwMode="auto">
              <a:xfrm flipH="1">
                <a:off x="1613" y="2534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</p:grpSp>
      <p:sp>
        <p:nvSpPr>
          <p:cNvPr id="103" name="Text Box 84"/>
          <p:cNvSpPr txBox="1">
            <a:spLocks noChangeArrowheads="1"/>
          </p:cNvSpPr>
          <p:nvPr/>
        </p:nvSpPr>
        <p:spPr bwMode="auto">
          <a:xfrm>
            <a:off x="794989" y="1414496"/>
            <a:ext cx="272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B2B2B2"/>
                </a:solidFill>
                <a:latin typeface="Arial" charset="0"/>
                <a:cs typeface="+mn-cs"/>
              </a:rPr>
              <a:t>RECIPROCAL LATTICE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04928" y="1180193"/>
            <a:ext cx="16062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(a*, a) = 1</a:t>
            </a:r>
          </a:p>
          <a:p>
            <a:r>
              <a:rPr lang="en-GB" dirty="0" smtClean="0"/>
              <a:t>(b*, b) = 1</a:t>
            </a:r>
          </a:p>
          <a:p>
            <a:r>
              <a:rPr lang="en-GB" dirty="0" smtClean="0"/>
              <a:t>(a*, b) = 0</a:t>
            </a:r>
          </a:p>
          <a:p>
            <a:r>
              <a:rPr lang="en-GB" dirty="0" smtClean="0"/>
              <a:t>(b*, a) = 0</a:t>
            </a:r>
          </a:p>
          <a:p>
            <a:r>
              <a:rPr lang="en-GB" dirty="0" smtClean="0"/>
              <a:t>similar for c, c*</a:t>
            </a:r>
          </a:p>
        </p:txBody>
      </p:sp>
      <p:sp>
        <p:nvSpPr>
          <p:cNvPr id="61" name="Line 90"/>
          <p:cNvSpPr>
            <a:spLocks noChangeShapeType="1"/>
          </p:cNvSpPr>
          <p:nvPr/>
        </p:nvSpPr>
        <p:spPr bwMode="auto">
          <a:xfrm>
            <a:off x="2364112" y="2030614"/>
            <a:ext cx="7937" cy="677863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62" name="Line 91"/>
          <p:cNvSpPr>
            <a:spLocks noChangeShapeType="1"/>
          </p:cNvSpPr>
          <p:nvPr/>
        </p:nvSpPr>
        <p:spPr bwMode="auto">
          <a:xfrm flipV="1">
            <a:off x="2357384" y="2553235"/>
            <a:ext cx="346075" cy="153988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non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63" name="Text Box 92"/>
          <p:cNvSpPr txBox="1">
            <a:spLocks noChangeArrowheads="1"/>
          </p:cNvSpPr>
          <p:nvPr/>
        </p:nvSpPr>
        <p:spPr bwMode="auto">
          <a:xfrm>
            <a:off x="2412169" y="2602670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B2B2B2"/>
                </a:solidFill>
                <a:latin typeface="Arial" charset="0"/>
                <a:cs typeface="+mn-cs"/>
              </a:rPr>
              <a:t>a*</a:t>
            </a:r>
          </a:p>
        </p:txBody>
      </p:sp>
      <p:sp>
        <p:nvSpPr>
          <p:cNvPr id="64" name="Text Box 93"/>
          <p:cNvSpPr txBox="1">
            <a:spLocks noChangeArrowheads="1"/>
          </p:cNvSpPr>
          <p:nvPr/>
        </p:nvSpPr>
        <p:spPr bwMode="auto">
          <a:xfrm>
            <a:off x="2023295" y="2228848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B2B2B2"/>
                </a:solidFill>
                <a:latin typeface="Arial" charset="0"/>
                <a:cs typeface="+mn-cs"/>
              </a:rPr>
              <a:t>b*</a:t>
            </a:r>
          </a:p>
        </p:txBody>
      </p:sp>
      <p:sp>
        <p:nvSpPr>
          <p:cNvPr id="65" name="Line 70"/>
          <p:cNvSpPr>
            <a:spLocks noChangeShapeType="1"/>
          </p:cNvSpPr>
          <p:nvPr/>
        </p:nvSpPr>
        <p:spPr bwMode="auto">
          <a:xfrm>
            <a:off x="928974" y="5624009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66" name="Line 71"/>
          <p:cNvSpPr>
            <a:spLocks noChangeShapeType="1"/>
          </p:cNvSpPr>
          <p:nvPr/>
        </p:nvSpPr>
        <p:spPr bwMode="auto">
          <a:xfrm>
            <a:off x="688975" y="5133976"/>
            <a:ext cx="2428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70" name="Text Box 72"/>
          <p:cNvSpPr txBox="1">
            <a:spLocks noChangeArrowheads="1"/>
          </p:cNvSpPr>
          <p:nvPr/>
        </p:nvSpPr>
        <p:spPr bwMode="auto">
          <a:xfrm>
            <a:off x="1202024" y="553135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  <a:cs typeface="+mn-cs"/>
              </a:rPr>
              <a:t>a</a:t>
            </a:r>
          </a:p>
        </p:txBody>
      </p:sp>
      <p:sp>
        <p:nvSpPr>
          <p:cNvPr id="71" name="Text Box 73"/>
          <p:cNvSpPr txBox="1">
            <a:spLocks noChangeArrowheads="1"/>
          </p:cNvSpPr>
          <p:nvPr/>
        </p:nvSpPr>
        <p:spPr bwMode="auto">
          <a:xfrm>
            <a:off x="517525" y="520541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  <a:cs typeface="+mn-cs"/>
              </a:rPr>
              <a:t>b</a:t>
            </a:r>
          </a:p>
        </p:txBody>
      </p:sp>
      <p:sp>
        <p:nvSpPr>
          <p:cNvPr id="98" name="Text Box 69"/>
          <p:cNvSpPr txBox="1">
            <a:spLocks noChangeArrowheads="1"/>
          </p:cNvSpPr>
          <p:nvPr/>
        </p:nvSpPr>
        <p:spPr bwMode="auto">
          <a:xfrm>
            <a:off x="287338" y="4505325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latin typeface="Arial" charset="0"/>
                <a:cs typeface="+mn-cs"/>
              </a:rPr>
              <a:t>REAL LATTICE</a:t>
            </a:r>
          </a:p>
        </p:txBody>
      </p:sp>
    </p:spTree>
    <p:extLst>
      <p:ext uri="{BB962C8B-B14F-4D97-AF65-F5344CB8AC3E}">
        <p14:creationId xmlns:p14="http://schemas.microsoft.com/office/powerpoint/2010/main" val="1001303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7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7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0B6C71-3DCD-8E48-A5BA-5F316DBB3CEE}" type="slidenum">
              <a:rPr lang="en-GB"/>
              <a:pPr>
                <a:defRPr/>
              </a:pPr>
              <a:t>61</a:t>
            </a:fld>
            <a:endParaRPr lang="en-GB"/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792913" y="4302125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1">
                <a:solidFill>
                  <a:srgbClr val="CC0099"/>
                </a:solidFill>
                <a:latin typeface="Arial" charset="0"/>
                <a:cs typeface="+mn-cs"/>
              </a:rPr>
              <a:t>(0,1) planes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V="1">
            <a:off x="2281238" y="4062413"/>
            <a:ext cx="4098925" cy="1588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V="1">
            <a:off x="3313113" y="6042026"/>
            <a:ext cx="4098925" cy="1588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V="1">
            <a:off x="3044825" y="5540376"/>
            <a:ext cx="4098925" cy="1588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V="1">
            <a:off x="2771775" y="5048251"/>
            <a:ext cx="4098925" cy="1588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V="1">
            <a:off x="2522538" y="4565651"/>
            <a:ext cx="4098925" cy="1588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 flipH="1">
            <a:off x="3279775" y="4059238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 flipH="1">
            <a:off x="3540125" y="4557713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 flipH="1">
            <a:off x="3798888" y="5051426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 flipH="1">
            <a:off x="4311650" y="4059238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0733" name="AutoShape 13"/>
          <p:cNvSpPr>
            <a:spLocks noChangeArrowheads="1"/>
          </p:cNvSpPr>
          <p:nvPr/>
        </p:nvSpPr>
        <p:spPr bwMode="auto">
          <a:xfrm flipH="1">
            <a:off x="4572000" y="4557713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0734" name="AutoShape 14"/>
          <p:cNvSpPr>
            <a:spLocks noChangeArrowheads="1"/>
          </p:cNvSpPr>
          <p:nvPr/>
        </p:nvSpPr>
        <p:spPr bwMode="auto">
          <a:xfrm flipH="1">
            <a:off x="4830763" y="5051426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0735" name="AutoShape 15"/>
          <p:cNvSpPr>
            <a:spLocks noChangeArrowheads="1"/>
          </p:cNvSpPr>
          <p:nvPr/>
        </p:nvSpPr>
        <p:spPr bwMode="auto">
          <a:xfrm flipH="1">
            <a:off x="5343525" y="4059238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0736" name="AutoShape 16"/>
          <p:cNvSpPr>
            <a:spLocks noChangeArrowheads="1"/>
          </p:cNvSpPr>
          <p:nvPr/>
        </p:nvSpPr>
        <p:spPr bwMode="auto">
          <a:xfrm flipH="1">
            <a:off x="5603875" y="4557713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0737" name="AutoShape 17"/>
          <p:cNvSpPr>
            <a:spLocks noChangeArrowheads="1"/>
          </p:cNvSpPr>
          <p:nvPr/>
        </p:nvSpPr>
        <p:spPr bwMode="auto">
          <a:xfrm flipH="1">
            <a:off x="5862638" y="5051426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grpSp>
        <p:nvGrpSpPr>
          <p:cNvPr id="105540" name="Group 18"/>
          <p:cNvGrpSpPr>
            <a:grpSpLocks/>
          </p:cNvGrpSpPr>
          <p:nvPr/>
        </p:nvGrpSpPr>
        <p:grpSpPr bwMode="auto">
          <a:xfrm>
            <a:off x="3030538" y="5545138"/>
            <a:ext cx="4386262" cy="495300"/>
            <a:chOff x="1251" y="2689"/>
            <a:chExt cx="2763" cy="312"/>
          </a:xfrm>
        </p:grpSpPr>
        <p:sp>
          <p:nvSpPr>
            <p:cNvPr id="30739" name="AutoShape 19"/>
            <p:cNvSpPr>
              <a:spLocks noChangeArrowheads="1"/>
            </p:cNvSpPr>
            <p:nvPr/>
          </p:nvSpPr>
          <p:spPr bwMode="auto">
            <a:xfrm flipH="1">
              <a:off x="255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0740" name="AutoShape 20"/>
            <p:cNvSpPr>
              <a:spLocks noChangeArrowheads="1"/>
            </p:cNvSpPr>
            <p:nvPr/>
          </p:nvSpPr>
          <p:spPr bwMode="auto">
            <a:xfrm flipH="1">
              <a:off x="190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0741" name="AutoShape 21"/>
            <p:cNvSpPr>
              <a:spLocks noChangeArrowheads="1"/>
            </p:cNvSpPr>
            <p:nvPr/>
          </p:nvSpPr>
          <p:spPr bwMode="auto">
            <a:xfrm flipH="1">
              <a:off x="320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0742" name="AutoShape 22"/>
            <p:cNvSpPr>
              <a:spLocks noChangeArrowheads="1"/>
            </p:cNvSpPr>
            <p:nvPr/>
          </p:nvSpPr>
          <p:spPr bwMode="auto">
            <a:xfrm flipH="1">
              <a:off x="1251" y="2690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30743" name="AutoShape 23"/>
          <p:cNvSpPr>
            <a:spLocks noChangeArrowheads="1"/>
          </p:cNvSpPr>
          <p:nvPr/>
        </p:nvSpPr>
        <p:spPr bwMode="auto">
          <a:xfrm flipH="1">
            <a:off x="2249488" y="4060826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0744" name="AutoShape 24"/>
          <p:cNvSpPr>
            <a:spLocks noChangeArrowheads="1"/>
          </p:cNvSpPr>
          <p:nvPr/>
        </p:nvSpPr>
        <p:spPr bwMode="auto">
          <a:xfrm flipH="1">
            <a:off x="2509838" y="4559301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0745" name="AutoShape 25"/>
          <p:cNvSpPr>
            <a:spLocks noChangeArrowheads="1"/>
          </p:cNvSpPr>
          <p:nvPr/>
        </p:nvSpPr>
        <p:spPr bwMode="auto">
          <a:xfrm flipH="1">
            <a:off x="2768600" y="5053013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0789" name="Text Box 69"/>
          <p:cNvSpPr txBox="1">
            <a:spLocks noChangeArrowheads="1"/>
          </p:cNvSpPr>
          <p:nvPr/>
        </p:nvSpPr>
        <p:spPr bwMode="auto">
          <a:xfrm>
            <a:off x="287338" y="4505325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latin typeface="Arial" charset="0"/>
                <a:cs typeface="+mn-cs"/>
              </a:rPr>
              <a:t>REAL LATTICE</a:t>
            </a:r>
          </a:p>
        </p:txBody>
      </p:sp>
      <p:sp>
        <p:nvSpPr>
          <p:cNvPr id="30795" name="Text Box 75"/>
          <p:cNvSpPr txBox="1">
            <a:spLocks noChangeArrowheads="1"/>
          </p:cNvSpPr>
          <p:nvPr/>
        </p:nvSpPr>
        <p:spPr bwMode="auto">
          <a:xfrm>
            <a:off x="6857873" y="2257819"/>
            <a:ext cx="1468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CC0099"/>
                </a:solidFill>
                <a:latin typeface="Arial" charset="0"/>
                <a:cs typeface="+mn-cs"/>
              </a:rPr>
              <a:t>length=1/d</a:t>
            </a:r>
            <a:r>
              <a:rPr lang="en-US" sz="1800" baseline="-25000" dirty="0">
                <a:solidFill>
                  <a:srgbClr val="CC0099"/>
                </a:solidFill>
                <a:latin typeface="Arial" charset="0"/>
                <a:cs typeface="+mn-cs"/>
              </a:rPr>
              <a:t>0,1</a:t>
            </a:r>
          </a:p>
        </p:txBody>
      </p:sp>
      <p:grpSp>
        <p:nvGrpSpPr>
          <p:cNvPr id="81" name="Group 49"/>
          <p:cNvGrpSpPr>
            <a:grpSpLocks/>
          </p:cNvGrpSpPr>
          <p:nvPr/>
        </p:nvGrpSpPr>
        <p:grpSpPr bwMode="auto">
          <a:xfrm rot="5400000">
            <a:off x="3678239" y="1050927"/>
            <a:ext cx="3294064" cy="1506537"/>
            <a:chOff x="712" y="2160"/>
            <a:chExt cx="3626" cy="1488"/>
          </a:xfrm>
        </p:grpSpPr>
        <p:grpSp>
          <p:nvGrpSpPr>
            <p:cNvPr id="82" name="Group 50"/>
            <p:cNvGrpSpPr>
              <a:grpSpLocks/>
            </p:cNvGrpSpPr>
            <p:nvPr/>
          </p:nvGrpSpPr>
          <p:grpSpPr bwMode="auto">
            <a:xfrm>
              <a:off x="1435" y="2160"/>
              <a:ext cx="1089" cy="742"/>
              <a:chOff x="1435" y="2160"/>
              <a:chExt cx="1089" cy="742"/>
            </a:xfrm>
          </p:grpSpPr>
          <p:sp>
            <p:nvSpPr>
              <p:cNvPr id="105" name="AutoShape 51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6" name="AutoShape 52"/>
              <p:cNvSpPr>
                <a:spLocks noChangeArrowheads="1"/>
              </p:cNvSpPr>
              <p:nvPr/>
            </p:nvSpPr>
            <p:spPr bwMode="auto">
              <a:xfrm flipH="1">
                <a:off x="1614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83" name="Group 53"/>
            <p:cNvGrpSpPr>
              <a:grpSpLocks/>
            </p:cNvGrpSpPr>
            <p:nvPr/>
          </p:nvGrpSpPr>
          <p:grpSpPr bwMode="auto">
            <a:xfrm>
              <a:off x="1800" y="2905"/>
              <a:ext cx="1089" cy="742"/>
              <a:chOff x="1435" y="2160"/>
              <a:chExt cx="1089" cy="742"/>
            </a:xfrm>
          </p:grpSpPr>
          <p:sp>
            <p:nvSpPr>
              <p:cNvPr id="103" name="AutoShape 54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4" name="AutoShape 55"/>
              <p:cNvSpPr>
                <a:spLocks noChangeArrowheads="1"/>
              </p:cNvSpPr>
              <p:nvPr/>
            </p:nvSpPr>
            <p:spPr bwMode="auto">
              <a:xfrm flipH="1">
                <a:off x="1614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84" name="Group 56"/>
            <p:cNvGrpSpPr>
              <a:grpSpLocks/>
            </p:cNvGrpSpPr>
            <p:nvPr/>
          </p:nvGrpSpPr>
          <p:grpSpPr bwMode="auto">
            <a:xfrm>
              <a:off x="2160" y="2160"/>
              <a:ext cx="1454" cy="1487"/>
              <a:chOff x="1532" y="2257"/>
              <a:chExt cx="1454" cy="1487"/>
            </a:xfrm>
          </p:grpSpPr>
          <p:grpSp>
            <p:nvGrpSpPr>
              <p:cNvPr id="97" name="Group 57"/>
              <p:cNvGrpSpPr>
                <a:grpSpLocks/>
              </p:cNvGrpSpPr>
              <p:nvPr/>
            </p:nvGrpSpPr>
            <p:grpSpPr bwMode="auto">
              <a:xfrm>
                <a:off x="1532" y="2257"/>
                <a:ext cx="1089" cy="742"/>
                <a:chOff x="1435" y="2160"/>
                <a:chExt cx="1089" cy="742"/>
              </a:xfrm>
            </p:grpSpPr>
            <p:sp>
              <p:nvSpPr>
                <p:cNvPr id="101" name="AutoShape 58"/>
                <p:cNvSpPr>
                  <a:spLocks noChangeArrowheads="1"/>
                </p:cNvSpPr>
                <p:nvPr/>
              </p:nvSpPr>
              <p:spPr bwMode="auto">
                <a:xfrm flipH="1">
                  <a:off x="1430" y="2165"/>
                  <a:ext cx="907" cy="372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02" name="AutoShape 59"/>
                <p:cNvSpPr>
                  <a:spLocks noChangeArrowheads="1"/>
                </p:cNvSpPr>
                <p:nvPr/>
              </p:nvSpPr>
              <p:spPr bwMode="auto">
                <a:xfrm flipH="1">
                  <a:off x="1612" y="2535"/>
                  <a:ext cx="907" cy="370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  <p:grpSp>
            <p:nvGrpSpPr>
              <p:cNvPr id="98" name="Group 60"/>
              <p:cNvGrpSpPr>
                <a:grpSpLocks/>
              </p:cNvGrpSpPr>
              <p:nvPr/>
            </p:nvGrpSpPr>
            <p:grpSpPr bwMode="auto">
              <a:xfrm>
                <a:off x="1897" y="3002"/>
                <a:ext cx="1089" cy="742"/>
                <a:chOff x="1435" y="2160"/>
                <a:chExt cx="1089" cy="742"/>
              </a:xfrm>
            </p:grpSpPr>
            <p:sp>
              <p:nvSpPr>
                <p:cNvPr id="99" name="AutoShape 61"/>
                <p:cNvSpPr>
                  <a:spLocks noChangeArrowheads="1"/>
                </p:cNvSpPr>
                <p:nvPr/>
              </p:nvSpPr>
              <p:spPr bwMode="auto">
                <a:xfrm flipH="1">
                  <a:off x="1431" y="2164"/>
                  <a:ext cx="907" cy="372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00" name="AutoShape 62"/>
                <p:cNvSpPr>
                  <a:spLocks noChangeArrowheads="1"/>
                </p:cNvSpPr>
                <p:nvPr/>
              </p:nvSpPr>
              <p:spPr bwMode="auto">
                <a:xfrm flipH="1">
                  <a:off x="1612" y="2535"/>
                  <a:ext cx="907" cy="370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</p:grpSp>
        <p:grpSp>
          <p:nvGrpSpPr>
            <p:cNvPr id="85" name="Group 63"/>
            <p:cNvGrpSpPr>
              <a:grpSpLocks/>
            </p:cNvGrpSpPr>
            <p:nvPr/>
          </p:nvGrpSpPr>
          <p:grpSpPr bwMode="auto">
            <a:xfrm>
              <a:off x="2884" y="2160"/>
              <a:ext cx="1089" cy="742"/>
              <a:chOff x="1435" y="2160"/>
              <a:chExt cx="1089" cy="742"/>
            </a:xfrm>
          </p:grpSpPr>
          <p:sp>
            <p:nvSpPr>
              <p:cNvPr id="95" name="AutoShape 64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6" name="AutoShape 65"/>
              <p:cNvSpPr>
                <a:spLocks noChangeArrowheads="1"/>
              </p:cNvSpPr>
              <p:nvPr/>
            </p:nvSpPr>
            <p:spPr bwMode="auto">
              <a:xfrm flipH="1">
                <a:off x="1613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86" name="Group 66"/>
            <p:cNvGrpSpPr>
              <a:grpSpLocks/>
            </p:cNvGrpSpPr>
            <p:nvPr/>
          </p:nvGrpSpPr>
          <p:grpSpPr bwMode="auto">
            <a:xfrm>
              <a:off x="3249" y="2905"/>
              <a:ext cx="1089" cy="742"/>
              <a:chOff x="1435" y="2160"/>
              <a:chExt cx="1089" cy="742"/>
            </a:xfrm>
          </p:grpSpPr>
          <p:sp>
            <p:nvSpPr>
              <p:cNvPr id="93" name="AutoShape 67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4" name="AutoShape 68"/>
              <p:cNvSpPr>
                <a:spLocks noChangeArrowheads="1"/>
              </p:cNvSpPr>
              <p:nvPr/>
            </p:nvSpPr>
            <p:spPr bwMode="auto">
              <a:xfrm flipH="1">
                <a:off x="1614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87" name="Group 69"/>
            <p:cNvGrpSpPr>
              <a:grpSpLocks/>
            </p:cNvGrpSpPr>
            <p:nvPr/>
          </p:nvGrpSpPr>
          <p:grpSpPr bwMode="auto">
            <a:xfrm>
              <a:off x="712" y="2161"/>
              <a:ext cx="1089" cy="742"/>
              <a:chOff x="1435" y="2160"/>
              <a:chExt cx="1089" cy="742"/>
            </a:xfrm>
          </p:grpSpPr>
          <p:sp>
            <p:nvSpPr>
              <p:cNvPr id="91" name="AutoShape 70"/>
              <p:cNvSpPr>
                <a:spLocks noChangeArrowheads="1"/>
              </p:cNvSpPr>
              <p:nvPr/>
            </p:nvSpPr>
            <p:spPr bwMode="auto">
              <a:xfrm flipH="1">
                <a:off x="1432" y="2164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2" name="AutoShape 71"/>
              <p:cNvSpPr>
                <a:spLocks noChangeArrowheads="1"/>
              </p:cNvSpPr>
              <p:nvPr/>
            </p:nvSpPr>
            <p:spPr bwMode="auto">
              <a:xfrm flipH="1">
                <a:off x="1613" y="2534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88" name="Group 72"/>
            <p:cNvGrpSpPr>
              <a:grpSpLocks/>
            </p:cNvGrpSpPr>
            <p:nvPr/>
          </p:nvGrpSpPr>
          <p:grpSpPr bwMode="auto">
            <a:xfrm>
              <a:off x="1077" y="2906"/>
              <a:ext cx="1089" cy="742"/>
              <a:chOff x="1435" y="2160"/>
              <a:chExt cx="1089" cy="742"/>
            </a:xfrm>
          </p:grpSpPr>
          <p:sp>
            <p:nvSpPr>
              <p:cNvPr id="89" name="AutoShape 73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0" name="AutoShape 74"/>
              <p:cNvSpPr>
                <a:spLocks noChangeArrowheads="1"/>
              </p:cNvSpPr>
              <p:nvPr/>
            </p:nvSpPr>
            <p:spPr bwMode="auto">
              <a:xfrm flipH="1">
                <a:off x="1613" y="2534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</p:grpSp>
      <p:sp>
        <p:nvSpPr>
          <p:cNvPr id="109" name="Oval 77"/>
          <p:cNvSpPr>
            <a:spLocks noChangeArrowheads="1"/>
          </p:cNvSpPr>
          <p:nvPr/>
        </p:nvSpPr>
        <p:spPr bwMode="auto">
          <a:xfrm>
            <a:off x="4503280" y="2715445"/>
            <a:ext cx="144463" cy="125413"/>
          </a:xfrm>
          <a:prstGeom prst="ellipse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12" name="Text Box 84"/>
          <p:cNvSpPr txBox="1">
            <a:spLocks noChangeArrowheads="1"/>
          </p:cNvSpPr>
          <p:nvPr/>
        </p:nvSpPr>
        <p:spPr bwMode="auto">
          <a:xfrm>
            <a:off x="794989" y="1414496"/>
            <a:ext cx="272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B2B2B2"/>
                </a:solidFill>
                <a:latin typeface="Arial" charset="0"/>
                <a:cs typeface="+mn-cs"/>
              </a:rPr>
              <a:t>RECIPROCAL LATTICE</a:t>
            </a:r>
          </a:p>
        </p:txBody>
      </p:sp>
      <p:sp>
        <p:nvSpPr>
          <p:cNvPr id="126" name="Text Box 85"/>
          <p:cNvSpPr txBox="1">
            <a:spLocks noChangeArrowheads="1"/>
          </p:cNvSpPr>
          <p:nvPr/>
        </p:nvSpPr>
        <p:spPr bwMode="auto">
          <a:xfrm>
            <a:off x="4386436" y="2485009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CC0099"/>
                </a:solidFill>
                <a:latin typeface="Arial" charset="0"/>
                <a:cs typeface="+mn-cs"/>
              </a:rPr>
              <a:t>(0,1)</a:t>
            </a:r>
          </a:p>
        </p:txBody>
      </p:sp>
      <p:sp>
        <p:nvSpPr>
          <p:cNvPr id="80" name="Line 48"/>
          <p:cNvSpPr>
            <a:spLocks noChangeShapeType="1"/>
          </p:cNvSpPr>
          <p:nvPr/>
        </p:nvSpPr>
        <p:spPr bwMode="auto">
          <a:xfrm flipV="1">
            <a:off x="4572000" y="2788961"/>
            <a:ext cx="0" cy="659534"/>
          </a:xfrm>
          <a:prstGeom prst="line">
            <a:avLst/>
          </a:prstGeom>
          <a:noFill/>
          <a:ln w="63500">
            <a:solidFill>
              <a:srgbClr val="CC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70" name="Line 90"/>
          <p:cNvSpPr>
            <a:spLocks noChangeShapeType="1"/>
          </p:cNvSpPr>
          <p:nvPr/>
        </p:nvSpPr>
        <p:spPr bwMode="auto">
          <a:xfrm>
            <a:off x="2364112" y="2030614"/>
            <a:ext cx="7937" cy="677863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71" name="Line 91"/>
          <p:cNvSpPr>
            <a:spLocks noChangeShapeType="1"/>
          </p:cNvSpPr>
          <p:nvPr/>
        </p:nvSpPr>
        <p:spPr bwMode="auto">
          <a:xfrm flipV="1">
            <a:off x="2357384" y="2553235"/>
            <a:ext cx="346075" cy="153988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non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72" name="Text Box 92"/>
          <p:cNvSpPr txBox="1">
            <a:spLocks noChangeArrowheads="1"/>
          </p:cNvSpPr>
          <p:nvPr/>
        </p:nvSpPr>
        <p:spPr bwMode="auto">
          <a:xfrm>
            <a:off x="2412169" y="2602670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B2B2B2"/>
                </a:solidFill>
                <a:latin typeface="Arial" charset="0"/>
                <a:cs typeface="+mn-cs"/>
              </a:rPr>
              <a:t>a*</a:t>
            </a:r>
          </a:p>
        </p:txBody>
      </p:sp>
      <p:sp>
        <p:nvSpPr>
          <p:cNvPr id="73" name="Text Box 93"/>
          <p:cNvSpPr txBox="1">
            <a:spLocks noChangeArrowheads="1"/>
          </p:cNvSpPr>
          <p:nvPr/>
        </p:nvSpPr>
        <p:spPr bwMode="auto">
          <a:xfrm>
            <a:off x="2023295" y="2228848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B2B2B2"/>
                </a:solidFill>
                <a:latin typeface="Arial" charset="0"/>
                <a:cs typeface="+mn-cs"/>
              </a:rPr>
              <a:t>b*</a:t>
            </a:r>
          </a:p>
        </p:txBody>
      </p:sp>
      <p:sp>
        <p:nvSpPr>
          <p:cNvPr id="74" name="Line 70"/>
          <p:cNvSpPr>
            <a:spLocks noChangeShapeType="1"/>
          </p:cNvSpPr>
          <p:nvPr/>
        </p:nvSpPr>
        <p:spPr bwMode="auto">
          <a:xfrm>
            <a:off x="928974" y="5624009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75" name="Line 71"/>
          <p:cNvSpPr>
            <a:spLocks noChangeShapeType="1"/>
          </p:cNvSpPr>
          <p:nvPr/>
        </p:nvSpPr>
        <p:spPr bwMode="auto">
          <a:xfrm>
            <a:off x="688975" y="5133976"/>
            <a:ext cx="2428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79" name="Text Box 72"/>
          <p:cNvSpPr txBox="1">
            <a:spLocks noChangeArrowheads="1"/>
          </p:cNvSpPr>
          <p:nvPr/>
        </p:nvSpPr>
        <p:spPr bwMode="auto">
          <a:xfrm>
            <a:off x="1202024" y="553135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  <a:cs typeface="+mn-cs"/>
              </a:rPr>
              <a:t>a</a:t>
            </a:r>
          </a:p>
        </p:txBody>
      </p:sp>
      <p:sp>
        <p:nvSpPr>
          <p:cNvPr id="107" name="Text Box 73"/>
          <p:cNvSpPr txBox="1">
            <a:spLocks noChangeArrowheads="1"/>
          </p:cNvSpPr>
          <p:nvPr/>
        </p:nvSpPr>
        <p:spPr bwMode="auto">
          <a:xfrm>
            <a:off x="517525" y="520541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  <a:cs typeface="+mn-c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4022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7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7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67D71-A307-0A49-87B6-B0B26B46DAE3}" type="slidenum">
              <a:rPr lang="en-GB"/>
              <a:pPr>
                <a:defRPr/>
              </a:pPr>
              <a:t>62</a:t>
            </a:fld>
            <a:endParaRPr lang="en-GB"/>
          </a:p>
        </p:txBody>
      </p:sp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2773363" y="5038725"/>
            <a:ext cx="2549525" cy="962025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4313238" y="4070350"/>
            <a:ext cx="2574925" cy="974725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2517775" y="4548188"/>
            <a:ext cx="3857625" cy="1489075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2255838" y="4089400"/>
            <a:ext cx="5165725" cy="1946275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3273425" y="4078288"/>
            <a:ext cx="3889375" cy="1450975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7023100" y="4762500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1">
                <a:solidFill>
                  <a:srgbClr val="6666FF"/>
                </a:solidFill>
                <a:latin typeface="Arial" charset="0"/>
                <a:cs typeface="+mn-cs"/>
              </a:rPr>
              <a:t>(1,1) planes</a:t>
            </a: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 flipH="1">
            <a:off x="3279775" y="405923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 flipH="1">
            <a:off x="3540125" y="45577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 flipH="1">
            <a:off x="3798888" y="50514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 flipH="1">
            <a:off x="4311650" y="405923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 flipH="1">
            <a:off x="4572000" y="45577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1757" name="AutoShape 13"/>
          <p:cNvSpPr>
            <a:spLocks noChangeArrowheads="1"/>
          </p:cNvSpPr>
          <p:nvPr/>
        </p:nvSpPr>
        <p:spPr bwMode="auto">
          <a:xfrm flipH="1">
            <a:off x="4830763" y="50514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1758" name="AutoShape 14"/>
          <p:cNvSpPr>
            <a:spLocks noChangeArrowheads="1"/>
          </p:cNvSpPr>
          <p:nvPr/>
        </p:nvSpPr>
        <p:spPr bwMode="auto">
          <a:xfrm flipH="1">
            <a:off x="5343525" y="405923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 flipH="1">
            <a:off x="5603875" y="45577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1760" name="AutoShape 16"/>
          <p:cNvSpPr>
            <a:spLocks noChangeArrowheads="1"/>
          </p:cNvSpPr>
          <p:nvPr/>
        </p:nvSpPr>
        <p:spPr bwMode="auto">
          <a:xfrm flipH="1">
            <a:off x="5862638" y="50514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grpSp>
        <p:nvGrpSpPr>
          <p:cNvPr id="106515" name="Group 17"/>
          <p:cNvGrpSpPr>
            <a:grpSpLocks/>
          </p:cNvGrpSpPr>
          <p:nvPr/>
        </p:nvGrpSpPr>
        <p:grpSpPr bwMode="auto">
          <a:xfrm>
            <a:off x="3030538" y="5545138"/>
            <a:ext cx="4386262" cy="495300"/>
            <a:chOff x="1251" y="2689"/>
            <a:chExt cx="2763" cy="312"/>
          </a:xfrm>
        </p:grpSpPr>
        <p:sp>
          <p:nvSpPr>
            <p:cNvPr id="31762" name="AutoShape 18"/>
            <p:cNvSpPr>
              <a:spLocks noChangeArrowheads="1"/>
            </p:cNvSpPr>
            <p:nvPr/>
          </p:nvSpPr>
          <p:spPr bwMode="auto">
            <a:xfrm flipH="1">
              <a:off x="255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1763" name="AutoShape 19"/>
            <p:cNvSpPr>
              <a:spLocks noChangeArrowheads="1"/>
            </p:cNvSpPr>
            <p:nvPr/>
          </p:nvSpPr>
          <p:spPr bwMode="auto">
            <a:xfrm flipH="1">
              <a:off x="190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1764" name="AutoShape 20"/>
            <p:cNvSpPr>
              <a:spLocks noChangeArrowheads="1"/>
            </p:cNvSpPr>
            <p:nvPr/>
          </p:nvSpPr>
          <p:spPr bwMode="auto">
            <a:xfrm flipH="1">
              <a:off x="320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1765" name="AutoShape 21"/>
            <p:cNvSpPr>
              <a:spLocks noChangeArrowheads="1"/>
            </p:cNvSpPr>
            <p:nvPr/>
          </p:nvSpPr>
          <p:spPr bwMode="auto">
            <a:xfrm flipH="1">
              <a:off x="1251" y="2690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31766" name="AutoShape 22"/>
          <p:cNvSpPr>
            <a:spLocks noChangeArrowheads="1"/>
          </p:cNvSpPr>
          <p:nvPr/>
        </p:nvSpPr>
        <p:spPr bwMode="auto">
          <a:xfrm flipH="1">
            <a:off x="2249488" y="40608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1767" name="AutoShape 23"/>
          <p:cNvSpPr>
            <a:spLocks noChangeArrowheads="1"/>
          </p:cNvSpPr>
          <p:nvPr/>
        </p:nvSpPr>
        <p:spPr bwMode="auto">
          <a:xfrm flipH="1">
            <a:off x="2509838" y="4559300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1768" name="AutoShape 24"/>
          <p:cNvSpPr>
            <a:spLocks noChangeArrowheads="1"/>
          </p:cNvSpPr>
          <p:nvPr/>
        </p:nvSpPr>
        <p:spPr bwMode="auto">
          <a:xfrm flipH="1">
            <a:off x="2768600" y="50530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1802" name="Text Box 58"/>
          <p:cNvSpPr txBox="1">
            <a:spLocks noChangeArrowheads="1"/>
          </p:cNvSpPr>
          <p:nvPr/>
        </p:nvSpPr>
        <p:spPr bwMode="auto">
          <a:xfrm>
            <a:off x="287338" y="4505325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latin typeface="Arial" charset="0"/>
                <a:cs typeface="+mn-cs"/>
              </a:rPr>
              <a:t>REAL LATTICE</a:t>
            </a:r>
          </a:p>
        </p:txBody>
      </p:sp>
      <p:sp>
        <p:nvSpPr>
          <p:cNvPr id="31813" name="Text Box 69"/>
          <p:cNvSpPr txBox="1">
            <a:spLocks noChangeArrowheads="1"/>
          </p:cNvSpPr>
          <p:nvPr/>
        </p:nvSpPr>
        <p:spPr bwMode="auto">
          <a:xfrm>
            <a:off x="7023100" y="2317897"/>
            <a:ext cx="1468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6666FF"/>
                </a:solidFill>
                <a:latin typeface="Arial" charset="0"/>
                <a:cs typeface="+mn-cs"/>
              </a:rPr>
              <a:t>length=1/d</a:t>
            </a:r>
            <a:r>
              <a:rPr lang="en-US" sz="1800" baseline="-25000" dirty="0">
                <a:solidFill>
                  <a:srgbClr val="6666FF"/>
                </a:solidFill>
                <a:latin typeface="Arial" charset="0"/>
                <a:cs typeface="+mn-cs"/>
              </a:rPr>
              <a:t>1,1</a:t>
            </a:r>
          </a:p>
        </p:txBody>
      </p:sp>
      <p:sp>
        <p:nvSpPr>
          <p:cNvPr id="31814" name="Text Box 70"/>
          <p:cNvSpPr txBox="1">
            <a:spLocks noChangeArrowheads="1"/>
          </p:cNvSpPr>
          <p:nvPr/>
        </p:nvSpPr>
        <p:spPr bwMode="auto">
          <a:xfrm>
            <a:off x="6977847" y="2779713"/>
            <a:ext cx="19123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latin typeface="Arial" charset="0"/>
                <a:cs typeface="+mn-cs"/>
              </a:rPr>
              <a:t>length is longer than (0,1) since spacing between (1,1) planes is smaller.</a:t>
            </a:r>
          </a:p>
        </p:txBody>
      </p:sp>
      <p:grpSp>
        <p:nvGrpSpPr>
          <p:cNvPr id="81" name="Group 49"/>
          <p:cNvGrpSpPr>
            <a:grpSpLocks/>
          </p:cNvGrpSpPr>
          <p:nvPr/>
        </p:nvGrpSpPr>
        <p:grpSpPr bwMode="auto">
          <a:xfrm rot="5400000">
            <a:off x="3678239" y="1050927"/>
            <a:ext cx="3294064" cy="1506537"/>
            <a:chOff x="712" y="2160"/>
            <a:chExt cx="3626" cy="1488"/>
          </a:xfrm>
        </p:grpSpPr>
        <p:grpSp>
          <p:nvGrpSpPr>
            <p:cNvPr id="82" name="Group 50"/>
            <p:cNvGrpSpPr>
              <a:grpSpLocks/>
            </p:cNvGrpSpPr>
            <p:nvPr/>
          </p:nvGrpSpPr>
          <p:grpSpPr bwMode="auto">
            <a:xfrm>
              <a:off x="1435" y="2160"/>
              <a:ext cx="1089" cy="742"/>
              <a:chOff x="1435" y="2160"/>
              <a:chExt cx="1089" cy="742"/>
            </a:xfrm>
          </p:grpSpPr>
          <p:sp>
            <p:nvSpPr>
              <p:cNvPr id="105" name="AutoShape 51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6" name="AutoShape 52"/>
              <p:cNvSpPr>
                <a:spLocks noChangeArrowheads="1"/>
              </p:cNvSpPr>
              <p:nvPr/>
            </p:nvSpPr>
            <p:spPr bwMode="auto">
              <a:xfrm flipH="1">
                <a:off x="1614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83" name="Group 53"/>
            <p:cNvGrpSpPr>
              <a:grpSpLocks/>
            </p:cNvGrpSpPr>
            <p:nvPr/>
          </p:nvGrpSpPr>
          <p:grpSpPr bwMode="auto">
            <a:xfrm>
              <a:off x="1800" y="2905"/>
              <a:ext cx="1089" cy="742"/>
              <a:chOff x="1435" y="2160"/>
              <a:chExt cx="1089" cy="742"/>
            </a:xfrm>
          </p:grpSpPr>
          <p:sp>
            <p:nvSpPr>
              <p:cNvPr id="103" name="AutoShape 54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4" name="AutoShape 55"/>
              <p:cNvSpPr>
                <a:spLocks noChangeArrowheads="1"/>
              </p:cNvSpPr>
              <p:nvPr/>
            </p:nvSpPr>
            <p:spPr bwMode="auto">
              <a:xfrm flipH="1">
                <a:off x="1614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84" name="Group 56"/>
            <p:cNvGrpSpPr>
              <a:grpSpLocks/>
            </p:cNvGrpSpPr>
            <p:nvPr/>
          </p:nvGrpSpPr>
          <p:grpSpPr bwMode="auto">
            <a:xfrm>
              <a:off x="2160" y="2160"/>
              <a:ext cx="1454" cy="1487"/>
              <a:chOff x="1532" y="2257"/>
              <a:chExt cx="1454" cy="1487"/>
            </a:xfrm>
          </p:grpSpPr>
          <p:grpSp>
            <p:nvGrpSpPr>
              <p:cNvPr id="97" name="Group 57"/>
              <p:cNvGrpSpPr>
                <a:grpSpLocks/>
              </p:cNvGrpSpPr>
              <p:nvPr/>
            </p:nvGrpSpPr>
            <p:grpSpPr bwMode="auto">
              <a:xfrm>
                <a:off x="1532" y="2257"/>
                <a:ext cx="1089" cy="742"/>
                <a:chOff x="1435" y="2160"/>
                <a:chExt cx="1089" cy="742"/>
              </a:xfrm>
            </p:grpSpPr>
            <p:sp>
              <p:nvSpPr>
                <p:cNvPr id="101" name="AutoShape 58"/>
                <p:cNvSpPr>
                  <a:spLocks noChangeArrowheads="1"/>
                </p:cNvSpPr>
                <p:nvPr/>
              </p:nvSpPr>
              <p:spPr bwMode="auto">
                <a:xfrm flipH="1">
                  <a:off x="1430" y="2165"/>
                  <a:ext cx="907" cy="372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02" name="AutoShape 59"/>
                <p:cNvSpPr>
                  <a:spLocks noChangeArrowheads="1"/>
                </p:cNvSpPr>
                <p:nvPr/>
              </p:nvSpPr>
              <p:spPr bwMode="auto">
                <a:xfrm flipH="1">
                  <a:off x="1612" y="2535"/>
                  <a:ext cx="907" cy="370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  <p:grpSp>
            <p:nvGrpSpPr>
              <p:cNvPr id="98" name="Group 60"/>
              <p:cNvGrpSpPr>
                <a:grpSpLocks/>
              </p:cNvGrpSpPr>
              <p:nvPr/>
            </p:nvGrpSpPr>
            <p:grpSpPr bwMode="auto">
              <a:xfrm>
                <a:off x="1897" y="3002"/>
                <a:ext cx="1089" cy="742"/>
                <a:chOff x="1435" y="2160"/>
                <a:chExt cx="1089" cy="742"/>
              </a:xfrm>
            </p:grpSpPr>
            <p:sp>
              <p:nvSpPr>
                <p:cNvPr id="99" name="AutoShape 61"/>
                <p:cNvSpPr>
                  <a:spLocks noChangeArrowheads="1"/>
                </p:cNvSpPr>
                <p:nvPr/>
              </p:nvSpPr>
              <p:spPr bwMode="auto">
                <a:xfrm flipH="1">
                  <a:off x="1431" y="2164"/>
                  <a:ext cx="907" cy="372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00" name="AutoShape 62"/>
                <p:cNvSpPr>
                  <a:spLocks noChangeArrowheads="1"/>
                </p:cNvSpPr>
                <p:nvPr/>
              </p:nvSpPr>
              <p:spPr bwMode="auto">
                <a:xfrm flipH="1">
                  <a:off x="1612" y="2535"/>
                  <a:ext cx="907" cy="370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</p:grpSp>
        <p:grpSp>
          <p:nvGrpSpPr>
            <p:cNvPr id="85" name="Group 63"/>
            <p:cNvGrpSpPr>
              <a:grpSpLocks/>
            </p:cNvGrpSpPr>
            <p:nvPr/>
          </p:nvGrpSpPr>
          <p:grpSpPr bwMode="auto">
            <a:xfrm>
              <a:off x="2884" y="2160"/>
              <a:ext cx="1089" cy="742"/>
              <a:chOff x="1435" y="2160"/>
              <a:chExt cx="1089" cy="742"/>
            </a:xfrm>
          </p:grpSpPr>
          <p:sp>
            <p:nvSpPr>
              <p:cNvPr id="95" name="AutoShape 64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6" name="AutoShape 65"/>
              <p:cNvSpPr>
                <a:spLocks noChangeArrowheads="1"/>
              </p:cNvSpPr>
              <p:nvPr/>
            </p:nvSpPr>
            <p:spPr bwMode="auto">
              <a:xfrm flipH="1">
                <a:off x="1613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86" name="Group 66"/>
            <p:cNvGrpSpPr>
              <a:grpSpLocks/>
            </p:cNvGrpSpPr>
            <p:nvPr/>
          </p:nvGrpSpPr>
          <p:grpSpPr bwMode="auto">
            <a:xfrm>
              <a:off x="3249" y="2905"/>
              <a:ext cx="1089" cy="742"/>
              <a:chOff x="1435" y="2160"/>
              <a:chExt cx="1089" cy="742"/>
            </a:xfrm>
          </p:grpSpPr>
          <p:sp>
            <p:nvSpPr>
              <p:cNvPr id="93" name="AutoShape 67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4" name="AutoShape 68"/>
              <p:cNvSpPr>
                <a:spLocks noChangeArrowheads="1"/>
              </p:cNvSpPr>
              <p:nvPr/>
            </p:nvSpPr>
            <p:spPr bwMode="auto">
              <a:xfrm flipH="1">
                <a:off x="1614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87" name="Group 69"/>
            <p:cNvGrpSpPr>
              <a:grpSpLocks/>
            </p:cNvGrpSpPr>
            <p:nvPr/>
          </p:nvGrpSpPr>
          <p:grpSpPr bwMode="auto">
            <a:xfrm>
              <a:off x="712" y="2161"/>
              <a:ext cx="1089" cy="742"/>
              <a:chOff x="1435" y="2160"/>
              <a:chExt cx="1089" cy="742"/>
            </a:xfrm>
          </p:grpSpPr>
          <p:sp>
            <p:nvSpPr>
              <p:cNvPr id="91" name="AutoShape 70"/>
              <p:cNvSpPr>
                <a:spLocks noChangeArrowheads="1"/>
              </p:cNvSpPr>
              <p:nvPr/>
            </p:nvSpPr>
            <p:spPr bwMode="auto">
              <a:xfrm flipH="1">
                <a:off x="1432" y="2164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2" name="AutoShape 71"/>
              <p:cNvSpPr>
                <a:spLocks noChangeArrowheads="1"/>
              </p:cNvSpPr>
              <p:nvPr/>
            </p:nvSpPr>
            <p:spPr bwMode="auto">
              <a:xfrm flipH="1">
                <a:off x="1613" y="2534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88" name="Group 72"/>
            <p:cNvGrpSpPr>
              <a:grpSpLocks/>
            </p:cNvGrpSpPr>
            <p:nvPr/>
          </p:nvGrpSpPr>
          <p:grpSpPr bwMode="auto">
            <a:xfrm>
              <a:off x="1077" y="2906"/>
              <a:ext cx="1089" cy="742"/>
              <a:chOff x="1435" y="2160"/>
              <a:chExt cx="1089" cy="742"/>
            </a:xfrm>
          </p:grpSpPr>
          <p:sp>
            <p:nvSpPr>
              <p:cNvPr id="89" name="AutoShape 73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0" name="AutoShape 74"/>
              <p:cNvSpPr>
                <a:spLocks noChangeArrowheads="1"/>
              </p:cNvSpPr>
              <p:nvPr/>
            </p:nvSpPr>
            <p:spPr bwMode="auto">
              <a:xfrm flipH="1">
                <a:off x="1613" y="2534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</p:grpSp>
      <p:sp>
        <p:nvSpPr>
          <p:cNvPr id="109" name="Oval 77"/>
          <p:cNvSpPr>
            <a:spLocks noChangeArrowheads="1"/>
          </p:cNvSpPr>
          <p:nvPr/>
        </p:nvSpPr>
        <p:spPr bwMode="auto">
          <a:xfrm>
            <a:off x="4503280" y="2715445"/>
            <a:ext cx="144463" cy="1254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12" name="Text Box 84"/>
          <p:cNvSpPr txBox="1">
            <a:spLocks noChangeArrowheads="1"/>
          </p:cNvSpPr>
          <p:nvPr/>
        </p:nvSpPr>
        <p:spPr bwMode="auto">
          <a:xfrm>
            <a:off x="794989" y="1414496"/>
            <a:ext cx="272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B2B2B2"/>
                </a:solidFill>
                <a:latin typeface="Arial" charset="0"/>
                <a:cs typeface="+mn-cs"/>
              </a:rPr>
              <a:t>RECIPROCAL LATTICE</a:t>
            </a:r>
          </a:p>
        </p:txBody>
      </p:sp>
      <p:sp>
        <p:nvSpPr>
          <p:cNvPr id="114" name="Line 90"/>
          <p:cNvSpPr>
            <a:spLocks noChangeShapeType="1"/>
          </p:cNvSpPr>
          <p:nvPr/>
        </p:nvSpPr>
        <p:spPr bwMode="auto">
          <a:xfrm>
            <a:off x="2364112" y="2030614"/>
            <a:ext cx="7937" cy="677863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15" name="Line 91"/>
          <p:cNvSpPr>
            <a:spLocks noChangeShapeType="1"/>
          </p:cNvSpPr>
          <p:nvPr/>
        </p:nvSpPr>
        <p:spPr bwMode="auto">
          <a:xfrm flipV="1">
            <a:off x="2357384" y="2553235"/>
            <a:ext cx="346075" cy="153988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non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16" name="Text Box 92"/>
          <p:cNvSpPr txBox="1">
            <a:spLocks noChangeArrowheads="1"/>
          </p:cNvSpPr>
          <p:nvPr/>
        </p:nvSpPr>
        <p:spPr bwMode="auto">
          <a:xfrm>
            <a:off x="2412169" y="2602670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B2B2B2"/>
                </a:solidFill>
                <a:latin typeface="Arial" charset="0"/>
                <a:cs typeface="+mn-cs"/>
              </a:rPr>
              <a:t>a*</a:t>
            </a:r>
          </a:p>
        </p:txBody>
      </p:sp>
      <p:sp>
        <p:nvSpPr>
          <p:cNvPr id="117" name="Text Box 93"/>
          <p:cNvSpPr txBox="1">
            <a:spLocks noChangeArrowheads="1"/>
          </p:cNvSpPr>
          <p:nvPr/>
        </p:nvSpPr>
        <p:spPr bwMode="auto">
          <a:xfrm>
            <a:off x="2023295" y="2228848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B2B2B2"/>
                </a:solidFill>
                <a:latin typeface="Arial" charset="0"/>
                <a:cs typeface="+mn-cs"/>
              </a:rPr>
              <a:t>b*</a:t>
            </a:r>
          </a:p>
        </p:txBody>
      </p:sp>
      <p:sp>
        <p:nvSpPr>
          <p:cNvPr id="126" name="Text Box 85"/>
          <p:cNvSpPr txBox="1">
            <a:spLocks noChangeArrowheads="1"/>
          </p:cNvSpPr>
          <p:nvPr/>
        </p:nvSpPr>
        <p:spPr bwMode="auto">
          <a:xfrm>
            <a:off x="4386436" y="2485009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BFBFBF"/>
                </a:solidFill>
                <a:latin typeface="Arial" charset="0"/>
                <a:cs typeface="+mn-cs"/>
              </a:rPr>
              <a:t>(0,1)</a:t>
            </a:r>
          </a:p>
        </p:txBody>
      </p:sp>
      <p:sp>
        <p:nvSpPr>
          <p:cNvPr id="127" name="Text Box 86"/>
          <p:cNvSpPr txBox="1">
            <a:spLocks noChangeArrowheads="1"/>
          </p:cNvSpPr>
          <p:nvPr/>
        </p:nvSpPr>
        <p:spPr bwMode="auto">
          <a:xfrm>
            <a:off x="4762243" y="2321712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6666FF"/>
                </a:solidFill>
                <a:latin typeface="Arial" charset="0"/>
                <a:cs typeface="+mn-cs"/>
              </a:rPr>
              <a:t>(1,1)</a:t>
            </a:r>
          </a:p>
        </p:txBody>
      </p:sp>
      <p:sp>
        <p:nvSpPr>
          <p:cNvPr id="134" name="Oval 78"/>
          <p:cNvSpPr>
            <a:spLocks noChangeArrowheads="1"/>
          </p:cNvSpPr>
          <p:nvPr/>
        </p:nvSpPr>
        <p:spPr bwMode="auto">
          <a:xfrm>
            <a:off x="4872495" y="2559198"/>
            <a:ext cx="144463" cy="125412"/>
          </a:xfrm>
          <a:prstGeom prst="ellipse">
            <a:avLst/>
          </a:prstGeom>
          <a:solidFill>
            <a:srgbClr val="66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07" name="Line 75"/>
          <p:cNvSpPr>
            <a:spLocks noChangeShapeType="1"/>
          </p:cNvSpPr>
          <p:nvPr/>
        </p:nvSpPr>
        <p:spPr bwMode="auto">
          <a:xfrm flipV="1">
            <a:off x="4573588" y="2624530"/>
            <a:ext cx="369987" cy="823971"/>
          </a:xfrm>
          <a:prstGeom prst="line">
            <a:avLst/>
          </a:prstGeom>
          <a:noFill/>
          <a:ln w="63500">
            <a:solidFill>
              <a:srgbClr val="6666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73" name="Line 2"/>
          <p:cNvSpPr>
            <a:spLocks noChangeShapeType="1"/>
          </p:cNvSpPr>
          <p:nvPr/>
        </p:nvSpPr>
        <p:spPr bwMode="auto">
          <a:xfrm>
            <a:off x="3045579" y="5544584"/>
            <a:ext cx="1246126" cy="470207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37734" y="555948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205446" y="603875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19" name="Line 70"/>
          <p:cNvSpPr>
            <a:spLocks noChangeShapeType="1"/>
          </p:cNvSpPr>
          <p:nvPr/>
        </p:nvSpPr>
        <p:spPr bwMode="auto">
          <a:xfrm>
            <a:off x="928974" y="5624009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20" name="Line 71"/>
          <p:cNvSpPr>
            <a:spLocks noChangeShapeType="1"/>
          </p:cNvSpPr>
          <p:nvPr/>
        </p:nvSpPr>
        <p:spPr bwMode="auto">
          <a:xfrm>
            <a:off x="688975" y="5133976"/>
            <a:ext cx="2428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21" name="Text Box 72"/>
          <p:cNvSpPr txBox="1">
            <a:spLocks noChangeArrowheads="1"/>
          </p:cNvSpPr>
          <p:nvPr/>
        </p:nvSpPr>
        <p:spPr bwMode="auto">
          <a:xfrm>
            <a:off x="1202024" y="553135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  <a:cs typeface="+mn-cs"/>
              </a:rPr>
              <a:t>a</a:t>
            </a:r>
          </a:p>
        </p:txBody>
      </p:sp>
      <p:sp>
        <p:nvSpPr>
          <p:cNvPr id="122" name="Text Box 73"/>
          <p:cNvSpPr txBox="1">
            <a:spLocks noChangeArrowheads="1"/>
          </p:cNvSpPr>
          <p:nvPr/>
        </p:nvSpPr>
        <p:spPr bwMode="auto">
          <a:xfrm>
            <a:off x="517525" y="520541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  <a:cs typeface="+mn-c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96420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7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7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58735-0989-1F47-882B-0FA6B1FC6A2A}" type="slidenum">
              <a:rPr lang="en-GB"/>
              <a:pPr>
                <a:defRPr/>
              </a:pPr>
              <a:t>63</a:t>
            </a:fld>
            <a:endParaRPr lang="en-GB"/>
          </a:p>
        </p:txBody>
      </p:sp>
      <p:sp>
        <p:nvSpPr>
          <p:cNvPr id="32770" name="Line 2"/>
          <p:cNvSpPr>
            <a:spLocks noChangeShapeType="1"/>
          </p:cNvSpPr>
          <p:nvPr/>
        </p:nvSpPr>
        <p:spPr bwMode="auto">
          <a:xfrm>
            <a:off x="4295775" y="4040188"/>
            <a:ext cx="3098800" cy="197485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2257425" y="4046538"/>
            <a:ext cx="3098800" cy="197485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2706688" y="4044950"/>
            <a:ext cx="3098800" cy="197485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3232150" y="4062413"/>
            <a:ext cx="3098800" cy="197485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3776663" y="4048125"/>
            <a:ext cx="3098800" cy="197485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 flipH="1">
            <a:off x="3279775" y="405923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 flipH="1">
            <a:off x="3540125" y="45577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 flipH="1">
            <a:off x="3798888" y="50514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 flipH="1">
            <a:off x="4311650" y="405923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auto">
          <a:xfrm flipH="1">
            <a:off x="4572000" y="45577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2780" name="AutoShape 12"/>
          <p:cNvSpPr>
            <a:spLocks noChangeArrowheads="1"/>
          </p:cNvSpPr>
          <p:nvPr/>
        </p:nvSpPr>
        <p:spPr bwMode="auto">
          <a:xfrm flipH="1">
            <a:off x="4830763" y="50514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2781" name="AutoShape 13"/>
          <p:cNvSpPr>
            <a:spLocks noChangeArrowheads="1"/>
          </p:cNvSpPr>
          <p:nvPr/>
        </p:nvSpPr>
        <p:spPr bwMode="auto">
          <a:xfrm flipH="1">
            <a:off x="5343525" y="405923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auto">
          <a:xfrm flipH="1">
            <a:off x="5603875" y="45577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2783" name="AutoShape 15"/>
          <p:cNvSpPr>
            <a:spLocks noChangeArrowheads="1"/>
          </p:cNvSpPr>
          <p:nvPr/>
        </p:nvSpPr>
        <p:spPr bwMode="auto">
          <a:xfrm flipH="1">
            <a:off x="5862638" y="50514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grpSp>
        <p:nvGrpSpPr>
          <p:cNvPr id="107538" name="Group 16"/>
          <p:cNvGrpSpPr>
            <a:grpSpLocks/>
          </p:cNvGrpSpPr>
          <p:nvPr/>
        </p:nvGrpSpPr>
        <p:grpSpPr bwMode="auto">
          <a:xfrm>
            <a:off x="3030538" y="5545138"/>
            <a:ext cx="4386262" cy="495300"/>
            <a:chOff x="1251" y="2689"/>
            <a:chExt cx="2763" cy="312"/>
          </a:xfrm>
        </p:grpSpPr>
        <p:sp>
          <p:nvSpPr>
            <p:cNvPr id="32785" name="AutoShape 17"/>
            <p:cNvSpPr>
              <a:spLocks noChangeArrowheads="1"/>
            </p:cNvSpPr>
            <p:nvPr/>
          </p:nvSpPr>
          <p:spPr bwMode="auto">
            <a:xfrm flipH="1">
              <a:off x="255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2786" name="AutoShape 18"/>
            <p:cNvSpPr>
              <a:spLocks noChangeArrowheads="1"/>
            </p:cNvSpPr>
            <p:nvPr/>
          </p:nvSpPr>
          <p:spPr bwMode="auto">
            <a:xfrm flipH="1">
              <a:off x="190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2787" name="AutoShape 19"/>
            <p:cNvSpPr>
              <a:spLocks noChangeArrowheads="1"/>
            </p:cNvSpPr>
            <p:nvPr/>
          </p:nvSpPr>
          <p:spPr bwMode="auto">
            <a:xfrm flipH="1">
              <a:off x="320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2788" name="AutoShape 20"/>
            <p:cNvSpPr>
              <a:spLocks noChangeArrowheads="1"/>
            </p:cNvSpPr>
            <p:nvPr/>
          </p:nvSpPr>
          <p:spPr bwMode="auto">
            <a:xfrm flipH="1">
              <a:off x="1251" y="2690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32789" name="AutoShape 21"/>
          <p:cNvSpPr>
            <a:spLocks noChangeArrowheads="1"/>
          </p:cNvSpPr>
          <p:nvPr/>
        </p:nvSpPr>
        <p:spPr bwMode="auto">
          <a:xfrm flipH="1">
            <a:off x="2249488" y="40608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2790" name="AutoShape 22"/>
          <p:cNvSpPr>
            <a:spLocks noChangeArrowheads="1"/>
          </p:cNvSpPr>
          <p:nvPr/>
        </p:nvSpPr>
        <p:spPr bwMode="auto">
          <a:xfrm flipH="1">
            <a:off x="2509838" y="4559300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2791" name="AutoShape 23"/>
          <p:cNvSpPr>
            <a:spLocks noChangeArrowheads="1"/>
          </p:cNvSpPr>
          <p:nvPr/>
        </p:nvSpPr>
        <p:spPr bwMode="auto">
          <a:xfrm flipH="1">
            <a:off x="2768600" y="50530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2825" name="Text Box 57"/>
          <p:cNvSpPr txBox="1">
            <a:spLocks noChangeArrowheads="1"/>
          </p:cNvSpPr>
          <p:nvPr/>
        </p:nvSpPr>
        <p:spPr bwMode="auto">
          <a:xfrm>
            <a:off x="7292975" y="5162550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1">
                <a:solidFill>
                  <a:srgbClr val="00FF00"/>
                </a:solidFill>
                <a:latin typeface="Arial" charset="0"/>
                <a:cs typeface="+mn-cs"/>
              </a:rPr>
              <a:t>(2,1) planes</a:t>
            </a:r>
          </a:p>
        </p:txBody>
      </p:sp>
      <p:sp>
        <p:nvSpPr>
          <p:cNvPr id="32826" name="Text Box 58"/>
          <p:cNvSpPr txBox="1">
            <a:spLocks noChangeArrowheads="1"/>
          </p:cNvSpPr>
          <p:nvPr/>
        </p:nvSpPr>
        <p:spPr bwMode="auto">
          <a:xfrm>
            <a:off x="287338" y="4505325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latin typeface="Arial" charset="0"/>
                <a:cs typeface="+mn-cs"/>
              </a:rPr>
              <a:t>REAL LATTICE</a:t>
            </a:r>
          </a:p>
        </p:txBody>
      </p:sp>
      <p:sp>
        <p:nvSpPr>
          <p:cNvPr id="32842" name="Text Box 74"/>
          <p:cNvSpPr txBox="1">
            <a:spLocks noChangeArrowheads="1"/>
          </p:cNvSpPr>
          <p:nvPr/>
        </p:nvSpPr>
        <p:spPr bwMode="auto">
          <a:xfrm>
            <a:off x="7394575" y="2158414"/>
            <a:ext cx="1468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FF00"/>
                </a:solidFill>
                <a:latin typeface="Arial" charset="0"/>
                <a:cs typeface="+mn-cs"/>
              </a:rPr>
              <a:t>length=1/d</a:t>
            </a:r>
            <a:r>
              <a:rPr lang="en-US" sz="1800" baseline="-25000" dirty="0">
                <a:solidFill>
                  <a:srgbClr val="00FF00"/>
                </a:solidFill>
                <a:latin typeface="Arial" charset="0"/>
                <a:cs typeface="+mn-cs"/>
              </a:rPr>
              <a:t>2,1</a:t>
            </a:r>
          </a:p>
        </p:txBody>
      </p:sp>
      <p:grpSp>
        <p:nvGrpSpPr>
          <p:cNvPr id="80" name="Group 49"/>
          <p:cNvGrpSpPr>
            <a:grpSpLocks/>
          </p:cNvGrpSpPr>
          <p:nvPr/>
        </p:nvGrpSpPr>
        <p:grpSpPr bwMode="auto">
          <a:xfrm rot="5400000">
            <a:off x="3678239" y="1050927"/>
            <a:ext cx="3294064" cy="1506537"/>
            <a:chOff x="712" y="2160"/>
            <a:chExt cx="3626" cy="1488"/>
          </a:xfrm>
        </p:grpSpPr>
        <p:grpSp>
          <p:nvGrpSpPr>
            <p:cNvPr id="81" name="Group 50"/>
            <p:cNvGrpSpPr>
              <a:grpSpLocks/>
            </p:cNvGrpSpPr>
            <p:nvPr/>
          </p:nvGrpSpPr>
          <p:grpSpPr bwMode="auto">
            <a:xfrm>
              <a:off x="1435" y="2160"/>
              <a:ext cx="1089" cy="742"/>
              <a:chOff x="1435" y="2160"/>
              <a:chExt cx="1089" cy="742"/>
            </a:xfrm>
          </p:grpSpPr>
          <p:sp>
            <p:nvSpPr>
              <p:cNvPr id="104" name="AutoShape 51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5" name="AutoShape 52"/>
              <p:cNvSpPr>
                <a:spLocks noChangeArrowheads="1"/>
              </p:cNvSpPr>
              <p:nvPr/>
            </p:nvSpPr>
            <p:spPr bwMode="auto">
              <a:xfrm flipH="1">
                <a:off x="1614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82" name="Group 53"/>
            <p:cNvGrpSpPr>
              <a:grpSpLocks/>
            </p:cNvGrpSpPr>
            <p:nvPr/>
          </p:nvGrpSpPr>
          <p:grpSpPr bwMode="auto">
            <a:xfrm>
              <a:off x="1800" y="2905"/>
              <a:ext cx="1089" cy="742"/>
              <a:chOff x="1435" y="2160"/>
              <a:chExt cx="1089" cy="742"/>
            </a:xfrm>
          </p:grpSpPr>
          <p:sp>
            <p:nvSpPr>
              <p:cNvPr id="102" name="AutoShape 54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3" name="AutoShape 55"/>
              <p:cNvSpPr>
                <a:spLocks noChangeArrowheads="1"/>
              </p:cNvSpPr>
              <p:nvPr/>
            </p:nvSpPr>
            <p:spPr bwMode="auto">
              <a:xfrm flipH="1">
                <a:off x="1614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83" name="Group 56"/>
            <p:cNvGrpSpPr>
              <a:grpSpLocks/>
            </p:cNvGrpSpPr>
            <p:nvPr/>
          </p:nvGrpSpPr>
          <p:grpSpPr bwMode="auto">
            <a:xfrm>
              <a:off x="2160" y="2160"/>
              <a:ext cx="1454" cy="1487"/>
              <a:chOff x="1532" y="2257"/>
              <a:chExt cx="1454" cy="1487"/>
            </a:xfrm>
          </p:grpSpPr>
          <p:grpSp>
            <p:nvGrpSpPr>
              <p:cNvPr id="96" name="Group 57"/>
              <p:cNvGrpSpPr>
                <a:grpSpLocks/>
              </p:cNvGrpSpPr>
              <p:nvPr/>
            </p:nvGrpSpPr>
            <p:grpSpPr bwMode="auto">
              <a:xfrm>
                <a:off x="1532" y="2257"/>
                <a:ext cx="1089" cy="742"/>
                <a:chOff x="1435" y="2160"/>
                <a:chExt cx="1089" cy="742"/>
              </a:xfrm>
            </p:grpSpPr>
            <p:sp>
              <p:nvSpPr>
                <p:cNvPr id="100" name="AutoShape 58"/>
                <p:cNvSpPr>
                  <a:spLocks noChangeArrowheads="1"/>
                </p:cNvSpPr>
                <p:nvPr/>
              </p:nvSpPr>
              <p:spPr bwMode="auto">
                <a:xfrm flipH="1">
                  <a:off x="1430" y="2165"/>
                  <a:ext cx="907" cy="372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01" name="AutoShape 59"/>
                <p:cNvSpPr>
                  <a:spLocks noChangeArrowheads="1"/>
                </p:cNvSpPr>
                <p:nvPr/>
              </p:nvSpPr>
              <p:spPr bwMode="auto">
                <a:xfrm flipH="1">
                  <a:off x="1612" y="2535"/>
                  <a:ext cx="907" cy="370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  <p:grpSp>
            <p:nvGrpSpPr>
              <p:cNvPr id="97" name="Group 60"/>
              <p:cNvGrpSpPr>
                <a:grpSpLocks/>
              </p:cNvGrpSpPr>
              <p:nvPr/>
            </p:nvGrpSpPr>
            <p:grpSpPr bwMode="auto">
              <a:xfrm>
                <a:off x="1897" y="3002"/>
                <a:ext cx="1089" cy="742"/>
                <a:chOff x="1435" y="2160"/>
                <a:chExt cx="1089" cy="742"/>
              </a:xfrm>
            </p:grpSpPr>
            <p:sp>
              <p:nvSpPr>
                <p:cNvPr id="98" name="AutoShape 61"/>
                <p:cNvSpPr>
                  <a:spLocks noChangeArrowheads="1"/>
                </p:cNvSpPr>
                <p:nvPr/>
              </p:nvSpPr>
              <p:spPr bwMode="auto">
                <a:xfrm flipH="1">
                  <a:off x="1431" y="2164"/>
                  <a:ext cx="907" cy="372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99" name="AutoShape 62"/>
                <p:cNvSpPr>
                  <a:spLocks noChangeArrowheads="1"/>
                </p:cNvSpPr>
                <p:nvPr/>
              </p:nvSpPr>
              <p:spPr bwMode="auto">
                <a:xfrm flipH="1">
                  <a:off x="1612" y="2535"/>
                  <a:ext cx="907" cy="370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</p:grpSp>
        <p:grpSp>
          <p:nvGrpSpPr>
            <p:cNvPr id="84" name="Group 63"/>
            <p:cNvGrpSpPr>
              <a:grpSpLocks/>
            </p:cNvGrpSpPr>
            <p:nvPr/>
          </p:nvGrpSpPr>
          <p:grpSpPr bwMode="auto">
            <a:xfrm>
              <a:off x="2884" y="2160"/>
              <a:ext cx="1089" cy="742"/>
              <a:chOff x="1435" y="2160"/>
              <a:chExt cx="1089" cy="742"/>
            </a:xfrm>
          </p:grpSpPr>
          <p:sp>
            <p:nvSpPr>
              <p:cNvPr id="94" name="AutoShape 64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5" name="AutoShape 65"/>
              <p:cNvSpPr>
                <a:spLocks noChangeArrowheads="1"/>
              </p:cNvSpPr>
              <p:nvPr/>
            </p:nvSpPr>
            <p:spPr bwMode="auto">
              <a:xfrm flipH="1">
                <a:off x="1613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85" name="Group 66"/>
            <p:cNvGrpSpPr>
              <a:grpSpLocks/>
            </p:cNvGrpSpPr>
            <p:nvPr/>
          </p:nvGrpSpPr>
          <p:grpSpPr bwMode="auto">
            <a:xfrm>
              <a:off x="3249" y="2905"/>
              <a:ext cx="1089" cy="742"/>
              <a:chOff x="1435" y="2160"/>
              <a:chExt cx="1089" cy="742"/>
            </a:xfrm>
          </p:grpSpPr>
          <p:sp>
            <p:nvSpPr>
              <p:cNvPr id="92" name="AutoShape 67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3" name="AutoShape 68"/>
              <p:cNvSpPr>
                <a:spLocks noChangeArrowheads="1"/>
              </p:cNvSpPr>
              <p:nvPr/>
            </p:nvSpPr>
            <p:spPr bwMode="auto">
              <a:xfrm flipH="1">
                <a:off x="1614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86" name="Group 69"/>
            <p:cNvGrpSpPr>
              <a:grpSpLocks/>
            </p:cNvGrpSpPr>
            <p:nvPr/>
          </p:nvGrpSpPr>
          <p:grpSpPr bwMode="auto">
            <a:xfrm>
              <a:off x="712" y="2161"/>
              <a:ext cx="1089" cy="742"/>
              <a:chOff x="1435" y="2160"/>
              <a:chExt cx="1089" cy="742"/>
            </a:xfrm>
          </p:grpSpPr>
          <p:sp>
            <p:nvSpPr>
              <p:cNvPr id="90" name="AutoShape 70"/>
              <p:cNvSpPr>
                <a:spLocks noChangeArrowheads="1"/>
              </p:cNvSpPr>
              <p:nvPr/>
            </p:nvSpPr>
            <p:spPr bwMode="auto">
              <a:xfrm flipH="1">
                <a:off x="1432" y="2164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1" name="AutoShape 71"/>
              <p:cNvSpPr>
                <a:spLocks noChangeArrowheads="1"/>
              </p:cNvSpPr>
              <p:nvPr/>
            </p:nvSpPr>
            <p:spPr bwMode="auto">
              <a:xfrm flipH="1">
                <a:off x="1613" y="2534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87" name="Group 72"/>
            <p:cNvGrpSpPr>
              <a:grpSpLocks/>
            </p:cNvGrpSpPr>
            <p:nvPr/>
          </p:nvGrpSpPr>
          <p:grpSpPr bwMode="auto">
            <a:xfrm>
              <a:off x="1077" y="2906"/>
              <a:ext cx="1089" cy="742"/>
              <a:chOff x="1435" y="2160"/>
              <a:chExt cx="1089" cy="742"/>
            </a:xfrm>
          </p:grpSpPr>
          <p:sp>
            <p:nvSpPr>
              <p:cNvPr id="88" name="AutoShape 73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89" name="AutoShape 74"/>
              <p:cNvSpPr>
                <a:spLocks noChangeArrowheads="1"/>
              </p:cNvSpPr>
              <p:nvPr/>
            </p:nvSpPr>
            <p:spPr bwMode="auto">
              <a:xfrm flipH="1">
                <a:off x="1613" y="2534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</p:grpSp>
      <p:sp>
        <p:nvSpPr>
          <p:cNvPr id="108" name="Oval 77"/>
          <p:cNvSpPr>
            <a:spLocks noChangeArrowheads="1"/>
          </p:cNvSpPr>
          <p:nvPr/>
        </p:nvSpPr>
        <p:spPr bwMode="auto">
          <a:xfrm>
            <a:off x="4503280" y="2715445"/>
            <a:ext cx="144463" cy="125413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09" name="Oval 79"/>
          <p:cNvSpPr>
            <a:spLocks noChangeArrowheads="1"/>
          </p:cNvSpPr>
          <p:nvPr/>
        </p:nvSpPr>
        <p:spPr bwMode="auto">
          <a:xfrm>
            <a:off x="5253038" y="2395228"/>
            <a:ext cx="144462" cy="125412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11" name="Text Box 84"/>
          <p:cNvSpPr txBox="1">
            <a:spLocks noChangeArrowheads="1"/>
          </p:cNvSpPr>
          <p:nvPr/>
        </p:nvSpPr>
        <p:spPr bwMode="auto">
          <a:xfrm>
            <a:off x="794989" y="1414496"/>
            <a:ext cx="272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B2B2B2"/>
                </a:solidFill>
                <a:latin typeface="Arial" charset="0"/>
                <a:cs typeface="+mn-cs"/>
              </a:rPr>
              <a:t>RECIPROCAL LATTICE</a:t>
            </a:r>
          </a:p>
        </p:txBody>
      </p:sp>
      <p:sp>
        <p:nvSpPr>
          <p:cNvPr id="125" name="Text Box 85"/>
          <p:cNvSpPr txBox="1">
            <a:spLocks noChangeArrowheads="1"/>
          </p:cNvSpPr>
          <p:nvPr/>
        </p:nvSpPr>
        <p:spPr bwMode="auto">
          <a:xfrm>
            <a:off x="4386436" y="2485009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BFBFBF"/>
                </a:solidFill>
                <a:latin typeface="Arial" charset="0"/>
                <a:cs typeface="+mn-cs"/>
              </a:rPr>
              <a:t>(0,1)</a:t>
            </a:r>
          </a:p>
        </p:txBody>
      </p:sp>
      <p:sp>
        <p:nvSpPr>
          <p:cNvPr id="126" name="Text Box 86"/>
          <p:cNvSpPr txBox="1">
            <a:spLocks noChangeArrowheads="1"/>
          </p:cNvSpPr>
          <p:nvPr/>
        </p:nvSpPr>
        <p:spPr bwMode="auto">
          <a:xfrm>
            <a:off x="4762243" y="2321712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BFBFBF"/>
                </a:solidFill>
                <a:latin typeface="Arial" charset="0"/>
                <a:cs typeface="+mn-cs"/>
              </a:rPr>
              <a:t>(1,1)</a:t>
            </a:r>
          </a:p>
        </p:txBody>
      </p:sp>
      <p:sp>
        <p:nvSpPr>
          <p:cNvPr id="127" name="Text Box 87"/>
          <p:cNvSpPr txBox="1">
            <a:spLocks noChangeArrowheads="1"/>
          </p:cNvSpPr>
          <p:nvPr/>
        </p:nvSpPr>
        <p:spPr bwMode="auto">
          <a:xfrm>
            <a:off x="5138050" y="2158414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FF00"/>
                </a:solidFill>
                <a:latin typeface="Arial" charset="0"/>
                <a:cs typeface="+mn-cs"/>
              </a:rPr>
              <a:t>(</a:t>
            </a:r>
            <a:r>
              <a:rPr lang="en-US" sz="1400" b="1">
                <a:solidFill>
                  <a:srgbClr val="00FF00"/>
                </a:solidFill>
                <a:latin typeface="Arial" charset="0"/>
                <a:cs typeface="+mn-cs"/>
              </a:rPr>
              <a:t>2,1</a:t>
            </a:r>
            <a:r>
              <a:rPr lang="en-US" sz="1400">
                <a:solidFill>
                  <a:srgbClr val="00FF00"/>
                </a:solidFill>
                <a:latin typeface="Arial" charset="0"/>
                <a:cs typeface="+mn-cs"/>
              </a:rPr>
              <a:t>)</a:t>
            </a:r>
          </a:p>
        </p:txBody>
      </p:sp>
      <p:sp>
        <p:nvSpPr>
          <p:cNvPr id="133" name="Oval 78"/>
          <p:cNvSpPr>
            <a:spLocks noChangeArrowheads="1"/>
          </p:cNvSpPr>
          <p:nvPr/>
        </p:nvSpPr>
        <p:spPr bwMode="auto">
          <a:xfrm>
            <a:off x="4872495" y="2559198"/>
            <a:ext cx="144463" cy="125412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07" name="Line 76"/>
          <p:cNvSpPr>
            <a:spLocks noChangeShapeType="1"/>
          </p:cNvSpPr>
          <p:nvPr/>
        </p:nvSpPr>
        <p:spPr bwMode="auto">
          <a:xfrm flipV="1">
            <a:off x="4572000" y="2457374"/>
            <a:ext cx="748208" cy="991125"/>
          </a:xfrm>
          <a:prstGeom prst="line">
            <a:avLst/>
          </a:prstGeom>
          <a:noFill/>
          <a:ln w="6350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74" name="Line 90"/>
          <p:cNvSpPr>
            <a:spLocks noChangeShapeType="1"/>
          </p:cNvSpPr>
          <p:nvPr/>
        </p:nvSpPr>
        <p:spPr bwMode="auto">
          <a:xfrm>
            <a:off x="2364112" y="2030614"/>
            <a:ext cx="7937" cy="677863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78" name="Line 91"/>
          <p:cNvSpPr>
            <a:spLocks noChangeShapeType="1"/>
          </p:cNvSpPr>
          <p:nvPr/>
        </p:nvSpPr>
        <p:spPr bwMode="auto">
          <a:xfrm flipV="1">
            <a:off x="2357384" y="2553235"/>
            <a:ext cx="346075" cy="153988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non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79" name="Text Box 92"/>
          <p:cNvSpPr txBox="1">
            <a:spLocks noChangeArrowheads="1"/>
          </p:cNvSpPr>
          <p:nvPr/>
        </p:nvSpPr>
        <p:spPr bwMode="auto">
          <a:xfrm>
            <a:off x="2412169" y="2602670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B2B2B2"/>
                </a:solidFill>
                <a:latin typeface="Arial" charset="0"/>
                <a:cs typeface="+mn-cs"/>
              </a:rPr>
              <a:t>a*</a:t>
            </a:r>
          </a:p>
        </p:txBody>
      </p:sp>
      <p:sp>
        <p:nvSpPr>
          <p:cNvPr id="106" name="Text Box 93"/>
          <p:cNvSpPr txBox="1">
            <a:spLocks noChangeArrowheads="1"/>
          </p:cNvSpPr>
          <p:nvPr/>
        </p:nvSpPr>
        <p:spPr bwMode="auto">
          <a:xfrm>
            <a:off x="2023295" y="2228848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B2B2B2"/>
                </a:solidFill>
                <a:latin typeface="Arial" charset="0"/>
                <a:cs typeface="+mn-cs"/>
              </a:rPr>
              <a:t>b*</a:t>
            </a:r>
          </a:p>
        </p:txBody>
      </p:sp>
      <p:sp>
        <p:nvSpPr>
          <p:cNvPr id="110" name="Line 70"/>
          <p:cNvSpPr>
            <a:spLocks noChangeShapeType="1"/>
          </p:cNvSpPr>
          <p:nvPr/>
        </p:nvSpPr>
        <p:spPr bwMode="auto">
          <a:xfrm>
            <a:off x="928974" y="5624009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17" name="Line 71"/>
          <p:cNvSpPr>
            <a:spLocks noChangeShapeType="1"/>
          </p:cNvSpPr>
          <p:nvPr/>
        </p:nvSpPr>
        <p:spPr bwMode="auto">
          <a:xfrm>
            <a:off x="688975" y="5133976"/>
            <a:ext cx="2428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18" name="Text Box 72"/>
          <p:cNvSpPr txBox="1">
            <a:spLocks noChangeArrowheads="1"/>
          </p:cNvSpPr>
          <p:nvPr/>
        </p:nvSpPr>
        <p:spPr bwMode="auto">
          <a:xfrm>
            <a:off x="1202024" y="553135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  <a:cs typeface="+mn-cs"/>
              </a:rPr>
              <a:t>a</a:t>
            </a:r>
          </a:p>
        </p:txBody>
      </p:sp>
      <p:sp>
        <p:nvSpPr>
          <p:cNvPr id="119" name="Text Box 73"/>
          <p:cNvSpPr txBox="1">
            <a:spLocks noChangeArrowheads="1"/>
          </p:cNvSpPr>
          <p:nvPr/>
        </p:nvSpPr>
        <p:spPr bwMode="auto">
          <a:xfrm>
            <a:off x="517525" y="520541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  <a:cs typeface="+mn-cs"/>
              </a:rPr>
              <a:t>b</a:t>
            </a:r>
          </a:p>
        </p:txBody>
      </p:sp>
      <p:sp>
        <p:nvSpPr>
          <p:cNvPr id="120" name="Line 3"/>
          <p:cNvSpPr>
            <a:spLocks noChangeShapeType="1"/>
          </p:cNvSpPr>
          <p:nvPr/>
        </p:nvSpPr>
        <p:spPr bwMode="auto">
          <a:xfrm>
            <a:off x="3044836" y="5546874"/>
            <a:ext cx="735273" cy="468586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737734" y="555948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22" name="TextBox 121"/>
          <p:cNvSpPr txBox="1"/>
          <p:nvPr/>
        </p:nvSpPr>
        <p:spPr>
          <a:xfrm>
            <a:off x="3612370" y="603875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1/2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249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8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8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73DE8-334A-BD42-9FC3-010F00070F30}" type="slidenum">
              <a:rPr lang="en-GB"/>
              <a:pPr>
                <a:defRPr/>
              </a:pPr>
              <a:t>64</a:t>
            </a:fld>
            <a:endParaRPr lang="en-GB"/>
          </a:p>
        </p:txBody>
      </p:sp>
      <p:sp>
        <p:nvSpPr>
          <p:cNvPr id="33794" name="Line 2"/>
          <p:cNvSpPr>
            <a:spLocks noChangeShapeType="1"/>
          </p:cNvSpPr>
          <p:nvPr/>
        </p:nvSpPr>
        <p:spPr bwMode="auto">
          <a:xfrm>
            <a:off x="2263775" y="4056063"/>
            <a:ext cx="2392363" cy="1982787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2566988" y="4048125"/>
            <a:ext cx="2392362" cy="1982788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2933700" y="4046538"/>
            <a:ext cx="2392363" cy="1982787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3281363" y="4044950"/>
            <a:ext cx="2392362" cy="1982788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4995863" y="4044950"/>
            <a:ext cx="2392362" cy="1982788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4702175" y="4068763"/>
            <a:ext cx="2392363" cy="1982787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4308475" y="4043363"/>
            <a:ext cx="2392363" cy="1982787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3983038" y="4048125"/>
            <a:ext cx="2392362" cy="1982788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3641725" y="4068763"/>
            <a:ext cx="2392363" cy="1982787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 flipH="1">
            <a:off x="3279775" y="405923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auto">
          <a:xfrm flipH="1">
            <a:off x="3540125" y="45577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3806" name="AutoShape 14"/>
          <p:cNvSpPr>
            <a:spLocks noChangeArrowheads="1"/>
          </p:cNvSpPr>
          <p:nvPr/>
        </p:nvSpPr>
        <p:spPr bwMode="auto">
          <a:xfrm flipH="1">
            <a:off x="3798888" y="50514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3807" name="AutoShape 15"/>
          <p:cNvSpPr>
            <a:spLocks noChangeArrowheads="1"/>
          </p:cNvSpPr>
          <p:nvPr/>
        </p:nvSpPr>
        <p:spPr bwMode="auto">
          <a:xfrm flipH="1">
            <a:off x="4311650" y="405923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3808" name="AutoShape 16"/>
          <p:cNvSpPr>
            <a:spLocks noChangeArrowheads="1"/>
          </p:cNvSpPr>
          <p:nvPr/>
        </p:nvSpPr>
        <p:spPr bwMode="auto">
          <a:xfrm flipH="1">
            <a:off x="4572000" y="45577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3809" name="AutoShape 17"/>
          <p:cNvSpPr>
            <a:spLocks noChangeArrowheads="1"/>
          </p:cNvSpPr>
          <p:nvPr/>
        </p:nvSpPr>
        <p:spPr bwMode="auto">
          <a:xfrm flipH="1">
            <a:off x="4830763" y="50514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3810" name="AutoShape 18"/>
          <p:cNvSpPr>
            <a:spLocks noChangeArrowheads="1"/>
          </p:cNvSpPr>
          <p:nvPr/>
        </p:nvSpPr>
        <p:spPr bwMode="auto">
          <a:xfrm flipH="1">
            <a:off x="5343525" y="405923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3811" name="AutoShape 19"/>
          <p:cNvSpPr>
            <a:spLocks noChangeArrowheads="1"/>
          </p:cNvSpPr>
          <p:nvPr/>
        </p:nvSpPr>
        <p:spPr bwMode="auto">
          <a:xfrm flipH="1">
            <a:off x="5603875" y="45577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3812" name="AutoShape 20"/>
          <p:cNvSpPr>
            <a:spLocks noChangeArrowheads="1"/>
          </p:cNvSpPr>
          <p:nvPr/>
        </p:nvSpPr>
        <p:spPr bwMode="auto">
          <a:xfrm flipH="1">
            <a:off x="5862638" y="50514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grpSp>
        <p:nvGrpSpPr>
          <p:cNvPr id="108567" name="Group 21"/>
          <p:cNvGrpSpPr>
            <a:grpSpLocks/>
          </p:cNvGrpSpPr>
          <p:nvPr/>
        </p:nvGrpSpPr>
        <p:grpSpPr bwMode="auto">
          <a:xfrm>
            <a:off x="3030538" y="5545138"/>
            <a:ext cx="4386262" cy="495300"/>
            <a:chOff x="1251" y="2689"/>
            <a:chExt cx="2763" cy="312"/>
          </a:xfrm>
        </p:grpSpPr>
        <p:sp>
          <p:nvSpPr>
            <p:cNvPr id="33814" name="AutoShape 22"/>
            <p:cNvSpPr>
              <a:spLocks noChangeArrowheads="1"/>
            </p:cNvSpPr>
            <p:nvPr/>
          </p:nvSpPr>
          <p:spPr bwMode="auto">
            <a:xfrm flipH="1">
              <a:off x="255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3815" name="AutoShape 23"/>
            <p:cNvSpPr>
              <a:spLocks noChangeArrowheads="1"/>
            </p:cNvSpPr>
            <p:nvPr/>
          </p:nvSpPr>
          <p:spPr bwMode="auto">
            <a:xfrm flipH="1">
              <a:off x="190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3816" name="AutoShape 24"/>
            <p:cNvSpPr>
              <a:spLocks noChangeArrowheads="1"/>
            </p:cNvSpPr>
            <p:nvPr/>
          </p:nvSpPr>
          <p:spPr bwMode="auto">
            <a:xfrm flipH="1">
              <a:off x="320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3817" name="AutoShape 25"/>
            <p:cNvSpPr>
              <a:spLocks noChangeArrowheads="1"/>
            </p:cNvSpPr>
            <p:nvPr/>
          </p:nvSpPr>
          <p:spPr bwMode="auto">
            <a:xfrm flipH="1">
              <a:off x="1251" y="2690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33818" name="AutoShape 26"/>
          <p:cNvSpPr>
            <a:spLocks noChangeArrowheads="1"/>
          </p:cNvSpPr>
          <p:nvPr/>
        </p:nvSpPr>
        <p:spPr bwMode="auto">
          <a:xfrm flipH="1">
            <a:off x="2249488" y="40608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3819" name="AutoShape 27"/>
          <p:cNvSpPr>
            <a:spLocks noChangeArrowheads="1"/>
          </p:cNvSpPr>
          <p:nvPr/>
        </p:nvSpPr>
        <p:spPr bwMode="auto">
          <a:xfrm flipH="1">
            <a:off x="2509838" y="4559300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3820" name="AutoShape 28"/>
          <p:cNvSpPr>
            <a:spLocks noChangeArrowheads="1"/>
          </p:cNvSpPr>
          <p:nvPr/>
        </p:nvSpPr>
        <p:spPr bwMode="auto">
          <a:xfrm flipH="1">
            <a:off x="2768600" y="50530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3853" name="Text Box 61"/>
          <p:cNvSpPr txBox="1">
            <a:spLocks noChangeArrowheads="1"/>
          </p:cNvSpPr>
          <p:nvPr/>
        </p:nvSpPr>
        <p:spPr bwMode="auto">
          <a:xfrm>
            <a:off x="7543800" y="5591175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1">
                <a:solidFill>
                  <a:srgbClr val="FFCC00"/>
                </a:solidFill>
                <a:latin typeface="Arial" charset="0"/>
                <a:cs typeface="+mn-cs"/>
              </a:rPr>
              <a:t>(3,1) planes</a:t>
            </a:r>
          </a:p>
        </p:txBody>
      </p:sp>
      <p:sp>
        <p:nvSpPr>
          <p:cNvPr id="33854" name="Text Box 62"/>
          <p:cNvSpPr txBox="1">
            <a:spLocks noChangeArrowheads="1"/>
          </p:cNvSpPr>
          <p:nvPr/>
        </p:nvSpPr>
        <p:spPr bwMode="auto">
          <a:xfrm>
            <a:off x="287338" y="4505325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latin typeface="Arial" charset="0"/>
                <a:cs typeface="+mn-cs"/>
              </a:rPr>
              <a:t>REAL LATTICE</a:t>
            </a:r>
          </a:p>
        </p:txBody>
      </p:sp>
      <p:sp>
        <p:nvSpPr>
          <p:cNvPr id="33870" name="Text Box 78"/>
          <p:cNvSpPr txBox="1">
            <a:spLocks noChangeArrowheads="1"/>
          </p:cNvSpPr>
          <p:nvPr/>
        </p:nvSpPr>
        <p:spPr bwMode="auto">
          <a:xfrm>
            <a:off x="3108325" y="3505200"/>
            <a:ext cx="1468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CC00"/>
                </a:solidFill>
                <a:latin typeface="Arial" charset="0"/>
                <a:cs typeface="+mn-cs"/>
              </a:rPr>
              <a:t>length=1/d</a:t>
            </a:r>
            <a:r>
              <a:rPr lang="en-US" sz="1800" baseline="-25000">
                <a:solidFill>
                  <a:srgbClr val="FFCC00"/>
                </a:solidFill>
                <a:latin typeface="Arial" charset="0"/>
                <a:cs typeface="+mn-cs"/>
              </a:rPr>
              <a:t>3,1</a:t>
            </a:r>
          </a:p>
        </p:txBody>
      </p:sp>
      <p:grpSp>
        <p:nvGrpSpPr>
          <p:cNvPr id="84" name="Group 49"/>
          <p:cNvGrpSpPr>
            <a:grpSpLocks/>
          </p:cNvGrpSpPr>
          <p:nvPr/>
        </p:nvGrpSpPr>
        <p:grpSpPr bwMode="auto">
          <a:xfrm rot="5400000">
            <a:off x="3678239" y="1050927"/>
            <a:ext cx="3294064" cy="1506537"/>
            <a:chOff x="712" y="2160"/>
            <a:chExt cx="3626" cy="1488"/>
          </a:xfrm>
        </p:grpSpPr>
        <p:grpSp>
          <p:nvGrpSpPr>
            <p:cNvPr id="85" name="Group 50"/>
            <p:cNvGrpSpPr>
              <a:grpSpLocks/>
            </p:cNvGrpSpPr>
            <p:nvPr/>
          </p:nvGrpSpPr>
          <p:grpSpPr bwMode="auto">
            <a:xfrm>
              <a:off x="1435" y="2160"/>
              <a:ext cx="1089" cy="742"/>
              <a:chOff x="1435" y="2160"/>
              <a:chExt cx="1089" cy="742"/>
            </a:xfrm>
          </p:grpSpPr>
          <p:sp>
            <p:nvSpPr>
              <p:cNvPr id="108" name="AutoShape 51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9" name="AutoShape 52"/>
              <p:cNvSpPr>
                <a:spLocks noChangeArrowheads="1"/>
              </p:cNvSpPr>
              <p:nvPr/>
            </p:nvSpPr>
            <p:spPr bwMode="auto">
              <a:xfrm flipH="1">
                <a:off x="1614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86" name="Group 53"/>
            <p:cNvGrpSpPr>
              <a:grpSpLocks/>
            </p:cNvGrpSpPr>
            <p:nvPr/>
          </p:nvGrpSpPr>
          <p:grpSpPr bwMode="auto">
            <a:xfrm>
              <a:off x="1800" y="2905"/>
              <a:ext cx="1089" cy="742"/>
              <a:chOff x="1435" y="2160"/>
              <a:chExt cx="1089" cy="742"/>
            </a:xfrm>
          </p:grpSpPr>
          <p:sp>
            <p:nvSpPr>
              <p:cNvPr id="106" name="AutoShape 54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7" name="AutoShape 55"/>
              <p:cNvSpPr>
                <a:spLocks noChangeArrowheads="1"/>
              </p:cNvSpPr>
              <p:nvPr/>
            </p:nvSpPr>
            <p:spPr bwMode="auto">
              <a:xfrm flipH="1">
                <a:off x="1614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87" name="Group 56"/>
            <p:cNvGrpSpPr>
              <a:grpSpLocks/>
            </p:cNvGrpSpPr>
            <p:nvPr/>
          </p:nvGrpSpPr>
          <p:grpSpPr bwMode="auto">
            <a:xfrm>
              <a:off x="2160" y="2160"/>
              <a:ext cx="1454" cy="1487"/>
              <a:chOff x="1532" y="2257"/>
              <a:chExt cx="1454" cy="1487"/>
            </a:xfrm>
          </p:grpSpPr>
          <p:grpSp>
            <p:nvGrpSpPr>
              <p:cNvPr id="100" name="Group 57"/>
              <p:cNvGrpSpPr>
                <a:grpSpLocks/>
              </p:cNvGrpSpPr>
              <p:nvPr/>
            </p:nvGrpSpPr>
            <p:grpSpPr bwMode="auto">
              <a:xfrm>
                <a:off x="1532" y="2257"/>
                <a:ext cx="1089" cy="742"/>
                <a:chOff x="1435" y="2160"/>
                <a:chExt cx="1089" cy="742"/>
              </a:xfrm>
            </p:grpSpPr>
            <p:sp>
              <p:nvSpPr>
                <p:cNvPr id="104" name="AutoShape 58"/>
                <p:cNvSpPr>
                  <a:spLocks noChangeArrowheads="1"/>
                </p:cNvSpPr>
                <p:nvPr/>
              </p:nvSpPr>
              <p:spPr bwMode="auto">
                <a:xfrm flipH="1">
                  <a:off x="1430" y="2165"/>
                  <a:ext cx="907" cy="372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05" name="AutoShape 59"/>
                <p:cNvSpPr>
                  <a:spLocks noChangeArrowheads="1"/>
                </p:cNvSpPr>
                <p:nvPr/>
              </p:nvSpPr>
              <p:spPr bwMode="auto">
                <a:xfrm flipH="1">
                  <a:off x="1612" y="2535"/>
                  <a:ext cx="907" cy="370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  <p:grpSp>
            <p:nvGrpSpPr>
              <p:cNvPr id="101" name="Group 60"/>
              <p:cNvGrpSpPr>
                <a:grpSpLocks/>
              </p:cNvGrpSpPr>
              <p:nvPr/>
            </p:nvGrpSpPr>
            <p:grpSpPr bwMode="auto">
              <a:xfrm>
                <a:off x="1897" y="3002"/>
                <a:ext cx="1089" cy="742"/>
                <a:chOff x="1435" y="2160"/>
                <a:chExt cx="1089" cy="742"/>
              </a:xfrm>
            </p:grpSpPr>
            <p:sp>
              <p:nvSpPr>
                <p:cNvPr id="102" name="AutoShape 61"/>
                <p:cNvSpPr>
                  <a:spLocks noChangeArrowheads="1"/>
                </p:cNvSpPr>
                <p:nvPr/>
              </p:nvSpPr>
              <p:spPr bwMode="auto">
                <a:xfrm flipH="1">
                  <a:off x="1431" y="2164"/>
                  <a:ext cx="907" cy="372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03" name="AutoShape 62"/>
                <p:cNvSpPr>
                  <a:spLocks noChangeArrowheads="1"/>
                </p:cNvSpPr>
                <p:nvPr/>
              </p:nvSpPr>
              <p:spPr bwMode="auto">
                <a:xfrm flipH="1">
                  <a:off x="1612" y="2535"/>
                  <a:ext cx="907" cy="370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</p:grpSp>
        <p:grpSp>
          <p:nvGrpSpPr>
            <p:cNvPr id="88" name="Group 63"/>
            <p:cNvGrpSpPr>
              <a:grpSpLocks/>
            </p:cNvGrpSpPr>
            <p:nvPr/>
          </p:nvGrpSpPr>
          <p:grpSpPr bwMode="auto">
            <a:xfrm>
              <a:off x="2884" y="2160"/>
              <a:ext cx="1089" cy="742"/>
              <a:chOff x="1435" y="2160"/>
              <a:chExt cx="1089" cy="742"/>
            </a:xfrm>
          </p:grpSpPr>
          <p:sp>
            <p:nvSpPr>
              <p:cNvPr id="98" name="AutoShape 64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9" name="AutoShape 65"/>
              <p:cNvSpPr>
                <a:spLocks noChangeArrowheads="1"/>
              </p:cNvSpPr>
              <p:nvPr/>
            </p:nvSpPr>
            <p:spPr bwMode="auto">
              <a:xfrm flipH="1">
                <a:off x="1613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89" name="Group 66"/>
            <p:cNvGrpSpPr>
              <a:grpSpLocks/>
            </p:cNvGrpSpPr>
            <p:nvPr/>
          </p:nvGrpSpPr>
          <p:grpSpPr bwMode="auto">
            <a:xfrm>
              <a:off x="3249" y="2905"/>
              <a:ext cx="1089" cy="742"/>
              <a:chOff x="1435" y="2160"/>
              <a:chExt cx="1089" cy="742"/>
            </a:xfrm>
          </p:grpSpPr>
          <p:sp>
            <p:nvSpPr>
              <p:cNvPr id="96" name="AutoShape 67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7" name="AutoShape 68"/>
              <p:cNvSpPr>
                <a:spLocks noChangeArrowheads="1"/>
              </p:cNvSpPr>
              <p:nvPr/>
            </p:nvSpPr>
            <p:spPr bwMode="auto">
              <a:xfrm flipH="1">
                <a:off x="1614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90" name="Group 69"/>
            <p:cNvGrpSpPr>
              <a:grpSpLocks/>
            </p:cNvGrpSpPr>
            <p:nvPr/>
          </p:nvGrpSpPr>
          <p:grpSpPr bwMode="auto">
            <a:xfrm>
              <a:off x="712" y="2161"/>
              <a:ext cx="1089" cy="742"/>
              <a:chOff x="1435" y="2160"/>
              <a:chExt cx="1089" cy="742"/>
            </a:xfrm>
          </p:grpSpPr>
          <p:sp>
            <p:nvSpPr>
              <p:cNvPr id="94" name="AutoShape 70"/>
              <p:cNvSpPr>
                <a:spLocks noChangeArrowheads="1"/>
              </p:cNvSpPr>
              <p:nvPr/>
            </p:nvSpPr>
            <p:spPr bwMode="auto">
              <a:xfrm flipH="1">
                <a:off x="1432" y="2164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5" name="AutoShape 71"/>
              <p:cNvSpPr>
                <a:spLocks noChangeArrowheads="1"/>
              </p:cNvSpPr>
              <p:nvPr/>
            </p:nvSpPr>
            <p:spPr bwMode="auto">
              <a:xfrm flipH="1">
                <a:off x="1613" y="2534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91" name="Group 72"/>
            <p:cNvGrpSpPr>
              <a:grpSpLocks/>
            </p:cNvGrpSpPr>
            <p:nvPr/>
          </p:nvGrpSpPr>
          <p:grpSpPr bwMode="auto">
            <a:xfrm>
              <a:off x="1077" y="2906"/>
              <a:ext cx="1089" cy="742"/>
              <a:chOff x="1435" y="2160"/>
              <a:chExt cx="1089" cy="742"/>
            </a:xfrm>
          </p:grpSpPr>
          <p:sp>
            <p:nvSpPr>
              <p:cNvPr id="92" name="AutoShape 73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3" name="AutoShape 74"/>
              <p:cNvSpPr>
                <a:spLocks noChangeArrowheads="1"/>
              </p:cNvSpPr>
              <p:nvPr/>
            </p:nvSpPr>
            <p:spPr bwMode="auto">
              <a:xfrm flipH="1">
                <a:off x="1613" y="2534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</p:grpSp>
      <p:sp>
        <p:nvSpPr>
          <p:cNvPr id="112" name="Oval 77"/>
          <p:cNvSpPr>
            <a:spLocks noChangeArrowheads="1"/>
          </p:cNvSpPr>
          <p:nvPr/>
        </p:nvSpPr>
        <p:spPr bwMode="auto">
          <a:xfrm>
            <a:off x="4503280" y="2715445"/>
            <a:ext cx="144463" cy="125413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13" name="Oval 79"/>
          <p:cNvSpPr>
            <a:spLocks noChangeArrowheads="1"/>
          </p:cNvSpPr>
          <p:nvPr/>
        </p:nvSpPr>
        <p:spPr bwMode="auto">
          <a:xfrm>
            <a:off x="5253038" y="2395228"/>
            <a:ext cx="144462" cy="125412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14" name="Oval 80"/>
          <p:cNvSpPr>
            <a:spLocks noChangeArrowheads="1"/>
          </p:cNvSpPr>
          <p:nvPr/>
        </p:nvSpPr>
        <p:spPr bwMode="auto">
          <a:xfrm>
            <a:off x="5629275" y="2225365"/>
            <a:ext cx="144463" cy="125413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15" name="Text Box 84"/>
          <p:cNvSpPr txBox="1">
            <a:spLocks noChangeArrowheads="1"/>
          </p:cNvSpPr>
          <p:nvPr/>
        </p:nvSpPr>
        <p:spPr bwMode="auto">
          <a:xfrm>
            <a:off x="794989" y="1414496"/>
            <a:ext cx="272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B2B2B2"/>
                </a:solidFill>
                <a:latin typeface="Arial" charset="0"/>
                <a:cs typeface="+mn-cs"/>
              </a:rPr>
              <a:t>RECIPROCAL LATTICE</a:t>
            </a:r>
          </a:p>
        </p:txBody>
      </p:sp>
      <p:sp>
        <p:nvSpPr>
          <p:cNvPr id="129" name="Text Box 85"/>
          <p:cNvSpPr txBox="1">
            <a:spLocks noChangeArrowheads="1"/>
          </p:cNvSpPr>
          <p:nvPr/>
        </p:nvSpPr>
        <p:spPr bwMode="auto">
          <a:xfrm>
            <a:off x="4386436" y="2485009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BFBFBF"/>
                </a:solidFill>
                <a:latin typeface="Arial" charset="0"/>
                <a:cs typeface="+mn-cs"/>
              </a:rPr>
              <a:t>(0,1)</a:t>
            </a:r>
          </a:p>
        </p:txBody>
      </p:sp>
      <p:sp>
        <p:nvSpPr>
          <p:cNvPr id="130" name="Text Box 86"/>
          <p:cNvSpPr txBox="1">
            <a:spLocks noChangeArrowheads="1"/>
          </p:cNvSpPr>
          <p:nvPr/>
        </p:nvSpPr>
        <p:spPr bwMode="auto">
          <a:xfrm>
            <a:off x="4762243" y="2321712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BFBFBF"/>
                </a:solidFill>
                <a:latin typeface="Arial" charset="0"/>
                <a:cs typeface="+mn-cs"/>
              </a:rPr>
              <a:t>(1,1)</a:t>
            </a:r>
          </a:p>
        </p:txBody>
      </p:sp>
      <p:sp>
        <p:nvSpPr>
          <p:cNvPr id="131" name="Text Box 87"/>
          <p:cNvSpPr txBox="1">
            <a:spLocks noChangeArrowheads="1"/>
          </p:cNvSpPr>
          <p:nvPr/>
        </p:nvSpPr>
        <p:spPr bwMode="auto">
          <a:xfrm>
            <a:off x="5138050" y="2158414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BFBFBF"/>
                </a:solidFill>
                <a:latin typeface="Arial" charset="0"/>
                <a:cs typeface="+mn-cs"/>
              </a:rPr>
              <a:t>(</a:t>
            </a:r>
            <a:r>
              <a:rPr lang="en-US" sz="1400" b="1">
                <a:solidFill>
                  <a:srgbClr val="BFBFBF"/>
                </a:solidFill>
                <a:latin typeface="Arial" charset="0"/>
                <a:cs typeface="+mn-cs"/>
              </a:rPr>
              <a:t>2,1</a:t>
            </a:r>
            <a:r>
              <a:rPr lang="en-US" sz="1400">
                <a:solidFill>
                  <a:srgbClr val="BFBFBF"/>
                </a:solidFill>
                <a:latin typeface="Arial" charset="0"/>
                <a:cs typeface="+mn-cs"/>
              </a:rPr>
              <a:t>)</a:t>
            </a:r>
          </a:p>
        </p:txBody>
      </p:sp>
      <p:sp>
        <p:nvSpPr>
          <p:cNvPr id="132" name="Text Box 88"/>
          <p:cNvSpPr txBox="1">
            <a:spLocks noChangeArrowheads="1"/>
          </p:cNvSpPr>
          <p:nvPr/>
        </p:nvSpPr>
        <p:spPr bwMode="auto">
          <a:xfrm>
            <a:off x="5513858" y="1995116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CC00"/>
                </a:solidFill>
                <a:latin typeface="Arial" charset="0"/>
                <a:cs typeface="+mn-cs"/>
              </a:rPr>
              <a:t>(</a:t>
            </a:r>
            <a:r>
              <a:rPr lang="en-US" sz="1400" b="1" dirty="0">
                <a:solidFill>
                  <a:srgbClr val="FFCC00"/>
                </a:solidFill>
                <a:latin typeface="Arial" charset="0"/>
                <a:cs typeface="+mn-cs"/>
              </a:rPr>
              <a:t>3,1</a:t>
            </a:r>
            <a:r>
              <a:rPr lang="en-US" sz="1400" dirty="0">
                <a:solidFill>
                  <a:srgbClr val="FFCC00"/>
                </a:solidFill>
                <a:latin typeface="Arial" charset="0"/>
                <a:cs typeface="+mn-cs"/>
              </a:rPr>
              <a:t>)</a:t>
            </a:r>
          </a:p>
        </p:txBody>
      </p:sp>
      <p:sp>
        <p:nvSpPr>
          <p:cNvPr id="137" name="Oval 78"/>
          <p:cNvSpPr>
            <a:spLocks noChangeArrowheads="1"/>
          </p:cNvSpPr>
          <p:nvPr/>
        </p:nvSpPr>
        <p:spPr bwMode="auto">
          <a:xfrm>
            <a:off x="4872495" y="2559198"/>
            <a:ext cx="144463" cy="125412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82" name="Line 26"/>
          <p:cNvSpPr>
            <a:spLocks noChangeShapeType="1"/>
          </p:cNvSpPr>
          <p:nvPr/>
        </p:nvSpPr>
        <p:spPr bwMode="auto">
          <a:xfrm flipV="1">
            <a:off x="4564063" y="2292035"/>
            <a:ext cx="1132780" cy="1156465"/>
          </a:xfrm>
          <a:prstGeom prst="line">
            <a:avLst/>
          </a:prstGeom>
          <a:noFill/>
          <a:ln w="63500">
            <a:solidFill>
              <a:srgbClr val="FF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83" name="Line 90"/>
          <p:cNvSpPr>
            <a:spLocks noChangeShapeType="1"/>
          </p:cNvSpPr>
          <p:nvPr/>
        </p:nvSpPr>
        <p:spPr bwMode="auto">
          <a:xfrm>
            <a:off x="2364112" y="2030614"/>
            <a:ext cx="7937" cy="677863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10" name="Line 91"/>
          <p:cNvSpPr>
            <a:spLocks noChangeShapeType="1"/>
          </p:cNvSpPr>
          <p:nvPr/>
        </p:nvSpPr>
        <p:spPr bwMode="auto">
          <a:xfrm flipV="1">
            <a:off x="2357384" y="2553235"/>
            <a:ext cx="346075" cy="153988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non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11" name="Text Box 92"/>
          <p:cNvSpPr txBox="1">
            <a:spLocks noChangeArrowheads="1"/>
          </p:cNvSpPr>
          <p:nvPr/>
        </p:nvSpPr>
        <p:spPr bwMode="auto">
          <a:xfrm>
            <a:off x="2412169" y="2602670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B2B2B2"/>
                </a:solidFill>
                <a:latin typeface="Arial" charset="0"/>
                <a:cs typeface="+mn-cs"/>
              </a:rPr>
              <a:t>a*</a:t>
            </a:r>
          </a:p>
        </p:txBody>
      </p:sp>
      <p:sp>
        <p:nvSpPr>
          <p:cNvPr id="121" name="Text Box 93"/>
          <p:cNvSpPr txBox="1">
            <a:spLocks noChangeArrowheads="1"/>
          </p:cNvSpPr>
          <p:nvPr/>
        </p:nvSpPr>
        <p:spPr bwMode="auto">
          <a:xfrm>
            <a:off x="2023295" y="2228848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B2B2B2"/>
                </a:solidFill>
                <a:latin typeface="Arial" charset="0"/>
                <a:cs typeface="+mn-cs"/>
              </a:rPr>
              <a:t>b*</a:t>
            </a:r>
          </a:p>
        </p:txBody>
      </p:sp>
      <p:sp>
        <p:nvSpPr>
          <p:cNvPr id="122" name="Line 70"/>
          <p:cNvSpPr>
            <a:spLocks noChangeShapeType="1"/>
          </p:cNvSpPr>
          <p:nvPr/>
        </p:nvSpPr>
        <p:spPr bwMode="auto">
          <a:xfrm>
            <a:off x="928974" y="5624009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23" name="Line 71"/>
          <p:cNvSpPr>
            <a:spLocks noChangeShapeType="1"/>
          </p:cNvSpPr>
          <p:nvPr/>
        </p:nvSpPr>
        <p:spPr bwMode="auto">
          <a:xfrm>
            <a:off x="688975" y="5133976"/>
            <a:ext cx="2428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24" name="Text Box 72"/>
          <p:cNvSpPr txBox="1">
            <a:spLocks noChangeArrowheads="1"/>
          </p:cNvSpPr>
          <p:nvPr/>
        </p:nvSpPr>
        <p:spPr bwMode="auto">
          <a:xfrm>
            <a:off x="1202024" y="553135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  <a:cs typeface="+mn-cs"/>
              </a:rPr>
              <a:t>a</a:t>
            </a:r>
          </a:p>
        </p:txBody>
      </p:sp>
      <p:sp>
        <p:nvSpPr>
          <p:cNvPr id="125" name="Text Box 73"/>
          <p:cNvSpPr txBox="1">
            <a:spLocks noChangeArrowheads="1"/>
          </p:cNvSpPr>
          <p:nvPr/>
        </p:nvSpPr>
        <p:spPr bwMode="auto">
          <a:xfrm>
            <a:off x="517525" y="520541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  <a:cs typeface="+mn-cs"/>
              </a:rPr>
              <a:t>b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2737734" y="555948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27" name="TextBox 126"/>
          <p:cNvSpPr txBox="1"/>
          <p:nvPr/>
        </p:nvSpPr>
        <p:spPr>
          <a:xfrm>
            <a:off x="3342790" y="603875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1/3</a:t>
            </a:r>
            <a:endParaRPr lang="en-GB" dirty="0"/>
          </a:p>
        </p:txBody>
      </p:sp>
      <p:sp>
        <p:nvSpPr>
          <p:cNvPr id="128" name="Line 2"/>
          <p:cNvSpPr>
            <a:spLocks noChangeShapeType="1"/>
          </p:cNvSpPr>
          <p:nvPr/>
        </p:nvSpPr>
        <p:spPr bwMode="auto">
          <a:xfrm>
            <a:off x="3033214" y="5562391"/>
            <a:ext cx="543213" cy="450214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29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10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10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1D0EA-86BF-FF4B-81B1-2D8F5B86CAF3}" type="slidenum">
              <a:rPr lang="en-GB"/>
              <a:pPr>
                <a:defRPr/>
              </a:pPr>
              <a:t>65</a:t>
            </a:fld>
            <a:endParaRPr lang="en-GB"/>
          </a:p>
        </p:txBody>
      </p:sp>
      <p:sp>
        <p:nvSpPr>
          <p:cNvPr id="34818" name="Line 2"/>
          <p:cNvSpPr>
            <a:spLocks noChangeShapeType="1"/>
          </p:cNvSpPr>
          <p:nvPr/>
        </p:nvSpPr>
        <p:spPr bwMode="auto">
          <a:xfrm>
            <a:off x="2263775" y="4056063"/>
            <a:ext cx="2392363" cy="1982787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2566988" y="4048125"/>
            <a:ext cx="2392362" cy="1982788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933700" y="4046538"/>
            <a:ext cx="2392363" cy="1982787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281363" y="4044950"/>
            <a:ext cx="2392362" cy="1982788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4995863" y="4044950"/>
            <a:ext cx="2392362" cy="1982788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4702175" y="4068763"/>
            <a:ext cx="2392363" cy="1982787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4308475" y="4043363"/>
            <a:ext cx="2392363" cy="1982787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3983038" y="4048125"/>
            <a:ext cx="2392362" cy="1982788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3641725" y="4068763"/>
            <a:ext cx="2392363" cy="1982787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4295775" y="4040188"/>
            <a:ext cx="3098800" cy="197485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2257425" y="4046538"/>
            <a:ext cx="3098800" cy="197485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2706688" y="4044950"/>
            <a:ext cx="3098800" cy="197485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3232150" y="4062413"/>
            <a:ext cx="3098800" cy="197485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3776663" y="4048125"/>
            <a:ext cx="3098800" cy="197485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2773363" y="5038725"/>
            <a:ext cx="2549525" cy="962025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4313238" y="4070350"/>
            <a:ext cx="2574925" cy="974725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>
            <a:off x="2517775" y="4548188"/>
            <a:ext cx="3857625" cy="1489075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2255838" y="4089400"/>
            <a:ext cx="5165725" cy="1946275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 flipV="1">
            <a:off x="2281238" y="4062413"/>
            <a:ext cx="4098925" cy="1587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 flipV="1">
            <a:off x="3313113" y="6042025"/>
            <a:ext cx="4098925" cy="1588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 flipV="1">
            <a:off x="3044825" y="5540375"/>
            <a:ext cx="4098925" cy="1588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 flipV="1">
            <a:off x="2771775" y="5048250"/>
            <a:ext cx="4098925" cy="1588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 flipV="1">
            <a:off x="2522538" y="4565650"/>
            <a:ext cx="4098925" cy="1588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>
            <a:off x="3273425" y="4078288"/>
            <a:ext cx="3889375" cy="1450975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6792913" y="4302125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1">
                <a:solidFill>
                  <a:srgbClr val="CC0099"/>
                </a:solidFill>
                <a:latin typeface="Arial" charset="0"/>
                <a:cs typeface="+mn-cs"/>
              </a:rPr>
              <a:t>(0,1) planes</a:t>
            </a:r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7023100" y="4762500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1">
                <a:solidFill>
                  <a:srgbClr val="6666FF"/>
                </a:solidFill>
                <a:latin typeface="Arial" charset="0"/>
                <a:cs typeface="+mn-cs"/>
              </a:rPr>
              <a:t>(1,1) planes</a:t>
            </a:r>
          </a:p>
        </p:txBody>
      </p:sp>
      <p:sp>
        <p:nvSpPr>
          <p:cNvPr id="34845" name="AutoShape 29"/>
          <p:cNvSpPr>
            <a:spLocks noChangeArrowheads="1"/>
          </p:cNvSpPr>
          <p:nvPr/>
        </p:nvSpPr>
        <p:spPr bwMode="auto">
          <a:xfrm flipH="1">
            <a:off x="3279775" y="405923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4846" name="AutoShape 30"/>
          <p:cNvSpPr>
            <a:spLocks noChangeArrowheads="1"/>
          </p:cNvSpPr>
          <p:nvPr/>
        </p:nvSpPr>
        <p:spPr bwMode="auto">
          <a:xfrm flipH="1">
            <a:off x="3540125" y="45577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4847" name="AutoShape 31"/>
          <p:cNvSpPr>
            <a:spLocks noChangeArrowheads="1"/>
          </p:cNvSpPr>
          <p:nvPr/>
        </p:nvSpPr>
        <p:spPr bwMode="auto">
          <a:xfrm flipH="1">
            <a:off x="3798888" y="50514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4848" name="AutoShape 32"/>
          <p:cNvSpPr>
            <a:spLocks noChangeArrowheads="1"/>
          </p:cNvSpPr>
          <p:nvPr/>
        </p:nvSpPr>
        <p:spPr bwMode="auto">
          <a:xfrm flipH="1">
            <a:off x="4311650" y="405923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4849" name="AutoShape 33"/>
          <p:cNvSpPr>
            <a:spLocks noChangeArrowheads="1"/>
          </p:cNvSpPr>
          <p:nvPr/>
        </p:nvSpPr>
        <p:spPr bwMode="auto">
          <a:xfrm flipH="1">
            <a:off x="4572000" y="45577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4850" name="AutoShape 34"/>
          <p:cNvSpPr>
            <a:spLocks noChangeArrowheads="1"/>
          </p:cNvSpPr>
          <p:nvPr/>
        </p:nvSpPr>
        <p:spPr bwMode="auto">
          <a:xfrm flipH="1">
            <a:off x="4830763" y="50514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4851" name="AutoShape 35"/>
          <p:cNvSpPr>
            <a:spLocks noChangeArrowheads="1"/>
          </p:cNvSpPr>
          <p:nvPr/>
        </p:nvSpPr>
        <p:spPr bwMode="auto">
          <a:xfrm flipH="1">
            <a:off x="5343525" y="405923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4852" name="AutoShape 36"/>
          <p:cNvSpPr>
            <a:spLocks noChangeArrowheads="1"/>
          </p:cNvSpPr>
          <p:nvPr/>
        </p:nvSpPr>
        <p:spPr bwMode="auto">
          <a:xfrm flipH="1">
            <a:off x="5603875" y="45577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4853" name="AutoShape 37"/>
          <p:cNvSpPr>
            <a:spLocks noChangeArrowheads="1"/>
          </p:cNvSpPr>
          <p:nvPr/>
        </p:nvSpPr>
        <p:spPr bwMode="auto">
          <a:xfrm flipH="1">
            <a:off x="5862638" y="50514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grpSp>
        <p:nvGrpSpPr>
          <p:cNvPr id="109608" name="Group 38"/>
          <p:cNvGrpSpPr>
            <a:grpSpLocks/>
          </p:cNvGrpSpPr>
          <p:nvPr/>
        </p:nvGrpSpPr>
        <p:grpSpPr bwMode="auto">
          <a:xfrm>
            <a:off x="3030538" y="5545138"/>
            <a:ext cx="4386262" cy="495300"/>
            <a:chOff x="1251" y="2689"/>
            <a:chExt cx="2763" cy="312"/>
          </a:xfrm>
        </p:grpSpPr>
        <p:sp>
          <p:nvSpPr>
            <p:cNvPr id="34855" name="AutoShape 39"/>
            <p:cNvSpPr>
              <a:spLocks noChangeArrowheads="1"/>
            </p:cNvSpPr>
            <p:nvPr/>
          </p:nvSpPr>
          <p:spPr bwMode="auto">
            <a:xfrm flipH="1">
              <a:off x="255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4856" name="AutoShape 40"/>
            <p:cNvSpPr>
              <a:spLocks noChangeArrowheads="1"/>
            </p:cNvSpPr>
            <p:nvPr/>
          </p:nvSpPr>
          <p:spPr bwMode="auto">
            <a:xfrm flipH="1">
              <a:off x="190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4857" name="AutoShape 41"/>
            <p:cNvSpPr>
              <a:spLocks noChangeArrowheads="1"/>
            </p:cNvSpPr>
            <p:nvPr/>
          </p:nvSpPr>
          <p:spPr bwMode="auto">
            <a:xfrm flipH="1">
              <a:off x="320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4858" name="AutoShape 42"/>
            <p:cNvSpPr>
              <a:spLocks noChangeArrowheads="1"/>
            </p:cNvSpPr>
            <p:nvPr/>
          </p:nvSpPr>
          <p:spPr bwMode="auto">
            <a:xfrm flipH="1">
              <a:off x="1251" y="2690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34859" name="AutoShape 43"/>
          <p:cNvSpPr>
            <a:spLocks noChangeArrowheads="1"/>
          </p:cNvSpPr>
          <p:nvPr/>
        </p:nvSpPr>
        <p:spPr bwMode="auto">
          <a:xfrm flipH="1">
            <a:off x="2249488" y="40608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4860" name="AutoShape 44"/>
          <p:cNvSpPr>
            <a:spLocks noChangeArrowheads="1"/>
          </p:cNvSpPr>
          <p:nvPr/>
        </p:nvSpPr>
        <p:spPr bwMode="auto">
          <a:xfrm flipH="1">
            <a:off x="2509838" y="4559300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4861" name="AutoShape 45"/>
          <p:cNvSpPr>
            <a:spLocks noChangeArrowheads="1"/>
          </p:cNvSpPr>
          <p:nvPr/>
        </p:nvSpPr>
        <p:spPr bwMode="auto">
          <a:xfrm flipH="1">
            <a:off x="2768600" y="50530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4897" name="Text Box 81"/>
          <p:cNvSpPr txBox="1">
            <a:spLocks noChangeArrowheads="1"/>
          </p:cNvSpPr>
          <p:nvPr/>
        </p:nvSpPr>
        <p:spPr bwMode="auto">
          <a:xfrm>
            <a:off x="7292975" y="5162550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1">
                <a:solidFill>
                  <a:srgbClr val="00FF00"/>
                </a:solidFill>
                <a:latin typeface="Arial" charset="0"/>
                <a:cs typeface="+mn-cs"/>
              </a:rPr>
              <a:t>(2,1) planes</a:t>
            </a:r>
          </a:p>
        </p:txBody>
      </p:sp>
      <p:sp>
        <p:nvSpPr>
          <p:cNvPr id="34898" name="Text Box 82"/>
          <p:cNvSpPr txBox="1">
            <a:spLocks noChangeArrowheads="1"/>
          </p:cNvSpPr>
          <p:nvPr/>
        </p:nvSpPr>
        <p:spPr bwMode="auto">
          <a:xfrm>
            <a:off x="7543800" y="5591175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1">
                <a:solidFill>
                  <a:srgbClr val="FFCC00"/>
                </a:solidFill>
                <a:latin typeface="Arial" charset="0"/>
                <a:cs typeface="+mn-cs"/>
              </a:rPr>
              <a:t>(3,1) planes</a:t>
            </a:r>
          </a:p>
        </p:txBody>
      </p:sp>
      <p:sp>
        <p:nvSpPr>
          <p:cNvPr id="34899" name="Text Box 83"/>
          <p:cNvSpPr txBox="1">
            <a:spLocks noChangeArrowheads="1"/>
          </p:cNvSpPr>
          <p:nvPr/>
        </p:nvSpPr>
        <p:spPr bwMode="auto">
          <a:xfrm>
            <a:off x="287338" y="4505325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latin typeface="Arial" charset="0"/>
                <a:cs typeface="+mn-cs"/>
              </a:rPr>
              <a:t>REAL LATTICE</a:t>
            </a:r>
          </a:p>
        </p:txBody>
      </p:sp>
      <p:sp>
        <p:nvSpPr>
          <p:cNvPr id="102" name="Line 26"/>
          <p:cNvSpPr>
            <a:spLocks noChangeShapeType="1"/>
          </p:cNvSpPr>
          <p:nvPr/>
        </p:nvSpPr>
        <p:spPr bwMode="auto">
          <a:xfrm flipV="1">
            <a:off x="4564063" y="2292035"/>
            <a:ext cx="1132780" cy="1156465"/>
          </a:xfrm>
          <a:prstGeom prst="line">
            <a:avLst/>
          </a:prstGeom>
          <a:noFill/>
          <a:ln w="28575">
            <a:solidFill>
              <a:srgbClr val="FF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03" name="Line 48"/>
          <p:cNvSpPr>
            <a:spLocks noChangeShapeType="1"/>
          </p:cNvSpPr>
          <p:nvPr/>
        </p:nvSpPr>
        <p:spPr bwMode="auto">
          <a:xfrm flipV="1">
            <a:off x="4572000" y="2788961"/>
            <a:ext cx="0" cy="659534"/>
          </a:xfrm>
          <a:prstGeom prst="line">
            <a:avLst/>
          </a:prstGeom>
          <a:noFill/>
          <a:ln w="28575">
            <a:solidFill>
              <a:srgbClr val="CC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grpSp>
        <p:nvGrpSpPr>
          <p:cNvPr id="104" name="Group 49"/>
          <p:cNvGrpSpPr>
            <a:grpSpLocks/>
          </p:cNvGrpSpPr>
          <p:nvPr/>
        </p:nvGrpSpPr>
        <p:grpSpPr bwMode="auto">
          <a:xfrm rot="5400000">
            <a:off x="3678239" y="1050927"/>
            <a:ext cx="3294064" cy="1506537"/>
            <a:chOff x="712" y="2160"/>
            <a:chExt cx="3626" cy="1488"/>
          </a:xfrm>
        </p:grpSpPr>
        <p:grpSp>
          <p:nvGrpSpPr>
            <p:cNvPr id="105" name="Group 50"/>
            <p:cNvGrpSpPr>
              <a:grpSpLocks/>
            </p:cNvGrpSpPr>
            <p:nvPr/>
          </p:nvGrpSpPr>
          <p:grpSpPr bwMode="auto">
            <a:xfrm>
              <a:off x="1435" y="2160"/>
              <a:ext cx="1089" cy="742"/>
              <a:chOff x="1435" y="2160"/>
              <a:chExt cx="1089" cy="742"/>
            </a:xfrm>
          </p:grpSpPr>
          <p:sp>
            <p:nvSpPr>
              <p:cNvPr id="128" name="AutoShape 51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29" name="AutoShape 52"/>
              <p:cNvSpPr>
                <a:spLocks noChangeArrowheads="1"/>
              </p:cNvSpPr>
              <p:nvPr/>
            </p:nvSpPr>
            <p:spPr bwMode="auto">
              <a:xfrm flipH="1">
                <a:off x="1614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106" name="Group 53"/>
            <p:cNvGrpSpPr>
              <a:grpSpLocks/>
            </p:cNvGrpSpPr>
            <p:nvPr/>
          </p:nvGrpSpPr>
          <p:grpSpPr bwMode="auto">
            <a:xfrm>
              <a:off x="1800" y="2905"/>
              <a:ext cx="1089" cy="742"/>
              <a:chOff x="1435" y="2160"/>
              <a:chExt cx="1089" cy="742"/>
            </a:xfrm>
          </p:grpSpPr>
          <p:sp>
            <p:nvSpPr>
              <p:cNvPr id="126" name="AutoShape 54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27" name="AutoShape 55"/>
              <p:cNvSpPr>
                <a:spLocks noChangeArrowheads="1"/>
              </p:cNvSpPr>
              <p:nvPr/>
            </p:nvSpPr>
            <p:spPr bwMode="auto">
              <a:xfrm flipH="1">
                <a:off x="1614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107" name="Group 56"/>
            <p:cNvGrpSpPr>
              <a:grpSpLocks/>
            </p:cNvGrpSpPr>
            <p:nvPr/>
          </p:nvGrpSpPr>
          <p:grpSpPr bwMode="auto">
            <a:xfrm>
              <a:off x="2160" y="2160"/>
              <a:ext cx="1454" cy="1487"/>
              <a:chOff x="1532" y="2257"/>
              <a:chExt cx="1454" cy="1487"/>
            </a:xfrm>
          </p:grpSpPr>
          <p:grpSp>
            <p:nvGrpSpPr>
              <p:cNvPr id="120" name="Group 57"/>
              <p:cNvGrpSpPr>
                <a:grpSpLocks/>
              </p:cNvGrpSpPr>
              <p:nvPr/>
            </p:nvGrpSpPr>
            <p:grpSpPr bwMode="auto">
              <a:xfrm>
                <a:off x="1532" y="2257"/>
                <a:ext cx="1089" cy="742"/>
                <a:chOff x="1435" y="2160"/>
                <a:chExt cx="1089" cy="742"/>
              </a:xfrm>
            </p:grpSpPr>
            <p:sp>
              <p:nvSpPr>
                <p:cNvPr id="124" name="AutoShape 58"/>
                <p:cNvSpPr>
                  <a:spLocks noChangeArrowheads="1"/>
                </p:cNvSpPr>
                <p:nvPr/>
              </p:nvSpPr>
              <p:spPr bwMode="auto">
                <a:xfrm flipH="1">
                  <a:off x="1430" y="2165"/>
                  <a:ext cx="907" cy="372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25" name="AutoShape 59"/>
                <p:cNvSpPr>
                  <a:spLocks noChangeArrowheads="1"/>
                </p:cNvSpPr>
                <p:nvPr/>
              </p:nvSpPr>
              <p:spPr bwMode="auto">
                <a:xfrm flipH="1">
                  <a:off x="1612" y="2535"/>
                  <a:ext cx="907" cy="370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  <p:grpSp>
            <p:nvGrpSpPr>
              <p:cNvPr id="121" name="Group 60"/>
              <p:cNvGrpSpPr>
                <a:grpSpLocks/>
              </p:cNvGrpSpPr>
              <p:nvPr/>
            </p:nvGrpSpPr>
            <p:grpSpPr bwMode="auto">
              <a:xfrm>
                <a:off x="1897" y="3002"/>
                <a:ext cx="1089" cy="742"/>
                <a:chOff x="1435" y="2160"/>
                <a:chExt cx="1089" cy="742"/>
              </a:xfrm>
            </p:grpSpPr>
            <p:sp>
              <p:nvSpPr>
                <p:cNvPr id="122" name="AutoShape 61"/>
                <p:cNvSpPr>
                  <a:spLocks noChangeArrowheads="1"/>
                </p:cNvSpPr>
                <p:nvPr/>
              </p:nvSpPr>
              <p:spPr bwMode="auto">
                <a:xfrm flipH="1">
                  <a:off x="1431" y="2164"/>
                  <a:ext cx="907" cy="372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23" name="AutoShape 62"/>
                <p:cNvSpPr>
                  <a:spLocks noChangeArrowheads="1"/>
                </p:cNvSpPr>
                <p:nvPr/>
              </p:nvSpPr>
              <p:spPr bwMode="auto">
                <a:xfrm flipH="1">
                  <a:off x="1612" y="2535"/>
                  <a:ext cx="907" cy="370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</p:grpSp>
        <p:grpSp>
          <p:nvGrpSpPr>
            <p:cNvPr id="108" name="Group 63"/>
            <p:cNvGrpSpPr>
              <a:grpSpLocks/>
            </p:cNvGrpSpPr>
            <p:nvPr/>
          </p:nvGrpSpPr>
          <p:grpSpPr bwMode="auto">
            <a:xfrm>
              <a:off x="2884" y="2160"/>
              <a:ext cx="1089" cy="742"/>
              <a:chOff x="1435" y="2160"/>
              <a:chExt cx="1089" cy="742"/>
            </a:xfrm>
          </p:grpSpPr>
          <p:sp>
            <p:nvSpPr>
              <p:cNvPr id="118" name="AutoShape 64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19" name="AutoShape 65"/>
              <p:cNvSpPr>
                <a:spLocks noChangeArrowheads="1"/>
              </p:cNvSpPr>
              <p:nvPr/>
            </p:nvSpPr>
            <p:spPr bwMode="auto">
              <a:xfrm flipH="1">
                <a:off x="1613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109" name="Group 66"/>
            <p:cNvGrpSpPr>
              <a:grpSpLocks/>
            </p:cNvGrpSpPr>
            <p:nvPr/>
          </p:nvGrpSpPr>
          <p:grpSpPr bwMode="auto">
            <a:xfrm>
              <a:off x="3249" y="2905"/>
              <a:ext cx="1089" cy="742"/>
              <a:chOff x="1435" y="2160"/>
              <a:chExt cx="1089" cy="742"/>
            </a:xfrm>
          </p:grpSpPr>
          <p:sp>
            <p:nvSpPr>
              <p:cNvPr id="116" name="AutoShape 67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17" name="AutoShape 68"/>
              <p:cNvSpPr>
                <a:spLocks noChangeArrowheads="1"/>
              </p:cNvSpPr>
              <p:nvPr/>
            </p:nvSpPr>
            <p:spPr bwMode="auto">
              <a:xfrm flipH="1">
                <a:off x="1614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110" name="Group 69"/>
            <p:cNvGrpSpPr>
              <a:grpSpLocks/>
            </p:cNvGrpSpPr>
            <p:nvPr/>
          </p:nvGrpSpPr>
          <p:grpSpPr bwMode="auto">
            <a:xfrm>
              <a:off x="712" y="2161"/>
              <a:ext cx="1089" cy="742"/>
              <a:chOff x="1435" y="2160"/>
              <a:chExt cx="1089" cy="742"/>
            </a:xfrm>
          </p:grpSpPr>
          <p:sp>
            <p:nvSpPr>
              <p:cNvPr id="114" name="AutoShape 70"/>
              <p:cNvSpPr>
                <a:spLocks noChangeArrowheads="1"/>
              </p:cNvSpPr>
              <p:nvPr/>
            </p:nvSpPr>
            <p:spPr bwMode="auto">
              <a:xfrm flipH="1">
                <a:off x="1432" y="2164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15" name="AutoShape 71"/>
              <p:cNvSpPr>
                <a:spLocks noChangeArrowheads="1"/>
              </p:cNvSpPr>
              <p:nvPr/>
            </p:nvSpPr>
            <p:spPr bwMode="auto">
              <a:xfrm flipH="1">
                <a:off x="1613" y="2534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111" name="Group 72"/>
            <p:cNvGrpSpPr>
              <a:grpSpLocks/>
            </p:cNvGrpSpPr>
            <p:nvPr/>
          </p:nvGrpSpPr>
          <p:grpSpPr bwMode="auto">
            <a:xfrm>
              <a:off x="1077" y="2906"/>
              <a:ext cx="1089" cy="742"/>
              <a:chOff x="1435" y="2160"/>
              <a:chExt cx="1089" cy="742"/>
            </a:xfrm>
          </p:grpSpPr>
          <p:sp>
            <p:nvSpPr>
              <p:cNvPr id="112" name="AutoShape 73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13" name="AutoShape 74"/>
              <p:cNvSpPr>
                <a:spLocks noChangeArrowheads="1"/>
              </p:cNvSpPr>
              <p:nvPr/>
            </p:nvSpPr>
            <p:spPr bwMode="auto">
              <a:xfrm flipH="1">
                <a:off x="1613" y="2534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</p:grpSp>
      <p:sp>
        <p:nvSpPr>
          <p:cNvPr id="130" name="Line 75"/>
          <p:cNvSpPr>
            <a:spLocks noChangeShapeType="1"/>
          </p:cNvSpPr>
          <p:nvPr/>
        </p:nvSpPr>
        <p:spPr bwMode="auto">
          <a:xfrm flipV="1">
            <a:off x="4573588" y="2624530"/>
            <a:ext cx="369987" cy="823971"/>
          </a:xfrm>
          <a:prstGeom prst="line">
            <a:avLst/>
          </a:prstGeom>
          <a:noFill/>
          <a:ln w="28575">
            <a:solidFill>
              <a:srgbClr val="6666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31" name="Line 76"/>
          <p:cNvSpPr>
            <a:spLocks noChangeShapeType="1"/>
          </p:cNvSpPr>
          <p:nvPr/>
        </p:nvSpPr>
        <p:spPr bwMode="auto">
          <a:xfrm flipV="1">
            <a:off x="4572000" y="2457374"/>
            <a:ext cx="748208" cy="991125"/>
          </a:xfrm>
          <a:prstGeom prst="line">
            <a:avLst/>
          </a:prstGeom>
          <a:noFill/>
          <a:ln w="28575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32" name="Oval 77"/>
          <p:cNvSpPr>
            <a:spLocks noChangeArrowheads="1"/>
          </p:cNvSpPr>
          <p:nvPr/>
        </p:nvSpPr>
        <p:spPr bwMode="auto">
          <a:xfrm>
            <a:off x="4503280" y="2715445"/>
            <a:ext cx="144463" cy="125413"/>
          </a:xfrm>
          <a:prstGeom prst="ellipse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33" name="Oval 79"/>
          <p:cNvSpPr>
            <a:spLocks noChangeArrowheads="1"/>
          </p:cNvSpPr>
          <p:nvPr/>
        </p:nvSpPr>
        <p:spPr bwMode="auto">
          <a:xfrm>
            <a:off x="5253038" y="2395228"/>
            <a:ext cx="144462" cy="125412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34" name="Oval 80"/>
          <p:cNvSpPr>
            <a:spLocks noChangeArrowheads="1"/>
          </p:cNvSpPr>
          <p:nvPr/>
        </p:nvSpPr>
        <p:spPr bwMode="auto">
          <a:xfrm>
            <a:off x="5629275" y="2225365"/>
            <a:ext cx="144463" cy="125413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35" name="Text Box 84"/>
          <p:cNvSpPr txBox="1">
            <a:spLocks noChangeArrowheads="1"/>
          </p:cNvSpPr>
          <p:nvPr/>
        </p:nvSpPr>
        <p:spPr bwMode="auto">
          <a:xfrm>
            <a:off x="794989" y="1414496"/>
            <a:ext cx="272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B2B2B2"/>
                </a:solidFill>
                <a:latin typeface="Arial" charset="0"/>
                <a:cs typeface="+mn-cs"/>
              </a:rPr>
              <a:t>RECIPROCAL LATTICE</a:t>
            </a:r>
          </a:p>
        </p:txBody>
      </p:sp>
      <p:sp>
        <p:nvSpPr>
          <p:cNvPr id="149" name="Text Box 85"/>
          <p:cNvSpPr txBox="1">
            <a:spLocks noChangeArrowheads="1"/>
          </p:cNvSpPr>
          <p:nvPr/>
        </p:nvSpPr>
        <p:spPr bwMode="auto">
          <a:xfrm>
            <a:off x="4386436" y="2485009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CC0099"/>
                </a:solidFill>
                <a:latin typeface="Arial" charset="0"/>
                <a:cs typeface="+mn-cs"/>
              </a:rPr>
              <a:t>(0,1)</a:t>
            </a:r>
          </a:p>
        </p:txBody>
      </p:sp>
      <p:sp>
        <p:nvSpPr>
          <p:cNvPr id="150" name="Text Box 86"/>
          <p:cNvSpPr txBox="1">
            <a:spLocks noChangeArrowheads="1"/>
          </p:cNvSpPr>
          <p:nvPr/>
        </p:nvSpPr>
        <p:spPr bwMode="auto">
          <a:xfrm>
            <a:off x="4762243" y="2321712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6666FF"/>
                </a:solidFill>
                <a:latin typeface="Arial" charset="0"/>
                <a:cs typeface="+mn-cs"/>
              </a:rPr>
              <a:t>(1,1)</a:t>
            </a:r>
          </a:p>
        </p:txBody>
      </p:sp>
      <p:sp>
        <p:nvSpPr>
          <p:cNvPr id="151" name="Text Box 87"/>
          <p:cNvSpPr txBox="1">
            <a:spLocks noChangeArrowheads="1"/>
          </p:cNvSpPr>
          <p:nvPr/>
        </p:nvSpPr>
        <p:spPr bwMode="auto">
          <a:xfrm>
            <a:off x="5138050" y="2158414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FF00"/>
                </a:solidFill>
                <a:latin typeface="Arial" charset="0"/>
                <a:cs typeface="+mn-cs"/>
              </a:rPr>
              <a:t>(</a:t>
            </a:r>
            <a:r>
              <a:rPr lang="en-US" sz="1400" b="1">
                <a:solidFill>
                  <a:srgbClr val="00FF00"/>
                </a:solidFill>
                <a:latin typeface="Arial" charset="0"/>
                <a:cs typeface="+mn-cs"/>
              </a:rPr>
              <a:t>2,1</a:t>
            </a:r>
            <a:r>
              <a:rPr lang="en-US" sz="1400">
                <a:solidFill>
                  <a:srgbClr val="00FF00"/>
                </a:solidFill>
                <a:latin typeface="Arial" charset="0"/>
                <a:cs typeface="+mn-cs"/>
              </a:rPr>
              <a:t>)</a:t>
            </a:r>
          </a:p>
        </p:txBody>
      </p:sp>
      <p:sp>
        <p:nvSpPr>
          <p:cNvPr id="152" name="Text Box 88"/>
          <p:cNvSpPr txBox="1">
            <a:spLocks noChangeArrowheads="1"/>
          </p:cNvSpPr>
          <p:nvPr/>
        </p:nvSpPr>
        <p:spPr bwMode="auto">
          <a:xfrm>
            <a:off x="5513858" y="1995116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CC00"/>
                </a:solidFill>
                <a:latin typeface="Arial" charset="0"/>
                <a:cs typeface="+mn-cs"/>
              </a:rPr>
              <a:t>(</a:t>
            </a:r>
            <a:r>
              <a:rPr lang="en-US" sz="1400" b="1" dirty="0">
                <a:solidFill>
                  <a:srgbClr val="FFCC00"/>
                </a:solidFill>
                <a:latin typeface="Arial" charset="0"/>
                <a:cs typeface="+mn-cs"/>
              </a:rPr>
              <a:t>3,1</a:t>
            </a:r>
            <a:r>
              <a:rPr lang="en-US" sz="1400" dirty="0">
                <a:solidFill>
                  <a:srgbClr val="FFCC00"/>
                </a:solidFill>
                <a:latin typeface="Arial" charset="0"/>
                <a:cs typeface="+mn-cs"/>
              </a:rPr>
              <a:t>)</a:t>
            </a:r>
          </a:p>
        </p:txBody>
      </p:sp>
      <p:sp>
        <p:nvSpPr>
          <p:cNvPr id="157" name="Oval 78"/>
          <p:cNvSpPr>
            <a:spLocks noChangeArrowheads="1"/>
          </p:cNvSpPr>
          <p:nvPr/>
        </p:nvSpPr>
        <p:spPr bwMode="auto">
          <a:xfrm>
            <a:off x="4872495" y="2559198"/>
            <a:ext cx="144463" cy="125412"/>
          </a:xfrm>
          <a:prstGeom prst="ellipse">
            <a:avLst/>
          </a:prstGeom>
          <a:solidFill>
            <a:srgbClr val="66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41" name="Line 90"/>
          <p:cNvSpPr>
            <a:spLocks noChangeShapeType="1"/>
          </p:cNvSpPr>
          <p:nvPr/>
        </p:nvSpPr>
        <p:spPr bwMode="auto">
          <a:xfrm>
            <a:off x="2364112" y="2030614"/>
            <a:ext cx="7937" cy="677863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42" name="Line 91"/>
          <p:cNvSpPr>
            <a:spLocks noChangeShapeType="1"/>
          </p:cNvSpPr>
          <p:nvPr/>
        </p:nvSpPr>
        <p:spPr bwMode="auto">
          <a:xfrm flipV="1">
            <a:off x="2357384" y="2553235"/>
            <a:ext cx="346075" cy="153988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non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43" name="Text Box 92"/>
          <p:cNvSpPr txBox="1">
            <a:spLocks noChangeArrowheads="1"/>
          </p:cNvSpPr>
          <p:nvPr/>
        </p:nvSpPr>
        <p:spPr bwMode="auto">
          <a:xfrm>
            <a:off x="2412169" y="2602670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B2B2B2"/>
                </a:solidFill>
                <a:latin typeface="Arial" charset="0"/>
                <a:cs typeface="+mn-cs"/>
              </a:rPr>
              <a:t>a*</a:t>
            </a:r>
          </a:p>
        </p:txBody>
      </p:sp>
      <p:sp>
        <p:nvSpPr>
          <p:cNvPr id="144" name="Text Box 93"/>
          <p:cNvSpPr txBox="1">
            <a:spLocks noChangeArrowheads="1"/>
          </p:cNvSpPr>
          <p:nvPr/>
        </p:nvSpPr>
        <p:spPr bwMode="auto">
          <a:xfrm>
            <a:off x="2023295" y="2228848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B2B2B2"/>
                </a:solidFill>
                <a:latin typeface="Arial" charset="0"/>
                <a:cs typeface="+mn-cs"/>
              </a:rPr>
              <a:t>b*</a:t>
            </a:r>
          </a:p>
        </p:txBody>
      </p:sp>
      <p:sp>
        <p:nvSpPr>
          <p:cNvPr id="145" name="Line 70"/>
          <p:cNvSpPr>
            <a:spLocks noChangeShapeType="1"/>
          </p:cNvSpPr>
          <p:nvPr/>
        </p:nvSpPr>
        <p:spPr bwMode="auto">
          <a:xfrm>
            <a:off x="928974" y="5624009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46" name="Line 71"/>
          <p:cNvSpPr>
            <a:spLocks noChangeShapeType="1"/>
          </p:cNvSpPr>
          <p:nvPr/>
        </p:nvSpPr>
        <p:spPr bwMode="auto">
          <a:xfrm>
            <a:off x="688975" y="5133976"/>
            <a:ext cx="2428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47" name="Text Box 72"/>
          <p:cNvSpPr txBox="1">
            <a:spLocks noChangeArrowheads="1"/>
          </p:cNvSpPr>
          <p:nvPr/>
        </p:nvSpPr>
        <p:spPr bwMode="auto">
          <a:xfrm>
            <a:off x="1202024" y="553135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  <a:cs typeface="+mn-cs"/>
              </a:rPr>
              <a:t>a</a:t>
            </a:r>
          </a:p>
        </p:txBody>
      </p:sp>
      <p:sp>
        <p:nvSpPr>
          <p:cNvPr id="148" name="Text Box 73"/>
          <p:cNvSpPr txBox="1">
            <a:spLocks noChangeArrowheads="1"/>
          </p:cNvSpPr>
          <p:nvPr/>
        </p:nvSpPr>
        <p:spPr bwMode="auto">
          <a:xfrm>
            <a:off x="517525" y="520541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  <a:cs typeface="+mn-c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19902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8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8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BADF38-563A-A844-92B3-330B37200D7A}" type="slidenum">
              <a:rPr lang="en-GB"/>
              <a:pPr>
                <a:defRPr/>
              </a:pPr>
              <a:t>66</a:t>
            </a:fld>
            <a:endParaRPr lang="en-GB"/>
          </a:p>
        </p:txBody>
      </p:sp>
      <p:sp>
        <p:nvSpPr>
          <p:cNvPr id="35842" name="Line 2"/>
          <p:cNvSpPr>
            <a:spLocks noChangeShapeType="1"/>
          </p:cNvSpPr>
          <p:nvPr/>
        </p:nvSpPr>
        <p:spPr bwMode="auto">
          <a:xfrm flipV="1">
            <a:off x="3160713" y="5792788"/>
            <a:ext cx="4098925" cy="1587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 flipV="1">
            <a:off x="2906713" y="5297488"/>
            <a:ext cx="4098925" cy="1587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V="1">
            <a:off x="2663825" y="4813300"/>
            <a:ext cx="4098925" cy="1588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V="1">
            <a:off x="2384425" y="4318000"/>
            <a:ext cx="4098925" cy="1588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V="1">
            <a:off x="2281238" y="4062413"/>
            <a:ext cx="4098925" cy="1587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V="1">
            <a:off x="3313113" y="6042025"/>
            <a:ext cx="4098925" cy="1588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V="1">
            <a:off x="3044825" y="5540375"/>
            <a:ext cx="4098925" cy="1588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V="1">
            <a:off x="2771775" y="5048250"/>
            <a:ext cx="4098925" cy="1588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V="1">
            <a:off x="2522538" y="4565650"/>
            <a:ext cx="4098925" cy="1588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6792913" y="4302125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1">
                <a:solidFill>
                  <a:srgbClr val="CC0099"/>
                </a:solidFill>
                <a:latin typeface="Arial" charset="0"/>
                <a:cs typeface="+mn-cs"/>
              </a:rPr>
              <a:t>(0,2) planes</a:t>
            </a:r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 flipH="1">
            <a:off x="3279775" y="405923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5853" name="AutoShape 13"/>
          <p:cNvSpPr>
            <a:spLocks noChangeArrowheads="1"/>
          </p:cNvSpPr>
          <p:nvPr/>
        </p:nvSpPr>
        <p:spPr bwMode="auto">
          <a:xfrm flipH="1">
            <a:off x="3540125" y="45577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 flipH="1">
            <a:off x="3798888" y="50514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5855" name="AutoShape 15"/>
          <p:cNvSpPr>
            <a:spLocks noChangeArrowheads="1"/>
          </p:cNvSpPr>
          <p:nvPr/>
        </p:nvSpPr>
        <p:spPr bwMode="auto">
          <a:xfrm flipH="1">
            <a:off x="4311650" y="405923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5856" name="AutoShape 16"/>
          <p:cNvSpPr>
            <a:spLocks noChangeArrowheads="1"/>
          </p:cNvSpPr>
          <p:nvPr/>
        </p:nvSpPr>
        <p:spPr bwMode="auto">
          <a:xfrm flipH="1">
            <a:off x="4572000" y="45577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5857" name="AutoShape 17"/>
          <p:cNvSpPr>
            <a:spLocks noChangeArrowheads="1"/>
          </p:cNvSpPr>
          <p:nvPr/>
        </p:nvSpPr>
        <p:spPr bwMode="auto">
          <a:xfrm flipH="1">
            <a:off x="4830763" y="50514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 flipH="1">
            <a:off x="5343525" y="405923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 flipH="1">
            <a:off x="5603875" y="45577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 flipH="1">
            <a:off x="5862638" y="50514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grpSp>
        <p:nvGrpSpPr>
          <p:cNvPr id="110615" name="Group 21"/>
          <p:cNvGrpSpPr>
            <a:grpSpLocks/>
          </p:cNvGrpSpPr>
          <p:nvPr/>
        </p:nvGrpSpPr>
        <p:grpSpPr bwMode="auto">
          <a:xfrm>
            <a:off x="3030538" y="5545138"/>
            <a:ext cx="4386262" cy="495300"/>
            <a:chOff x="1251" y="2689"/>
            <a:chExt cx="2763" cy="312"/>
          </a:xfrm>
        </p:grpSpPr>
        <p:sp>
          <p:nvSpPr>
            <p:cNvPr id="35862" name="AutoShape 22"/>
            <p:cNvSpPr>
              <a:spLocks noChangeArrowheads="1"/>
            </p:cNvSpPr>
            <p:nvPr/>
          </p:nvSpPr>
          <p:spPr bwMode="auto">
            <a:xfrm flipH="1">
              <a:off x="255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5863" name="AutoShape 23"/>
            <p:cNvSpPr>
              <a:spLocks noChangeArrowheads="1"/>
            </p:cNvSpPr>
            <p:nvPr/>
          </p:nvSpPr>
          <p:spPr bwMode="auto">
            <a:xfrm flipH="1">
              <a:off x="190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5864" name="AutoShape 24"/>
            <p:cNvSpPr>
              <a:spLocks noChangeArrowheads="1"/>
            </p:cNvSpPr>
            <p:nvPr/>
          </p:nvSpPr>
          <p:spPr bwMode="auto">
            <a:xfrm flipH="1">
              <a:off x="320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5865" name="AutoShape 25"/>
            <p:cNvSpPr>
              <a:spLocks noChangeArrowheads="1"/>
            </p:cNvSpPr>
            <p:nvPr/>
          </p:nvSpPr>
          <p:spPr bwMode="auto">
            <a:xfrm flipH="1">
              <a:off x="1251" y="2690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35866" name="AutoShape 26"/>
          <p:cNvSpPr>
            <a:spLocks noChangeArrowheads="1"/>
          </p:cNvSpPr>
          <p:nvPr/>
        </p:nvSpPr>
        <p:spPr bwMode="auto">
          <a:xfrm flipH="1">
            <a:off x="2249488" y="40608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 flipH="1">
            <a:off x="2509838" y="4559300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 flipH="1">
            <a:off x="2768600" y="50530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5912" name="Text Box 72"/>
          <p:cNvSpPr txBox="1">
            <a:spLocks noChangeArrowheads="1"/>
          </p:cNvSpPr>
          <p:nvPr/>
        </p:nvSpPr>
        <p:spPr bwMode="auto">
          <a:xfrm>
            <a:off x="287338" y="4505325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latin typeface="Arial" charset="0"/>
                <a:cs typeface="+mn-cs"/>
              </a:rPr>
              <a:t>REAL LATTICE</a:t>
            </a:r>
          </a:p>
        </p:txBody>
      </p:sp>
      <p:sp>
        <p:nvSpPr>
          <p:cNvPr id="35918" name="Text Box 78"/>
          <p:cNvSpPr txBox="1">
            <a:spLocks noChangeArrowheads="1"/>
          </p:cNvSpPr>
          <p:nvPr/>
        </p:nvSpPr>
        <p:spPr bwMode="auto">
          <a:xfrm>
            <a:off x="3108325" y="3505200"/>
            <a:ext cx="1468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CC0099"/>
                </a:solidFill>
                <a:latin typeface="Arial" charset="0"/>
                <a:cs typeface="+mn-cs"/>
              </a:rPr>
              <a:t>length=1/d</a:t>
            </a:r>
            <a:r>
              <a:rPr lang="en-US" sz="1800" baseline="-25000">
                <a:solidFill>
                  <a:srgbClr val="CC0099"/>
                </a:solidFill>
                <a:latin typeface="Arial" charset="0"/>
                <a:cs typeface="+mn-cs"/>
              </a:rPr>
              <a:t>0,2</a:t>
            </a:r>
          </a:p>
        </p:txBody>
      </p:sp>
      <p:grpSp>
        <p:nvGrpSpPr>
          <p:cNvPr id="85" name="Group 49"/>
          <p:cNvGrpSpPr>
            <a:grpSpLocks/>
          </p:cNvGrpSpPr>
          <p:nvPr/>
        </p:nvGrpSpPr>
        <p:grpSpPr bwMode="auto">
          <a:xfrm rot="5400000">
            <a:off x="3678239" y="1050927"/>
            <a:ext cx="3294064" cy="1506537"/>
            <a:chOff x="712" y="2160"/>
            <a:chExt cx="3626" cy="1488"/>
          </a:xfrm>
        </p:grpSpPr>
        <p:grpSp>
          <p:nvGrpSpPr>
            <p:cNvPr id="86" name="Group 50"/>
            <p:cNvGrpSpPr>
              <a:grpSpLocks/>
            </p:cNvGrpSpPr>
            <p:nvPr/>
          </p:nvGrpSpPr>
          <p:grpSpPr bwMode="auto">
            <a:xfrm>
              <a:off x="1435" y="2160"/>
              <a:ext cx="1089" cy="742"/>
              <a:chOff x="1435" y="2160"/>
              <a:chExt cx="1089" cy="742"/>
            </a:xfrm>
          </p:grpSpPr>
          <p:sp>
            <p:nvSpPr>
              <p:cNvPr id="109" name="AutoShape 51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10" name="AutoShape 52"/>
              <p:cNvSpPr>
                <a:spLocks noChangeArrowheads="1"/>
              </p:cNvSpPr>
              <p:nvPr/>
            </p:nvSpPr>
            <p:spPr bwMode="auto">
              <a:xfrm flipH="1">
                <a:off x="1614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87" name="Group 53"/>
            <p:cNvGrpSpPr>
              <a:grpSpLocks/>
            </p:cNvGrpSpPr>
            <p:nvPr/>
          </p:nvGrpSpPr>
          <p:grpSpPr bwMode="auto">
            <a:xfrm>
              <a:off x="1800" y="2905"/>
              <a:ext cx="1089" cy="742"/>
              <a:chOff x="1435" y="2160"/>
              <a:chExt cx="1089" cy="742"/>
            </a:xfrm>
          </p:grpSpPr>
          <p:sp>
            <p:nvSpPr>
              <p:cNvPr id="107" name="AutoShape 54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" name="AutoShape 55"/>
              <p:cNvSpPr>
                <a:spLocks noChangeArrowheads="1"/>
              </p:cNvSpPr>
              <p:nvPr/>
            </p:nvSpPr>
            <p:spPr bwMode="auto">
              <a:xfrm flipH="1">
                <a:off x="1614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88" name="Group 56"/>
            <p:cNvGrpSpPr>
              <a:grpSpLocks/>
            </p:cNvGrpSpPr>
            <p:nvPr/>
          </p:nvGrpSpPr>
          <p:grpSpPr bwMode="auto">
            <a:xfrm>
              <a:off x="2160" y="2160"/>
              <a:ext cx="1454" cy="1487"/>
              <a:chOff x="1532" y="2257"/>
              <a:chExt cx="1454" cy="1487"/>
            </a:xfrm>
          </p:grpSpPr>
          <p:grpSp>
            <p:nvGrpSpPr>
              <p:cNvPr id="101" name="Group 57"/>
              <p:cNvGrpSpPr>
                <a:grpSpLocks/>
              </p:cNvGrpSpPr>
              <p:nvPr/>
            </p:nvGrpSpPr>
            <p:grpSpPr bwMode="auto">
              <a:xfrm>
                <a:off x="1532" y="2257"/>
                <a:ext cx="1089" cy="742"/>
                <a:chOff x="1435" y="2160"/>
                <a:chExt cx="1089" cy="742"/>
              </a:xfrm>
            </p:grpSpPr>
            <p:sp>
              <p:nvSpPr>
                <p:cNvPr id="105" name="AutoShape 58"/>
                <p:cNvSpPr>
                  <a:spLocks noChangeArrowheads="1"/>
                </p:cNvSpPr>
                <p:nvPr/>
              </p:nvSpPr>
              <p:spPr bwMode="auto">
                <a:xfrm flipH="1">
                  <a:off x="1430" y="2165"/>
                  <a:ext cx="907" cy="372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06" name="AutoShape 59"/>
                <p:cNvSpPr>
                  <a:spLocks noChangeArrowheads="1"/>
                </p:cNvSpPr>
                <p:nvPr/>
              </p:nvSpPr>
              <p:spPr bwMode="auto">
                <a:xfrm flipH="1">
                  <a:off x="1612" y="2535"/>
                  <a:ext cx="907" cy="370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  <p:grpSp>
            <p:nvGrpSpPr>
              <p:cNvPr id="102" name="Group 60"/>
              <p:cNvGrpSpPr>
                <a:grpSpLocks/>
              </p:cNvGrpSpPr>
              <p:nvPr/>
            </p:nvGrpSpPr>
            <p:grpSpPr bwMode="auto">
              <a:xfrm>
                <a:off x="1897" y="3002"/>
                <a:ext cx="1089" cy="742"/>
                <a:chOff x="1435" y="2160"/>
                <a:chExt cx="1089" cy="742"/>
              </a:xfrm>
            </p:grpSpPr>
            <p:sp>
              <p:nvSpPr>
                <p:cNvPr id="103" name="AutoShape 61"/>
                <p:cNvSpPr>
                  <a:spLocks noChangeArrowheads="1"/>
                </p:cNvSpPr>
                <p:nvPr/>
              </p:nvSpPr>
              <p:spPr bwMode="auto">
                <a:xfrm flipH="1">
                  <a:off x="1431" y="2164"/>
                  <a:ext cx="907" cy="372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04" name="AutoShape 62"/>
                <p:cNvSpPr>
                  <a:spLocks noChangeArrowheads="1"/>
                </p:cNvSpPr>
                <p:nvPr/>
              </p:nvSpPr>
              <p:spPr bwMode="auto">
                <a:xfrm flipH="1">
                  <a:off x="1612" y="2535"/>
                  <a:ext cx="907" cy="370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</p:grpSp>
        <p:grpSp>
          <p:nvGrpSpPr>
            <p:cNvPr id="89" name="Group 63"/>
            <p:cNvGrpSpPr>
              <a:grpSpLocks/>
            </p:cNvGrpSpPr>
            <p:nvPr/>
          </p:nvGrpSpPr>
          <p:grpSpPr bwMode="auto">
            <a:xfrm>
              <a:off x="2884" y="2160"/>
              <a:ext cx="1089" cy="742"/>
              <a:chOff x="1435" y="2160"/>
              <a:chExt cx="1089" cy="742"/>
            </a:xfrm>
          </p:grpSpPr>
          <p:sp>
            <p:nvSpPr>
              <p:cNvPr id="99" name="AutoShape 64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0" name="AutoShape 65"/>
              <p:cNvSpPr>
                <a:spLocks noChangeArrowheads="1"/>
              </p:cNvSpPr>
              <p:nvPr/>
            </p:nvSpPr>
            <p:spPr bwMode="auto">
              <a:xfrm flipH="1">
                <a:off x="1613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90" name="Group 66"/>
            <p:cNvGrpSpPr>
              <a:grpSpLocks/>
            </p:cNvGrpSpPr>
            <p:nvPr/>
          </p:nvGrpSpPr>
          <p:grpSpPr bwMode="auto">
            <a:xfrm>
              <a:off x="3249" y="2905"/>
              <a:ext cx="1089" cy="742"/>
              <a:chOff x="1435" y="2160"/>
              <a:chExt cx="1089" cy="742"/>
            </a:xfrm>
          </p:grpSpPr>
          <p:sp>
            <p:nvSpPr>
              <p:cNvPr id="97" name="AutoShape 67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8" name="AutoShape 68"/>
              <p:cNvSpPr>
                <a:spLocks noChangeArrowheads="1"/>
              </p:cNvSpPr>
              <p:nvPr/>
            </p:nvSpPr>
            <p:spPr bwMode="auto">
              <a:xfrm flipH="1">
                <a:off x="1614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91" name="Group 69"/>
            <p:cNvGrpSpPr>
              <a:grpSpLocks/>
            </p:cNvGrpSpPr>
            <p:nvPr/>
          </p:nvGrpSpPr>
          <p:grpSpPr bwMode="auto">
            <a:xfrm>
              <a:off x="712" y="2161"/>
              <a:ext cx="1089" cy="742"/>
              <a:chOff x="1435" y="2160"/>
              <a:chExt cx="1089" cy="742"/>
            </a:xfrm>
          </p:grpSpPr>
          <p:sp>
            <p:nvSpPr>
              <p:cNvPr id="95" name="AutoShape 70"/>
              <p:cNvSpPr>
                <a:spLocks noChangeArrowheads="1"/>
              </p:cNvSpPr>
              <p:nvPr/>
            </p:nvSpPr>
            <p:spPr bwMode="auto">
              <a:xfrm flipH="1">
                <a:off x="1432" y="2164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6" name="AutoShape 71"/>
              <p:cNvSpPr>
                <a:spLocks noChangeArrowheads="1"/>
              </p:cNvSpPr>
              <p:nvPr/>
            </p:nvSpPr>
            <p:spPr bwMode="auto">
              <a:xfrm flipH="1">
                <a:off x="1613" y="2534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92" name="Group 72"/>
            <p:cNvGrpSpPr>
              <a:grpSpLocks/>
            </p:cNvGrpSpPr>
            <p:nvPr/>
          </p:nvGrpSpPr>
          <p:grpSpPr bwMode="auto">
            <a:xfrm>
              <a:off x="1077" y="2906"/>
              <a:ext cx="1089" cy="742"/>
              <a:chOff x="1435" y="2160"/>
              <a:chExt cx="1089" cy="742"/>
            </a:xfrm>
          </p:grpSpPr>
          <p:sp>
            <p:nvSpPr>
              <p:cNvPr id="93" name="AutoShape 73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4" name="AutoShape 74"/>
              <p:cNvSpPr>
                <a:spLocks noChangeArrowheads="1"/>
              </p:cNvSpPr>
              <p:nvPr/>
            </p:nvSpPr>
            <p:spPr bwMode="auto">
              <a:xfrm flipH="1">
                <a:off x="1613" y="2534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</p:grpSp>
      <p:sp>
        <p:nvSpPr>
          <p:cNvPr id="113" name="Oval 77"/>
          <p:cNvSpPr>
            <a:spLocks noChangeArrowheads="1"/>
          </p:cNvSpPr>
          <p:nvPr/>
        </p:nvSpPr>
        <p:spPr bwMode="auto">
          <a:xfrm>
            <a:off x="4503280" y="2715445"/>
            <a:ext cx="144463" cy="125413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14" name="Oval 79"/>
          <p:cNvSpPr>
            <a:spLocks noChangeArrowheads="1"/>
          </p:cNvSpPr>
          <p:nvPr/>
        </p:nvSpPr>
        <p:spPr bwMode="auto">
          <a:xfrm>
            <a:off x="5253038" y="2395228"/>
            <a:ext cx="144462" cy="125412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15" name="Oval 80"/>
          <p:cNvSpPr>
            <a:spLocks noChangeArrowheads="1"/>
          </p:cNvSpPr>
          <p:nvPr/>
        </p:nvSpPr>
        <p:spPr bwMode="auto">
          <a:xfrm>
            <a:off x="5629275" y="2225365"/>
            <a:ext cx="144463" cy="125413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16" name="Text Box 84"/>
          <p:cNvSpPr txBox="1">
            <a:spLocks noChangeArrowheads="1"/>
          </p:cNvSpPr>
          <p:nvPr/>
        </p:nvSpPr>
        <p:spPr bwMode="auto">
          <a:xfrm>
            <a:off x="794989" y="1414496"/>
            <a:ext cx="272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B2B2B2"/>
                </a:solidFill>
                <a:latin typeface="Arial" charset="0"/>
                <a:cs typeface="+mn-cs"/>
              </a:rPr>
              <a:t>RECIPROCAL LATTICE</a:t>
            </a:r>
          </a:p>
        </p:txBody>
      </p:sp>
      <p:sp>
        <p:nvSpPr>
          <p:cNvPr id="127" name="Oval 214"/>
          <p:cNvSpPr>
            <a:spLocks noChangeArrowheads="1"/>
          </p:cNvSpPr>
          <p:nvPr/>
        </p:nvSpPr>
        <p:spPr bwMode="auto">
          <a:xfrm>
            <a:off x="4495800" y="2067988"/>
            <a:ext cx="144463" cy="125412"/>
          </a:xfrm>
          <a:prstGeom prst="ellipse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30" name="Text Box 85"/>
          <p:cNvSpPr txBox="1">
            <a:spLocks noChangeArrowheads="1"/>
          </p:cNvSpPr>
          <p:nvPr/>
        </p:nvSpPr>
        <p:spPr bwMode="auto">
          <a:xfrm>
            <a:off x="4386436" y="2485009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BFBFBF"/>
                </a:solidFill>
                <a:latin typeface="Arial" charset="0"/>
                <a:cs typeface="+mn-cs"/>
              </a:rPr>
              <a:t>(0,1)</a:t>
            </a:r>
          </a:p>
        </p:txBody>
      </p:sp>
      <p:sp>
        <p:nvSpPr>
          <p:cNvPr id="131" name="Text Box 86"/>
          <p:cNvSpPr txBox="1">
            <a:spLocks noChangeArrowheads="1"/>
          </p:cNvSpPr>
          <p:nvPr/>
        </p:nvSpPr>
        <p:spPr bwMode="auto">
          <a:xfrm>
            <a:off x="4762243" y="2321712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BFBFBF"/>
                </a:solidFill>
                <a:latin typeface="Arial" charset="0"/>
                <a:cs typeface="+mn-cs"/>
              </a:rPr>
              <a:t>(1,1)</a:t>
            </a:r>
          </a:p>
        </p:txBody>
      </p:sp>
      <p:sp>
        <p:nvSpPr>
          <p:cNvPr id="132" name="Text Box 87"/>
          <p:cNvSpPr txBox="1">
            <a:spLocks noChangeArrowheads="1"/>
          </p:cNvSpPr>
          <p:nvPr/>
        </p:nvSpPr>
        <p:spPr bwMode="auto">
          <a:xfrm>
            <a:off x="5138050" y="2158414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BFBFBF"/>
                </a:solidFill>
                <a:latin typeface="Arial" charset="0"/>
                <a:cs typeface="+mn-cs"/>
              </a:rPr>
              <a:t>(</a:t>
            </a:r>
            <a:r>
              <a:rPr lang="en-US" sz="1400" b="1">
                <a:solidFill>
                  <a:srgbClr val="BFBFBF"/>
                </a:solidFill>
                <a:latin typeface="Arial" charset="0"/>
                <a:cs typeface="+mn-cs"/>
              </a:rPr>
              <a:t>2,1</a:t>
            </a:r>
            <a:r>
              <a:rPr lang="en-US" sz="1400">
                <a:solidFill>
                  <a:srgbClr val="BFBFBF"/>
                </a:solidFill>
                <a:latin typeface="Arial" charset="0"/>
                <a:cs typeface="+mn-cs"/>
              </a:rPr>
              <a:t>)</a:t>
            </a:r>
          </a:p>
        </p:txBody>
      </p:sp>
      <p:sp>
        <p:nvSpPr>
          <p:cNvPr id="133" name="Text Box 88"/>
          <p:cNvSpPr txBox="1">
            <a:spLocks noChangeArrowheads="1"/>
          </p:cNvSpPr>
          <p:nvPr/>
        </p:nvSpPr>
        <p:spPr bwMode="auto">
          <a:xfrm>
            <a:off x="5513858" y="1995116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BFBFBF"/>
                </a:solidFill>
                <a:latin typeface="Arial" charset="0"/>
                <a:cs typeface="+mn-cs"/>
              </a:rPr>
              <a:t>(</a:t>
            </a:r>
            <a:r>
              <a:rPr lang="en-US" sz="1400" b="1" dirty="0">
                <a:solidFill>
                  <a:srgbClr val="BFBFBF"/>
                </a:solidFill>
                <a:latin typeface="Arial" charset="0"/>
                <a:cs typeface="+mn-cs"/>
              </a:rPr>
              <a:t>3,1</a:t>
            </a:r>
            <a:r>
              <a:rPr lang="en-US" sz="1400" dirty="0">
                <a:solidFill>
                  <a:srgbClr val="BFBFBF"/>
                </a:solidFill>
                <a:latin typeface="Arial" charset="0"/>
                <a:cs typeface="+mn-cs"/>
              </a:rPr>
              <a:t>)</a:t>
            </a:r>
          </a:p>
        </p:txBody>
      </p:sp>
      <p:sp>
        <p:nvSpPr>
          <p:cNvPr id="137" name="Text Box 219"/>
          <p:cNvSpPr txBox="1">
            <a:spLocks noChangeArrowheads="1"/>
          </p:cNvSpPr>
          <p:nvPr/>
        </p:nvSpPr>
        <p:spPr bwMode="auto">
          <a:xfrm>
            <a:off x="4386436" y="1837582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CC0099"/>
                </a:solidFill>
                <a:latin typeface="Arial" charset="0"/>
                <a:cs typeface="+mn-cs"/>
              </a:rPr>
              <a:t>(0,2)</a:t>
            </a:r>
          </a:p>
        </p:txBody>
      </p:sp>
      <p:sp>
        <p:nvSpPr>
          <p:cNvPr id="138" name="Oval 78"/>
          <p:cNvSpPr>
            <a:spLocks noChangeArrowheads="1"/>
          </p:cNvSpPr>
          <p:nvPr/>
        </p:nvSpPr>
        <p:spPr bwMode="auto">
          <a:xfrm>
            <a:off x="4872495" y="2559198"/>
            <a:ext cx="144463" cy="125412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24" name="Line 210"/>
          <p:cNvSpPr>
            <a:spLocks noChangeShapeType="1"/>
          </p:cNvSpPr>
          <p:nvPr/>
        </p:nvSpPr>
        <p:spPr bwMode="auto">
          <a:xfrm flipH="1" flipV="1">
            <a:off x="4564064" y="2127604"/>
            <a:ext cx="9524" cy="1320892"/>
          </a:xfrm>
          <a:prstGeom prst="line">
            <a:avLst/>
          </a:prstGeom>
          <a:noFill/>
          <a:ln w="63500">
            <a:solidFill>
              <a:srgbClr val="CC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83" name="Line 90"/>
          <p:cNvSpPr>
            <a:spLocks noChangeShapeType="1"/>
          </p:cNvSpPr>
          <p:nvPr/>
        </p:nvSpPr>
        <p:spPr bwMode="auto">
          <a:xfrm>
            <a:off x="2364112" y="2030614"/>
            <a:ext cx="7937" cy="677863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84" name="Line 91"/>
          <p:cNvSpPr>
            <a:spLocks noChangeShapeType="1"/>
          </p:cNvSpPr>
          <p:nvPr/>
        </p:nvSpPr>
        <p:spPr bwMode="auto">
          <a:xfrm flipV="1">
            <a:off x="2357384" y="2553235"/>
            <a:ext cx="346075" cy="153988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non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11" name="Text Box 92"/>
          <p:cNvSpPr txBox="1">
            <a:spLocks noChangeArrowheads="1"/>
          </p:cNvSpPr>
          <p:nvPr/>
        </p:nvSpPr>
        <p:spPr bwMode="auto">
          <a:xfrm>
            <a:off x="2412169" y="2602670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B2B2B2"/>
                </a:solidFill>
                <a:latin typeface="Arial" charset="0"/>
                <a:cs typeface="+mn-cs"/>
              </a:rPr>
              <a:t>a*</a:t>
            </a:r>
          </a:p>
        </p:txBody>
      </p:sp>
      <p:sp>
        <p:nvSpPr>
          <p:cNvPr id="112" name="Text Box 93"/>
          <p:cNvSpPr txBox="1">
            <a:spLocks noChangeArrowheads="1"/>
          </p:cNvSpPr>
          <p:nvPr/>
        </p:nvSpPr>
        <p:spPr bwMode="auto">
          <a:xfrm>
            <a:off x="2023295" y="2228848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B2B2B2"/>
                </a:solidFill>
                <a:latin typeface="Arial" charset="0"/>
                <a:cs typeface="+mn-cs"/>
              </a:rPr>
              <a:t>b*</a:t>
            </a:r>
          </a:p>
        </p:txBody>
      </p:sp>
      <p:sp>
        <p:nvSpPr>
          <p:cNvPr id="122" name="Line 70"/>
          <p:cNvSpPr>
            <a:spLocks noChangeShapeType="1"/>
          </p:cNvSpPr>
          <p:nvPr/>
        </p:nvSpPr>
        <p:spPr bwMode="auto">
          <a:xfrm>
            <a:off x="928974" y="5624009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23" name="Line 71"/>
          <p:cNvSpPr>
            <a:spLocks noChangeShapeType="1"/>
          </p:cNvSpPr>
          <p:nvPr/>
        </p:nvSpPr>
        <p:spPr bwMode="auto">
          <a:xfrm>
            <a:off x="688975" y="5133976"/>
            <a:ext cx="2428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25" name="Text Box 72"/>
          <p:cNvSpPr txBox="1">
            <a:spLocks noChangeArrowheads="1"/>
          </p:cNvSpPr>
          <p:nvPr/>
        </p:nvSpPr>
        <p:spPr bwMode="auto">
          <a:xfrm>
            <a:off x="1202024" y="553135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  <a:cs typeface="+mn-cs"/>
              </a:rPr>
              <a:t>a</a:t>
            </a:r>
          </a:p>
        </p:txBody>
      </p:sp>
      <p:sp>
        <p:nvSpPr>
          <p:cNvPr id="126" name="Text Box 73"/>
          <p:cNvSpPr txBox="1">
            <a:spLocks noChangeArrowheads="1"/>
          </p:cNvSpPr>
          <p:nvPr/>
        </p:nvSpPr>
        <p:spPr bwMode="auto">
          <a:xfrm>
            <a:off x="517525" y="520541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  <a:cs typeface="+mn-c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22336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8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8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139C6-B97B-434B-8837-01C3C1FC682A}" type="slidenum">
              <a:rPr lang="en-GB"/>
              <a:pPr>
                <a:defRPr/>
              </a:pPr>
              <a:t>67</a:t>
            </a:fld>
            <a:endParaRPr lang="en-GB"/>
          </a:p>
        </p:txBody>
      </p:sp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3279775" y="4057650"/>
            <a:ext cx="3482975" cy="747713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2408238" y="4337050"/>
            <a:ext cx="4622800" cy="94615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2212975" y="4062413"/>
            <a:ext cx="4686300" cy="1000125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7023100" y="4762500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1">
                <a:solidFill>
                  <a:srgbClr val="6666FF"/>
                </a:solidFill>
                <a:latin typeface="Arial" charset="0"/>
                <a:cs typeface="+mn-cs"/>
              </a:rPr>
              <a:t>(1,2) planes</a:t>
            </a: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 flipH="1">
            <a:off x="3279775" y="405923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 flipH="1">
            <a:off x="3540125" y="45577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auto">
          <a:xfrm flipH="1">
            <a:off x="3798888" y="50514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auto">
          <a:xfrm flipH="1">
            <a:off x="4311650" y="405923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 flipH="1">
            <a:off x="4572000" y="45577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 flipH="1">
            <a:off x="4830763" y="50514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 flipH="1">
            <a:off x="5343525" y="405923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6877" name="AutoShape 13"/>
          <p:cNvSpPr>
            <a:spLocks noChangeArrowheads="1"/>
          </p:cNvSpPr>
          <p:nvPr/>
        </p:nvSpPr>
        <p:spPr bwMode="auto">
          <a:xfrm flipH="1">
            <a:off x="5603875" y="45577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6878" name="AutoShape 14"/>
          <p:cNvSpPr>
            <a:spLocks noChangeArrowheads="1"/>
          </p:cNvSpPr>
          <p:nvPr/>
        </p:nvSpPr>
        <p:spPr bwMode="auto">
          <a:xfrm flipH="1">
            <a:off x="5862638" y="50514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grpSp>
        <p:nvGrpSpPr>
          <p:cNvPr id="111633" name="Group 15"/>
          <p:cNvGrpSpPr>
            <a:grpSpLocks/>
          </p:cNvGrpSpPr>
          <p:nvPr/>
        </p:nvGrpSpPr>
        <p:grpSpPr bwMode="auto">
          <a:xfrm>
            <a:off x="3030538" y="5545138"/>
            <a:ext cx="4386262" cy="495300"/>
            <a:chOff x="1251" y="2689"/>
            <a:chExt cx="2763" cy="312"/>
          </a:xfrm>
        </p:grpSpPr>
        <p:sp>
          <p:nvSpPr>
            <p:cNvPr id="36880" name="AutoShape 16"/>
            <p:cNvSpPr>
              <a:spLocks noChangeArrowheads="1"/>
            </p:cNvSpPr>
            <p:nvPr/>
          </p:nvSpPr>
          <p:spPr bwMode="auto">
            <a:xfrm flipH="1">
              <a:off x="255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6881" name="AutoShape 17"/>
            <p:cNvSpPr>
              <a:spLocks noChangeArrowheads="1"/>
            </p:cNvSpPr>
            <p:nvPr/>
          </p:nvSpPr>
          <p:spPr bwMode="auto">
            <a:xfrm flipH="1">
              <a:off x="190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6882" name="AutoShape 18"/>
            <p:cNvSpPr>
              <a:spLocks noChangeArrowheads="1"/>
            </p:cNvSpPr>
            <p:nvPr/>
          </p:nvSpPr>
          <p:spPr bwMode="auto">
            <a:xfrm flipH="1">
              <a:off x="320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6883" name="AutoShape 19"/>
            <p:cNvSpPr>
              <a:spLocks noChangeArrowheads="1"/>
            </p:cNvSpPr>
            <p:nvPr/>
          </p:nvSpPr>
          <p:spPr bwMode="auto">
            <a:xfrm flipH="1">
              <a:off x="1251" y="2690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36884" name="AutoShape 20"/>
          <p:cNvSpPr>
            <a:spLocks noChangeArrowheads="1"/>
          </p:cNvSpPr>
          <p:nvPr/>
        </p:nvSpPr>
        <p:spPr bwMode="auto">
          <a:xfrm flipH="1">
            <a:off x="2249488" y="40608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6885" name="AutoShape 21"/>
          <p:cNvSpPr>
            <a:spLocks noChangeArrowheads="1"/>
          </p:cNvSpPr>
          <p:nvPr/>
        </p:nvSpPr>
        <p:spPr bwMode="auto">
          <a:xfrm flipH="1">
            <a:off x="2509838" y="4559300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6886" name="AutoShape 22"/>
          <p:cNvSpPr>
            <a:spLocks noChangeArrowheads="1"/>
          </p:cNvSpPr>
          <p:nvPr/>
        </p:nvSpPr>
        <p:spPr bwMode="auto">
          <a:xfrm flipH="1">
            <a:off x="2768600" y="50530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6920" name="Text Box 56"/>
          <p:cNvSpPr txBox="1">
            <a:spLocks noChangeArrowheads="1"/>
          </p:cNvSpPr>
          <p:nvPr/>
        </p:nvSpPr>
        <p:spPr bwMode="auto">
          <a:xfrm>
            <a:off x="287338" y="4505325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latin typeface="Arial" charset="0"/>
                <a:cs typeface="+mn-cs"/>
              </a:rPr>
              <a:t>REAL LATTICE</a:t>
            </a:r>
          </a:p>
        </p:txBody>
      </p:sp>
      <p:sp>
        <p:nvSpPr>
          <p:cNvPr id="36931" name="Text Box 67"/>
          <p:cNvSpPr txBox="1">
            <a:spLocks noChangeArrowheads="1"/>
          </p:cNvSpPr>
          <p:nvPr/>
        </p:nvSpPr>
        <p:spPr bwMode="auto">
          <a:xfrm>
            <a:off x="3108325" y="3505200"/>
            <a:ext cx="1468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6666FF"/>
                </a:solidFill>
                <a:latin typeface="Arial" charset="0"/>
                <a:cs typeface="+mn-cs"/>
              </a:rPr>
              <a:t>length=1/d</a:t>
            </a:r>
            <a:r>
              <a:rPr lang="en-US" sz="1800" baseline="-25000">
                <a:solidFill>
                  <a:srgbClr val="6666FF"/>
                </a:solidFill>
                <a:latin typeface="Arial" charset="0"/>
                <a:cs typeface="+mn-cs"/>
              </a:rPr>
              <a:t>1,2</a:t>
            </a:r>
          </a:p>
        </p:txBody>
      </p:sp>
      <p:sp>
        <p:nvSpPr>
          <p:cNvPr id="36937" name="Line 73"/>
          <p:cNvSpPr>
            <a:spLocks noChangeShapeType="1"/>
          </p:cNvSpPr>
          <p:nvPr/>
        </p:nvSpPr>
        <p:spPr bwMode="auto">
          <a:xfrm>
            <a:off x="2524125" y="4567238"/>
            <a:ext cx="4622800" cy="94615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6938" name="Line 74"/>
          <p:cNvSpPr>
            <a:spLocks noChangeShapeType="1"/>
          </p:cNvSpPr>
          <p:nvPr/>
        </p:nvSpPr>
        <p:spPr bwMode="auto">
          <a:xfrm>
            <a:off x="2630488" y="4806950"/>
            <a:ext cx="4622800" cy="94615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6939" name="Line 75"/>
          <p:cNvSpPr>
            <a:spLocks noChangeShapeType="1"/>
          </p:cNvSpPr>
          <p:nvPr/>
        </p:nvSpPr>
        <p:spPr bwMode="auto">
          <a:xfrm>
            <a:off x="2765425" y="5056188"/>
            <a:ext cx="4622800" cy="94615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grpSp>
        <p:nvGrpSpPr>
          <p:cNvPr id="85" name="Group 49"/>
          <p:cNvGrpSpPr>
            <a:grpSpLocks/>
          </p:cNvGrpSpPr>
          <p:nvPr/>
        </p:nvGrpSpPr>
        <p:grpSpPr bwMode="auto">
          <a:xfrm rot="5400000">
            <a:off x="3678239" y="1050927"/>
            <a:ext cx="3294064" cy="1506537"/>
            <a:chOff x="712" y="2160"/>
            <a:chExt cx="3626" cy="1488"/>
          </a:xfrm>
        </p:grpSpPr>
        <p:grpSp>
          <p:nvGrpSpPr>
            <p:cNvPr id="86" name="Group 50"/>
            <p:cNvGrpSpPr>
              <a:grpSpLocks/>
            </p:cNvGrpSpPr>
            <p:nvPr/>
          </p:nvGrpSpPr>
          <p:grpSpPr bwMode="auto">
            <a:xfrm>
              <a:off x="1435" y="2160"/>
              <a:ext cx="1089" cy="742"/>
              <a:chOff x="1435" y="2160"/>
              <a:chExt cx="1089" cy="742"/>
            </a:xfrm>
          </p:grpSpPr>
          <p:sp>
            <p:nvSpPr>
              <p:cNvPr id="109" name="AutoShape 51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10" name="AutoShape 52"/>
              <p:cNvSpPr>
                <a:spLocks noChangeArrowheads="1"/>
              </p:cNvSpPr>
              <p:nvPr/>
            </p:nvSpPr>
            <p:spPr bwMode="auto">
              <a:xfrm flipH="1">
                <a:off x="1614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87" name="Group 53"/>
            <p:cNvGrpSpPr>
              <a:grpSpLocks/>
            </p:cNvGrpSpPr>
            <p:nvPr/>
          </p:nvGrpSpPr>
          <p:grpSpPr bwMode="auto">
            <a:xfrm>
              <a:off x="1800" y="2905"/>
              <a:ext cx="1089" cy="742"/>
              <a:chOff x="1435" y="2160"/>
              <a:chExt cx="1089" cy="742"/>
            </a:xfrm>
          </p:grpSpPr>
          <p:sp>
            <p:nvSpPr>
              <p:cNvPr id="107" name="AutoShape 54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8" name="AutoShape 55"/>
              <p:cNvSpPr>
                <a:spLocks noChangeArrowheads="1"/>
              </p:cNvSpPr>
              <p:nvPr/>
            </p:nvSpPr>
            <p:spPr bwMode="auto">
              <a:xfrm flipH="1">
                <a:off x="1614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88" name="Group 56"/>
            <p:cNvGrpSpPr>
              <a:grpSpLocks/>
            </p:cNvGrpSpPr>
            <p:nvPr/>
          </p:nvGrpSpPr>
          <p:grpSpPr bwMode="auto">
            <a:xfrm>
              <a:off x="2160" y="2160"/>
              <a:ext cx="1454" cy="1487"/>
              <a:chOff x="1532" y="2257"/>
              <a:chExt cx="1454" cy="1487"/>
            </a:xfrm>
          </p:grpSpPr>
          <p:grpSp>
            <p:nvGrpSpPr>
              <p:cNvPr id="101" name="Group 57"/>
              <p:cNvGrpSpPr>
                <a:grpSpLocks/>
              </p:cNvGrpSpPr>
              <p:nvPr/>
            </p:nvGrpSpPr>
            <p:grpSpPr bwMode="auto">
              <a:xfrm>
                <a:off x="1532" y="2257"/>
                <a:ext cx="1089" cy="742"/>
                <a:chOff x="1435" y="2160"/>
                <a:chExt cx="1089" cy="742"/>
              </a:xfrm>
            </p:grpSpPr>
            <p:sp>
              <p:nvSpPr>
                <p:cNvPr id="105" name="AutoShape 58"/>
                <p:cNvSpPr>
                  <a:spLocks noChangeArrowheads="1"/>
                </p:cNvSpPr>
                <p:nvPr/>
              </p:nvSpPr>
              <p:spPr bwMode="auto">
                <a:xfrm flipH="1">
                  <a:off x="1430" y="2165"/>
                  <a:ext cx="907" cy="372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06" name="AutoShape 59"/>
                <p:cNvSpPr>
                  <a:spLocks noChangeArrowheads="1"/>
                </p:cNvSpPr>
                <p:nvPr/>
              </p:nvSpPr>
              <p:spPr bwMode="auto">
                <a:xfrm flipH="1">
                  <a:off x="1612" y="2535"/>
                  <a:ext cx="907" cy="370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  <p:grpSp>
            <p:nvGrpSpPr>
              <p:cNvPr id="102" name="Group 60"/>
              <p:cNvGrpSpPr>
                <a:grpSpLocks/>
              </p:cNvGrpSpPr>
              <p:nvPr/>
            </p:nvGrpSpPr>
            <p:grpSpPr bwMode="auto">
              <a:xfrm>
                <a:off x="1897" y="3002"/>
                <a:ext cx="1089" cy="742"/>
                <a:chOff x="1435" y="2160"/>
                <a:chExt cx="1089" cy="742"/>
              </a:xfrm>
            </p:grpSpPr>
            <p:sp>
              <p:nvSpPr>
                <p:cNvPr id="103" name="AutoShape 61"/>
                <p:cNvSpPr>
                  <a:spLocks noChangeArrowheads="1"/>
                </p:cNvSpPr>
                <p:nvPr/>
              </p:nvSpPr>
              <p:spPr bwMode="auto">
                <a:xfrm flipH="1">
                  <a:off x="1431" y="2164"/>
                  <a:ext cx="907" cy="372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04" name="AutoShape 62"/>
                <p:cNvSpPr>
                  <a:spLocks noChangeArrowheads="1"/>
                </p:cNvSpPr>
                <p:nvPr/>
              </p:nvSpPr>
              <p:spPr bwMode="auto">
                <a:xfrm flipH="1">
                  <a:off x="1612" y="2535"/>
                  <a:ext cx="907" cy="370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</p:grpSp>
        <p:grpSp>
          <p:nvGrpSpPr>
            <p:cNvPr id="89" name="Group 63"/>
            <p:cNvGrpSpPr>
              <a:grpSpLocks/>
            </p:cNvGrpSpPr>
            <p:nvPr/>
          </p:nvGrpSpPr>
          <p:grpSpPr bwMode="auto">
            <a:xfrm>
              <a:off x="2884" y="2160"/>
              <a:ext cx="1089" cy="742"/>
              <a:chOff x="1435" y="2160"/>
              <a:chExt cx="1089" cy="742"/>
            </a:xfrm>
          </p:grpSpPr>
          <p:sp>
            <p:nvSpPr>
              <p:cNvPr id="99" name="AutoShape 64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0" name="AutoShape 65"/>
              <p:cNvSpPr>
                <a:spLocks noChangeArrowheads="1"/>
              </p:cNvSpPr>
              <p:nvPr/>
            </p:nvSpPr>
            <p:spPr bwMode="auto">
              <a:xfrm flipH="1">
                <a:off x="1613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90" name="Group 66"/>
            <p:cNvGrpSpPr>
              <a:grpSpLocks/>
            </p:cNvGrpSpPr>
            <p:nvPr/>
          </p:nvGrpSpPr>
          <p:grpSpPr bwMode="auto">
            <a:xfrm>
              <a:off x="3249" y="2905"/>
              <a:ext cx="1089" cy="742"/>
              <a:chOff x="1435" y="2160"/>
              <a:chExt cx="1089" cy="742"/>
            </a:xfrm>
          </p:grpSpPr>
          <p:sp>
            <p:nvSpPr>
              <p:cNvPr id="97" name="AutoShape 67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8" name="AutoShape 68"/>
              <p:cNvSpPr>
                <a:spLocks noChangeArrowheads="1"/>
              </p:cNvSpPr>
              <p:nvPr/>
            </p:nvSpPr>
            <p:spPr bwMode="auto">
              <a:xfrm flipH="1">
                <a:off x="1614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91" name="Group 69"/>
            <p:cNvGrpSpPr>
              <a:grpSpLocks/>
            </p:cNvGrpSpPr>
            <p:nvPr/>
          </p:nvGrpSpPr>
          <p:grpSpPr bwMode="auto">
            <a:xfrm>
              <a:off x="712" y="2161"/>
              <a:ext cx="1089" cy="742"/>
              <a:chOff x="1435" y="2160"/>
              <a:chExt cx="1089" cy="742"/>
            </a:xfrm>
          </p:grpSpPr>
          <p:sp>
            <p:nvSpPr>
              <p:cNvPr id="95" name="AutoShape 70"/>
              <p:cNvSpPr>
                <a:spLocks noChangeArrowheads="1"/>
              </p:cNvSpPr>
              <p:nvPr/>
            </p:nvSpPr>
            <p:spPr bwMode="auto">
              <a:xfrm flipH="1">
                <a:off x="1432" y="2164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6" name="AutoShape 71"/>
              <p:cNvSpPr>
                <a:spLocks noChangeArrowheads="1"/>
              </p:cNvSpPr>
              <p:nvPr/>
            </p:nvSpPr>
            <p:spPr bwMode="auto">
              <a:xfrm flipH="1">
                <a:off x="1613" y="2534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92" name="Group 72"/>
            <p:cNvGrpSpPr>
              <a:grpSpLocks/>
            </p:cNvGrpSpPr>
            <p:nvPr/>
          </p:nvGrpSpPr>
          <p:grpSpPr bwMode="auto">
            <a:xfrm>
              <a:off x="1077" y="2906"/>
              <a:ext cx="1089" cy="742"/>
              <a:chOff x="1435" y="2160"/>
              <a:chExt cx="1089" cy="742"/>
            </a:xfrm>
          </p:grpSpPr>
          <p:sp>
            <p:nvSpPr>
              <p:cNvPr id="93" name="AutoShape 73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4" name="AutoShape 74"/>
              <p:cNvSpPr>
                <a:spLocks noChangeArrowheads="1"/>
              </p:cNvSpPr>
              <p:nvPr/>
            </p:nvSpPr>
            <p:spPr bwMode="auto">
              <a:xfrm flipH="1">
                <a:off x="1613" y="2534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</p:grpSp>
      <p:sp>
        <p:nvSpPr>
          <p:cNvPr id="113" name="Oval 77"/>
          <p:cNvSpPr>
            <a:spLocks noChangeArrowheads="1"/>
          </p:cNvSpPr>
          <p:nvPr/>
        </p:nvSpPr>
        <p:spPr bwMode="auto">
          <a:xfrm>
            <a:off x="4503280" y="2715445"/>
            <a:ext cx="144463" cy="125413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14" name="Oval 79"/>
          <p:cNvSpPr>
            <a:spLocks noChangeArrowheads="1"/>
          </p:cNvSpPr>
          <p:nvPr/>
        </p:nvSpPr>
        <p:spPr bwMode="auto">
          <a:xfrm>
            <a:off x="5253038" y="2395228"/>
            <a:ext cx="144462" cy="125412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15" name="Oval 80"/>
          <p:cNvSpPr>
            <a:spLocks noChangeArrowheads="1"/>
          </p:cNvSpPr>
          <p:nvPr/>
        </p:nvSpPr>
        <p:spPr bwMode="auto">
          <a:xfrm>
            <a:off x="5629275" y="2225365"/>
            <a:ext cx="144463" cy="125413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16" name="Text Box 84"/>
          <p:cNvSpPr txBox="1">
            <a:spLocks noChangeArrowheads="1"/>
          </p:cNvSpPr>
          <p:nvPr/>
        </p:nvSpPr>
        <p:spPr bwMode="auto">
          <a:xfrm>
            <a:off x="794989" y="1414496"/>
            <a:ext cx="272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B2B2B2"/>
                </a:solidFill>
                <a:latin typeface="Arial" charset="0"/>
                <a:cs typeface="+mn-cs"/>
              </a:rPr>
              <a:t>RECIPROCAL LATTICE</a:t>
            </a:r>
          </a:p>
        </p:txBody>
      </p:sp>
      <p:sp>
        <p:nvSpPr>
          <p:cNvPr id="127" name="Oval 214"/>
          <p:cNvSpPr>
            <a:spLocks noChangeArrowheads="1"/>
          </p:cNvSpPr>
          <p:nvPr/>
        </p:nvSpPr>
        <p:spPr bwMode="auto">
          <a:xfrm>
            <a:off x="4495800" y="2067988"/>
            <a:ext cx="144463" cy="125412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28" name="Oval 216"/>
          <p:cNvSpPr>
            <a:spLocks noChangeArrowheads="1"/>
          </p:cNvSpPr>
          <p:nvPr/>
        </p:nvSpPr>
        <p:spPr bwMode="auto">
          <a:xfrm>
            <a:off x="4868863" y="1897210"/>
            <a:ext cx="144462" cy="125413"/>
          </a:xfrm>
          <a:prstGeom prst="ellipse">
            <a:avLst/>
          </a:prstGeom>
          <a:solidFill>
            <a:srgbClr val="66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30" name="Text Box 85"/>
          <p:cNvSpPr txBox="1">
            <a:spLocks noChangeArrowheads="1"/>
          </p:cNvSpPr>
          <p:nvPr/>
        </p:nvSpPr>
        <p:spPr bwMode="auto">
          <a:xfrm>
            <a:off x="4386436" y="2485009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BFBFBF"/>
                </a:solidFill>
                <a:latin typeface="Arial" charset="0"/>
                <a:cs typeface="+mn-cs"/>
              </a:rPr>
              <a:t>(0,1)</a:t>
            </a:r>
          </a:p>
        </p:txBody>
      </p:sp>
      <p:sp>
        <p:nvSpPr>
          <p:cNvPr id="131" name="Text Box 86"/>
          <p:cNvSpPr txBox="1">
            <a:spLocks noChangeArrowheads="1"/>
          </p:cNvSpPr>
          <p:nvPr/>
        </p:nvSpPr>
        <p:spPr bwMode="auto">
          <a:xfrm>
            <a:off x="4762243" y="2321712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BFBFBF"/>
                </a:solidFill>
                <a:latin typeface="Arial" charset="0"/>
                <a:cs typeface="+mn-cs"/>
              </a:rPr>
              <a:t>(1,1)</a:t>
            </a:r>
          </a:p>
        </p:txBody>
      </p:sp>
      <p:sp>
        <p:nvSpPr>
          <p:cNvPr id="132" name="Text Box 87"/>
          <p:cNvSpPr txBox="1">
            <a:spLocks noChangeArrowheads="1"/>
          </p:cNvSpPr>
          <p:nvPr/>
        </p:nvSpPr>
        <p:spPr bwMode="auto">
          <a:xfrm>
            <a:off x="5138050" y="2158414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BFBFBF"/>
                </a:solidFill>
                <a:latin typeface="Arial" charset="0"/>
                <a:cs typeface="+mn-cs"/>
              </a:rPr>
              <a:t>(</a:t>
            </a:r>
            <a:r>
              <a:rPr lang="en-US" sz="1400" b="1">
                <a:solidFill>
                  <a:srgbClr val="BFBFBF"/>
                </a:solidFill>
                <a:latin typeface="Arial" charset="0"/>
                <a:cs typeface="+mn-cs"/>
              </a:rPr>
              <a:t>2,1</a:t>
            </a:r>
            <a:r>
              <a:rPr lang="en-US" sz="1400">
                <a:solidFill>
                  <a:srgbClr val="BFBFBF"/>
                </a:solidFill>
                <a:latin typeface="Arial" charset="0"/>
                <a:cs typeface="+mn-cs"/>
              </a:rPr>
              <a:t>)</a:t>
            </a:r>
          </a:p>
        </p:txBody>
      </p:sp>
      <p:sp>
        <p:nvSpPr>
          <p:cNvPr id="133" name="Text Box 88"/>
          <p:cNvSpPr txBox="1">
            <a:spLocks noChangeArrowheads="1"/>
          </p:cNvSpPr>
          <p:nvPr/>
        </p:nvSpPr>
        <p:spPr bwMode="auto">
          <a:xfrm>
            <a:off x="5513858" y="1995116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BFBFBF"/>
                </a:solidFill>
                <a:latin typeface="Arial" charset="0"/>
                <a:cs typeface="+mn-cs"/>
              </a:rPr>
              <a:t>(</a:t>
            </a:r>
            <a:r>
              <a:rPr lang="en-US" sz="1400" b="1" dirty="0">
                <a:solidFill>
                  <a:srgbClr val="BFBFBF"/>
                </a:solidFill>
                <a:latin typeface="Arial" charset="0"/>
                <a:cs typeface="+mn-cs"/>
              </a:rPr>
              <a:t>3,1</a:t>
            </a:r>
            <a:r>
              <a:rPr lang="en-US" sz="1400" dirty="0">
                <a:solidFill>
                  <a:srgbClr val="BFBFBF"/>
                </a:solidFill>
                <a:latin typeface="Arial" charset="0"/>
                <a:cs typeface="+mn-cs"/>
              </a:rPr>
              <a:t>)</a:t>
            </a:r>
          </a:p>
        </p:txBody>
      </p:sp>
      <p:sp>
        <p:nvSpPr>
          <p:cNvPr id="134" name="Text Box 212"/>
          <p:cNvSpPr txBox="1">
            <a:spLocks noChangeArrowheads="1"/>
          </p:cNvSpPr>
          <p:nvPr/>
        </p:nvSpPr>
        <p:spPr bwMode="auto">
          <a:xfrm>
            <a:off x="4762243" y="1671423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6666FF"/>
                </a:solidFill>
                <a:latin typeface="Arial" charset="0"/>
                <a:cs typeface="+mn-cs"/>
              </a:rPr>
              <a:t>(1,2)</a:t>
            </a:r>
          </a:p>
        </p:txBody>
      </p:sp>
      <p:sp>
        <p:nvSpPr>
          <p:cNvPr id="137" name="Text Box 219"/>
          <p:cNvSpPr txBox="1">
            <a:spLocks noChangeArrowheads="1"/>
          </p:cNvSpPr>
          <p:nvPr/>
        </p:nvSpPr>
        <p:spPr bwMode="auto">
          <a:xfrm>
            <a:off x="4386436" y="1837582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BFBFBF"/>
                </a:solidFill>
                <a:latin typeface="Arial" charset="0"/>
                <a:cs typeface="+mn-cs"/>
              </a:rPr>
              <a:t>(0,2)</a:t>
            </a:r>
          </a:p>
        </p:txBody>
      </p:sp>
      <p:sp>
        <p:nvSpPr>
          <p:cNvPr id="138" name="Oval 78"/>
          <p:cNvSpPr>
            <a:spLocks noChangeArrowheads="1"/>
          </p:cNvSpPr>
          <p:nvPr/>
        </p:nvSpPr>
        <p:spPr bwMode="auto">
          <a:xfrm>
            <a:off x="4872495" y="2559198"/>
            <a:ext cx="144463" cy="125412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25" name="Line 211"/>
          <p:cNvSpPr>
            <a:spLocks noChangeShapeType="1"/>
          </p:cNvSpPr>
          <p:nvPr/>
        </p:nvSpPr>
        <p:spPr bwMode="auto">
          <a:xfrm flipV="1">
            <a:off x="4569976" y="1964993"/>
            <a:ext cx="373598" cy="1483504"/>
          </a:xfrm>
          <a:prstGeom prst="line">
            <a:avLst/>
          </a:prstGeom>
          <a:noFill/>
          <a:ln w="63500">
            <a:solidFill>
              <a:srgbClr val="6666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83" name="Line 90"/>
          <p:cNvSpPr>
            <a:spLocks noChangeShapeType="1"/>
          </p:cNvSpPr>
          <p:nvPr/>
        </p:nvSpPr>
        <p:spPr bwMode="auto">
          <a:xfrm>
            <a:off x="2364112" y="2030614"/>
            <a:ext cx="7937" cy="677863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84" name="Line 91"/>
          <p:cNvSpPr>
            <a:spLocks noChangeShapeType="1"/>
          </p:cNvSpPr>
          <p:nvPr/>
        </p:nvSpPr>
        <p:spPr bwMode="auto">
          <a:xfrm flipV="1">
            <a:off x="2357384" y="2553235"/>
            <a:ext cx="346075" cy="153988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non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11" name="Text Box 92"/>
          <p:cNvSpPr txBox="1">
            <a:spLocks noChangeArrowheads="1"/>
          </p:cNvSpPr>
          <p:nvPr/>
        </p:nvSpPr>
        <p:spPr bwMode="auto">
          <a:xfrm>
            <a:off x="2412169" y="2602670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B2B2B2"/>
                </a:solidFill>
                <a:latin typeface="Arial" charset="0"/>
                <a:cs typeface="+mn-cs"/>
              </a:rPr>
              <a:t>a*</a:t>
            </a:r>
          </a:p>
        </p:txBody>
      </p:sp>
      <p:sp>
        <p:nvSpPr>
          <p:cNvPr id="112" name="Text Box 93"/>
          <p:cNvSpPr txBox="1">
            <a:spLocks noChangeArrowheads="1"/>
          </p:cNvSpPr>
          <p:nvPr/>
        </p:nvSpPr>
        <p:spPr bwMode="auto">
          <a:xfrm>
            <a:off x="2023295" y="2228848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B2B2B2"/>
                </a:solidFill>
                <a:latin typeface="Arial" charset="0"/>
                <a:cs typeface="+mn-cs"/>
              </a:rPr>
              <a:t>b*</a:t>
            </a:r>
          </a:p>
        </p:txBody>
      </p:sp>
      <p:sp>
        <p:nvSpPr>
          <p:cNvPr id="122" name="Line 70"/>
          <p:cNvSpPr>
            <a:spLocks noChangeShapeType="1"/>
          </p:cNvSpPr>
          <p:nvPr/>
        </p:nvSpPr>
        <p:spPr bwMode="auto">
          <a:xfrm>
            <a:off x="928974" y="5624009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23" name="Line 71"/>
          <p:cNvSpPr>
            <a:spLocks noChangeShapeType="1"/>
          </p:cNvSpPr>
          <p:nvPr/>
        </p:nvSpPr>
        <p:spPr bwMode="auto">
          <a:xfrm>
            <a:off x="688975" y="5133976"/>
            <a:ext cx="2428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24" name="Text Box 72"/>
          <p:cNvSpPr txBox="1">
            <a:spLocks noChangeArrowheads="1"/>
          </p:cNvSpPr>
          <p:nvPr/>
        </p:nvSpPr>
        <p:spPr bwMode="auto">
          <a:xfrm>
            <a:off x="1202024" y="553135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  <a:cs typeface="+mn-cs"/>
              </a:rPr>
              <a:t>a</a:t>
            </a:r>
          </a:p>
        </p:txBody>
      </p:sp>
      <p:sp>
        <p:nvSpPr>
          <p:cNvPr id="126" name="Text Box 73"/>
          <p:cNvSpPr txBox="1">
            <a:spLocks noChangeArrowheads="1"/>
          </p:cNvSpPr>
          <p:nvPr/>
        </p:nvSpPr>
        <p:spPr bwMode="auto">
          <a:xfrm>
            <a:off x="517525" y="520541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  <a:cs typeface="+mn-c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4608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8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8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BC39F-E38C-F644-B8C0-9C2C51BED256}" type="slidenum">
              <a:rPr lang="en-GB"/>
              <a:pPr>
                <a:defRPr/>
              </a:pPr>
              <a:t>68</a:t>
            </a:fld>
            <a:endParaRPr lang="en-GB"/>
          </a:p>
        </p:txBody>
      </p:sp>
      <p:sp>
        <p:nvSpPr>
          <p:cNvPr id="37890" name="Line 2"/>
          <p:cNvSpPr>
            <a:spLocks noChangeShapeType="1"/>
          </p:cNvSpPr>
          <p:nvPr/>
        </p:nvSpPr>
        <p:spPr bwMode="auto">
          <a:xfrm>
            <a:off x="3768725" y="4059238"/>
            <a:ext cx="3248025" cy="12287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2728913" y="4054475"/>
            <a:ext cx="4549775" cy="17240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2406650" y="4322763"/>
            <a:ext cx="4549775" cy="17240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2633663" y="4791075"/>
            <a:ext cx="3248025" cy="12287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2773363" y="5038725"/>
            <a:ext cx="2549525" cy="9620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4313238" y="4070350"/>
            <a:ext cx="2574925" cy="9747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2517775" y="4548188"/>
            <a:ext cx="3857625" cy="14890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2255838" y="4089400"/>
            <a:ext cx="5165725" cy="19462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3273425" y="4078288"/>
            <a:ext cx="3889375" cy="14509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7023100" y="4762500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1">
                <a:solidFill>
                  <a:srgbClr val="00FF00"/>
                </a:solidFill>
                <a:latin typeface="Arial" charset="0"/>
                <a:cs typeface="+mn-cs"/>
              </a:rPr>
              <a:t>(2,2) planes</a:t>
            </a:r>
          </a:p>
        </p:txBody>
      </p:sp>
      <p:sp>
        <p:nvSpPr>
          <p:cNvPr id="37900" name="AutoShape 12"/>
          <p:cNvSpPr>
            <a:spLocks noChangeArrowheads="1"/>
          </p:cNvSpPr>
          <p:nvPr/>
        </p:nvSpPr>
        <p:spPr bwMode="auto">
          <a:xfrm flipH="1">
            <a:off x="3279775" y="405923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7901" name="AutoShape 13"/>
          <p:cNvSpPr>
            <a:spLocks noChangeArrowheads="1"/>
          </p:cNvSpPr>
          <p:nvPr/>
        </p:nvSpPr>
        <p:spPr bwMode="auto">
          <a:xfrm flipH="1">
            <a:off x="3540125" y="45577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7902" name="AutoShape 14"/>
          <p:cNvSpPr>
            <a:spLocks noChangeArrowheads="1"/>
          </p:cNvSpPr>
          <p:nvPr/>
        </p:nvSpPr>
        <p:spPr bwMode="auto">
          <a:xfrm flipH="1">
            <a:off x="3798888" y="50514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7903" name="AutoShape 15"/>
          <p:cNvSpPr>
            <a:spLocks noChangeArrowheads="1"/>
          </p:cNvSpPr>
          <p:nvPr/>
        </p:nvSpPr>
        <p:spPr bwMode="auto">
          <a:xfrm flipH="1">
            <a:off x="4311650" y="405923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7904" name="AutoShape 16"/>
          <p:cNvSpPr>
            <a:spLocks noChangeArrowheads="1"/>
          </p:cNvSpPr>
          <p:nvPr/>
        </p:nvSpPr>
        <p:spPr bwMode="auto">
          <a:xfrm flipH="1">
            <a:off x="4572000" y="45577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7905" name="AutoShape 17"/>
          <p:cNvSpPr>
            <a:spLocks noChangeArrowheads="1"/>
          </p:cNvSpPr>
          <p:nvPr/>
        </p:nvSpPr>
        <p:spPr bwMode="auto">
          <a:xfrm flipH="1">
            <a:off x="4830763" y="50514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7906" name="AutoShape 18"/>
          <p:cNvSpPr>
            <a:spLocks noChangeArrowheads="1"/>
          </p:cNvSpPr>
          <p:nvPr/>
        </p:nvSpPr>
        <p:spPr bwMode="auto">
          <a:xfrm flipH="1">
            <a:off x="5343525" y="405923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7907" name="AutoShape 19"/>
          <p:cNvSpPr>
            <a:spLocks noChangeArrowheads="1"/>
          </p:cNvSpPr>
          <p:nvPr/>
        </p:nvSpPr>
        <p:spPr bwMode="auto">
          <a:xfrm flipH="1">
            <a:off x="5603875" y="45577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7908" name="AutoShape 20"/>
          <p:cNvSpPr>
            <a:spLocks noChangeArrowheads="1"/>
          </p:cNvSpPr>
          <p:nvPr/>
        </p:nvSpPr>
        <p:spPr bwMode="auto">
          <a:xfrm flipH="1">
            <a:off x="5862638" y="50514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grpSp>
        <p:nvGrpSpPr>
          <p:cNvPr id="112663" name="Group 21"/>
          <p:cNvGrpSpPr>
            <a:grpSpLocks/>
          </p:cNvGrpSpPr>
          <p:nvPr/>
        </p:nvGrpSpPr>
        <p:grpSpPr bwMode="auto">
          <a:xfrm>
            <a:off x="3030538" y="5545138"/>
            <a:ext cx="4386262" cy="495300"/>
            <a:chOff x="1251" y="2689"/>
            <a:chExt cx="2763" cy="312"/>
          </a:xfrm>
        </p:grpSpPr>
        <p:sp>
          <p:nvSpPr>
            <p:cNvPr id="37910" name="AutoShape 22"/>
            <p:cNvSpPr>
              <a:spLocks noChangeArrowheads="1"/>
            </p:cNvSpPr>
            <p:nvPr/>
          </p:nvSpPr>
          <p:spPr bwMode="auto">
            <a:xfrm flipH="1">
              <a:off x="255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7911" name="AutoShape 23"/>
            <p:cNvSpPr>
              <a:spLocks noChangeArrowheads="1"/>
            </p:cNvSpPr>
            <p:nvPr/>
          </p:nvSpPr>
          <p:spPr bwMode="auto">
            <a:xfrm flipH="1">
              <a:off x="190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7912" name="AutoShape 24"/>
            <p:cNvSpPr>
              <a:spLocks noChangeArrowheads="1"/>
            </p:cNvSpPr>
            <p:nvPr/>
          </p:nvSpPr>
          <p:spPr bwMode="auto">
            <a:xfrm flipH="1">
              <a:off x="320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7913" name="AutoShape 25"/>
            <p:cNvSpPr>
              <a:spLocks noChangeArrowheads="1"/>
            </p:cNvSpPr>
            <p:nvPr/>
          </p:nvSpPr>
          <p:spPr bwMode="auto">
            <a:xfrm flipH="1">
              <a:off x="1251" y="2690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37914" name="AutoShape 26"/>
          <p:cNvSpPr>
            <a:spLocks noChangeArrowheads="1"/>
          </p:cNvSpPr>
          <p:nvPr/>
        </p:nvSpPr>
        <p:spPr bwMode="auto">
          <a:xfrm flipH="1">
            <a:off x="2249488" y="40608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7915" name="AutoShape 27"/>
          <p:cNvSpPr>
            <a:spLocks noChangeArrowheads="1"/>
          </p:cNvSpPr>
          <p:nvPr/>
        </p:nvSpPr>
        <p:spPr bwMode="auto">
          <a:xfrm flipH="1">
            <a:off x="2509838" y="4559300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7916" name="AutoShape 28"/>
          <p:cNvSpPr>
            <a:spLocks noChangeArrowheads="1"/>
          </p:cNvSpPr>
          <p:nvPr/>
        </p:nvSpPr>
        <p:spPr bwMode="auto">
          <a:xfrm flipH="1">
            <a:off x="2768600" y="50530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7947" name="Text Box 59"/>
          <p:cNvSpPr txBox="1">
            <a:spLocks noChangeArrowheads="1"/>
          </p:cNvSpPr>
          <p:nvPr/>
        </p:nvSpPr>
        <p:spPr bwMode="auto">
          <a:xfrm>
            <a:off x="287338" y="4505325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latin typeface="Arial" charset="0"/>
                <a:cs typeface="+mn-cs"/>
              </a:rPr>
              <a:t>REAL LATTICE</a:t>
            </a:r>
          </a:p>
        </p:txBody>
      </p:sp>
      <p:sp>
        <p:nvSpPr>
          <p:cNvPr id="37958" name="Text Box 70"/>
          <p:cNvSpPr txBox="1">
            <a:spLocks noChangeArrowheads="1"/>
          </p:cNvSpPr>
          <p:nvPr/>
        </p:nvSpPr>
        <p:spPr bwMode="auto">
          <a:xfrm>
            <a:off x="3108325" y="3505200"/>
            <a:ext cx="1468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00FF00"/>
                </a:solidFill>
                <a:latin typeface="Arial" charset="0"/>
                <a:cs typeface="+mn-cs"/>
              </a:rPr>
              <a:t>length=1/d</a:t>
            </a:r>
            <a:r>
              <a:rPr lang="en-US" sz="1800" baseline="-25000">
                <a:solidFill>
                  <a:srgbClr val="00FF00"/>
                </a:solidFill>
                <a:latin typeface="Arial" charset="0"/>
                <a:cs typeface="+mn-cs"/>
              </a:rPr>
              <a:t>2,2</a:t>
            </a:r>
          </a:p>
        </p:txBody>
      </p:sp>
      <p:grpSp>
        <p:nvGrpSpPr>
          <p:cNvPr id="90" name="Group 49"/>
          <p:cNvGrpSpPr>
            <a:grpSpLocks/>
          </p:cNvGrpSpPr>
          <p:nvPr/>
        </p:nvGrpSpPr>
        <p:grpSpPr bwMode="auto">
          <a:xfrm rot="5400000">
            <a:off x="3678239" y="1050927"/>
            <a:ext cx="3294064" cy="1506537"/>
            <a:chOff x="712" y="2160"/>
            <a:chExt cx="3626" cy="1488"/>
          </a:xfrm>
        </p:grpSpPr>
        <p:grpSp>
          <p:nvGrpSpPr>
            <p:cNvPr id="91" name="Group 50"/>
            <p:cNvGrpSpPr>
              <a:grpSpLocks/>
            </p:cNvGrpSpPr>
            <p:nvPr/>
          </p:nvGrpSpPr>
          <p:grpSpPr bwMode="auto">
            <a:xfrm>
              <a:off x="1435" y="2160"/>
              <a:ext cx="1089" cy="742"/>
              <a:chOff x="1435" y="2160"/>
              <a:chExt cx="1089" cy="742"/>
            </a:xfrm>
          </p:grpSpPr>
          <p:sp>
            <p:nvSpPr>
              <p:cNvPr id="114" name="AutoShape 51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15" name="AutoShape 52"/>
              <p:cNvSpPr>
                <a:spLocks noChangeArrowheads="1"/>
              </p:cNvSpPr>
              <p:nvPr/>
            </p:nvSpPr>
            <p:spPr bwMode="auto">
              <a:xfrm flipH="1">
                <a:off x="1614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92" name="Group 53"/>
            <p:cNvGrpSpPr>
              <a:grpSpLocks/>
            </p:cNvGrpSpPr>
            <p:nvPr/>
          </p:nvGrpSpPr>
          <p:grpSpPr bwMode="auto">
            <a:xfrm>
              <a:off x="1800" y="2905"/>
              <a:ext cx="1089" cy="742"/>
              <a:chOff x="1435" y="2160"/>
              <a:chExt cx="1089" cy="742"/>
            </a:xfrm>
          </p:grpSpPr>
          <p:sp>
            <p:nvSpPr>
              <p:cNvPr id="112" name="AutoShape 54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13" name="AutoShape 55"/>
              <p:cNvSpPr>
                <a:spLocks noChangeArrowheads="1"/>
              </p:cNvSpPr>
              <p:nvPr/>
            </p:nvSpPr>
            <p:spPr bwMode="auto">
              <a:xfrm flipH="1">
                <a:off x="1614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93" name="Group 56"/>
            <p:cNvGrpSpPr>
              <a:grpSpLocks/>
            </p:cNvGrpSpPr>
            <p:nvPr/>
          </p:nvGrpSpPr>
          <p:grpSpPr bwMode="auto">
            <a:xfrm>
              <a:off x="2160" y="2160"/>
              <a:ext cx="1454" cy="1487"/>
              <a:chOff x="1532" y="2257"/>
              <a:chExt cx="1454" cy="1487"/>
            </a:xfrm>
          </p:grpSpPr>
          <p:grpSp>
            <p:nvGrpSpPr>
              <p:cNvPr id="106" name="Group 57"/>
              <p:cNvGrpSpPr>
                <a:grpSpLocks/>
              </p:cNvGrpSpPr>
              <p:nvPr/>
            </p:nvGrpSpPr>
            <p:grpSpPr bwMode="auto">
              <a:xfrm>
                <a:off x="1532" y="2257"/>
                <a:ext cx="1089" cy="742"/>
                <a:chOff x="1435" y="2160"/>
                <a:chExt cx="1089" cy="742"/>
              </a:xfrm>
            </p:grpSpPr>
            <p:sp>
              <p:nvSpPr>
                <p:cNvPr id="110" name="AutoShape 58"/>
                <p:cNvSpPr>
                  <a:spLocks noChangeArrowheads="1"/>
                </p:cNvSpPr>
                <p:nvPr/>
              </p:nvSpPr>
              <p:spPr bwMode="auto">
                <a:xfrm flipH="1">
                  <a:off x="1430" y="2165"/>
                  <a:ext cx="907" cy="372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11" name="AutoShape 59"/>
                <p:cNvSpPr>
                  <a:spLocks noChangeArrowheads="1"/>
                </p:cNvSpPr>
                <p:nvPr/>
              </p:nvSpPr>
              <p:spPr bwMode="auto">
                <a:xfrm flipH="1">
                  <a:off x="1612" y="2535"/>
                  <a:ext cx="907" cy="370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  <p:grpSp>
            <p:nvGrpSpPr>
              <p:cNvPr id="107" name="Group 60"/>
              <p:cNvGrpSpPr>
                <a:grpSpLocks/>
              </p:cNvGrpSpPr>
              <p:nvPr/>
            </p:nvGrpSpPr>
            <p:grpSpPr bwMode="auto">
              <a:xfrm>
                <a:off x="1897" y="3002"/>
                <a:ext cx="1089" cy="742"/>
                <a:chOff x="1435" y="2160"/>
                <a:chExt cx="1089" cy="742"/>
              </a:xfrm>
            </p:grpSpPr>
            <p:sp>
              <p:nvSpPr>
                <p:cNvPr id="108" name="AutoShape 61"/>
                <p:cNvSpPr>
                  <a:spLocks noChangeArrowheads="1"/>
                </p:cNvSpPr>
                <p:nvPr/>
              </p:nvSpPr>
              <p:spPr bwMode="auto">
                <a:xfrm flipH="1">
                  <a:off x="1431" y="2164"/>
                  <a:ext cx="907" cy="372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09" name="AutoShape 62"/>
                <p:cNvSpPr>
                  <a:spLocks noChangeArrowheads="1"/>
                </p:cNvSpPr>
                <p:nvPr/>
              </p:nvSpPr>
              <p:spPr bwMode="auto">
                <a:xfrm flipH="1">
                  <a:off x="1612" y="2535"/>
                  <a:ext cx="907" cy="370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</p:grpSp>
        <p:grpSp>
          <p:nvGrpSpPr>
            <p:cNvPr id="94" name="Group 63"/>
            <p:cNvGrpSpPr>
              <a:grpSpLocks/>
            </p:cNvGrpSpPr>
            <p:nvPr/>
          </p:nvGrpSpPr>
          <p:grpSpPr bwMode="auto">
            <a:xfrm>
              <a:off x="2884" y="2160"/>
              <a:ext cx="1089" cy="742"/>
              <a:chOff x="1435" y="2160"/>
              <a:chExt cx="1089" cy="742"/>
            </a:xfrm>
          </p:grpSpPr>
          <p:sp>
            <p:nvSpPr>
              <p:cNvPr id="104" name="AutoShape 64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5" name="AutoShape 65"/>
              <p:cNvSpPr>
                <a:spLocks noChangeArrowheads="1"/>
              </p:cNvSpPr>
              <p:nvPr/>
            </p:nvSpPr>
            <p:spPr bwMode="auto">
              <a:xfrm flipH="1">
                <a:off x="1613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95" name="Group 66"/>
            <p:cNvGrpSpPr>
              <a:grpSpLocks/>
            </p:cNvGrpSpPr>
            <p:nvPr/>
          </p:nvGrpSpPr>
          <p:grpSpPr bwMode="auto">
            <a:xfrm>
              <a:off x="3249" y="2905"/>
              <a:ext cx="1089" cy="742"/>
              <a:chOff x="1435" y="2160"/>
              <a:chExt cx="1089" cy="742"/>
            </a:xfrm>
          </p:grpSpPr>
          <p:sp>
            <p:nvSpPr>
              <p:cNvPr id="102" name="AutoShape 67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3" name="AutoShape 68"/>
              <p:cNvSpPr>
                <a:spLocks noChangeArrowheads="1"/>
              </p:cNvSpPr>
              <p:nvPr/>
            </p:nvSpPr>
            <p:spPr bwMode="auto">
              <a:xfrm flipH="1">
                <a:off x="1614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96" name="Group 69"/>
            <p:cNvGrpSpPr>
              <a:grpSpLocks/>
            </p:cNvGrpSpPr>
            <p:nvPr/>
          </p:nvGrpSpPr>
          <p:grpSpPr bwMode="auto">
            <a:xfrm>
              <a:off x="712" y="2161"/>
              <a:ext cx="1089" cy="742"/>
              <a:chOff x="1435" y="2160"/>
              <a:chExt cx="1089" cy="742"/>
            </a:xfrm>
          </p:grpSpPr>
          <p:sp>
            <p:nvSpPr>
              <p:cNvPr id="100" name="AutoShape 70"/>
              <p:cNvSpPr>
                <a:spLocks noChangeArrowheads="1"/>
              </p:cNvSpPr>
              <p:nvPr/>
            </p:nvSpPr>
            <p:spPr bwMode="auto">
              <a:xfrm flipH="1">
                <a:off x="1432" y="2164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1" name="AutoShape 71"/>
              <p:cNvSpPr>
                <a:spLocks noChangeArrowheads="1"/>
              </p:cNvSpPr>
              <p:nvPr/>
            </p:nvSpPr>
            <p:spPr bwMode="auto">
              <a:xfrm flipH="1">
                <a:off x="1613" y="2534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97" name="Group 72"/>
            <p:cNvGrpSpPr>
              <a:grpSpLocks/>
            </p:cNvGrpSpPr>
            <p:nvPr/>
          </p:nvGrpSpPr>
          <p:grpSpPr bwMode="auto">
            <a:xfrm>
              <a:off x="1077" y="2906"/>
              <a:ext cx="1089" cy="742"/>
              <a:chOff x="1435" y="2160"/>
              <a:chExt cx="1089" cy="742"/>
            </a:xfrm>
          </p:grpSpPr>
          <p:sp>
            <p:nvSpPr>
              <p:cNvPr id="98" name="AutoShape 73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9" name="AutoShape 74"/>
              <p:cNvSpPr>
                <a:spLocks noChangeArrowheads="1"/>
              </p:cNvSpPr>
              <p:nvPr/>
            </p:nvSpPr>
            <p:spPr bwMode="auto">
              <a:xfrm flipH="1">
                <a:off x="1613" y="2534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</p:grpSp>
      <p:sp>
        <p:nvSpPr>
          <p:cNvPr id="118" name="Oval 77"/>
          <p:cNvSpPr>
            <a:spLocks noChangeArrowheads="1"/>
          </p:cNvSpPr>
          <p:nvPr/>
        </p:nvSpPr>
        <p:spPr bwMode="auto">
          <a:xfrm>
            <a:off x="4503280" y="2715445"/>
            <a:ext cx="144463" cy="125413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19" name="Oval 79"/>
          <p:cNvSpPr>
            <a:spLocks noChangeArrowheads="1"/>
          </p:cNvSpPr>
          <p:nvPr/>
        </p:nvSpPr>
        <p:spPr bwMode="auto">
          <a:xfrm>
            <a:off x="5253038" y="2395228"/>
            <a:ext cx="144462" cy="125412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20" name="Oval 80"/>
          <p:cNvSpPr>
            <a:spLocks noChangeArrowheads="1"/>
          </p:cNvSpPr>
          <p:nvPr/>
        </p:nvSpPr>
        <p:spPr bwMode="auto">
          <a:xfrm>
            <a:off x="5629275" y="2225365"/>
            <a:ext cx="144463" cy="125413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21" name="Text Box 84"/>
          <p:cNvSpPr txBox="1">
            <a:spLocks noChangeArrowheads="1"/>
          </p:cNvSpPr>
          <p:nvPr/>
        </p:nvSpPr>
        <p:spPr bwMode="auto">
          <a:xfrm>
            <a:off x="794989" y="1414496"/>
            <a:ext cx="272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B2B2B2"/>
                </a:solidFill>
                <a:latin typeface="Arial" charset="0"/>
                <a:cs typeface="+mn-cs"/>
              </a:rPr>
              <a:t>RECIPROCAL LATTICE</a:t>
            </a:r>
          </a:p>
        </p:txBody>
      </p:sp>
      <p:sp>
        <p:nvSpPr>
          <p:cNvPr id="131" name="Oval 213"/>
          <p:cNvSpPr>
            <a:spLocks noChangeArrowheads="1"/>
          </p:cNvSpPr>
          <p:nvPr/>
        </p:nvSpPr>
        <p:spPr bwMode="auto">
          <a:xfrm>
            <a:off x="5251450" y="1734613"/>
            <a:ext cx="144463" cy="125412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32" name="Oval 214"/>
          <p:cNvSpPr>
            <a:spLocks noChangeArrowheads="1"/>
          </p:cNvSpPr>
          <p:nvPr/>
        </p:nvSpPr>
        <p:spPr bwMode="auto">
          <a:xfrm>
            <a:off x="4495800" y="2067988"/>
            <a:ext cx="144463" cy="125412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33" name="Oval 216"/>
          <p:cNvSpPr>
            <a:spLocks noChangeArrowheads="1"/>
          </p:cNvSpPr>
          <p:nvPr/>
        </p:nvSpPr>
        <p:spPr bwMode="auto">
          <a:xfrm>
            <a:off x="4868863" y="1897210"/>
            <a:ext cx="144462" cy="125413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35" name="Text Box 85"/>
          <p:cNvSpPr txBox="1">
            <a:spLocks noChangeArrowheads="1"/>
          </p:cNvSpPr>
          <p:nvPr/>
        </p:nvSpPr>
        <p:spPr bwMode="auto">
          <a:xfrm>
            <a:off x="4386436" y="2485009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BFBFBF"/>
                </a:solidFill>
                <a:latin typeface="Arial" charset="0"/>
                <a:cs typeface="+mn-cs"/>
              </a:rPr>
              <a:t>(0,1)</a:t>
            </a:r>
          </a:p>
        </p:txBody>
      </p:sp>
      <p:sp>
        <p:nvSpPr>
          <p:cNvPr id="136" name="Text Box 86"/>
          <p:cNvSpPr txBox="1">
            <a:spLocks noChangeArrowheads="1"/>
          </p:cNvSpPr>
          <p:nvPr/>
        </p:nvSpPr>
        <p:spPr bwMode="auto">
          <a:xfrm>
            <a:off x="4762243" y="2321712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BFBFBF"/>
                </a:solidFill>
                <a:latin typeface="Arial" charset="0"/>
                <a:cs typeface="+mn-cs"/>
              </a:rPr>
              <a:t>(1,1)</a:t>
            </a:r>
          </a:p>
        </p:txBody>
      </p:sp>
      <p:sp>
        <p:nvSpPr>
          <p:cNvPr id="137" name="Text Box 87"/>
          <p:cNvSpPr txBox="1">
            <a:spLocks noChangeArrowheads="1"/>
          </p:cNvSpPr>
          <p:nvPr/>
        </p:nvSpPr>
        <p:spPr bwMode="auto">
          <a:xfrm>
            <a:off x="5138050" y="2158414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BFBFBF"/>
                </a:solidFill>
                <a:latin typeface="Arial" charset="0"/>
                <a:cs typeface="+mn-cs"/>
              </a:rPr>
              <a:t>(</a:t>
            </a:r>
            <a:r>
              <a:rPr lang="en-US" sz="1400" b="1">
                <a:solidFill>
                  <a:srgbClr val="BFBFBF"/>
                </a:solidFill>
                <a:latin typeface="Arial" charset="0"/>
                <a:cs typeface="+mn-cs"/>
              </a:rPr>
              <a:t>2,1</a:t>
            </a:r>
            <a:r>
              <a:rPr lang="en-US" sz="1400">
                <a:solidFill>
                  <a:srgbClr val="BFBFBF"/>
                </a:solidFill>
                <a:latin typeface="Arial" charset="0"/>
                <a:cs typeface="+mn-cs"/>
              </a:rPr>
              <a:t>)</a:t>
            </a:r>
          </a:p>
        </p:txBody>
      </p:sp>
      <p:sp>
        <p:nvSpPr>
          <p:cNvPr id="138" name="Text Box 88"/>
          <p:cNvSpPr txBox="1">
            <a:spLocks noChangeArrowheads="1"/>
          </p:cNvSpPr>
          <p:nvPr/>
        </p:nvSpPr>
        <p:spPr bwMode="auto">
          <a:xfrm>
            <a:off x="5513858" y="1995116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BFBFBF"/>
                </a:solidFill>
                <a:latin typeface="Arial" charset="0"/>
                <a:cs typeface="+mn-cs"/>
              </a:rPr>
              <a:t>(</a:t>
            </a:r>
            <a:r>
              <a:rPr lang="en-US" sz="1400" b="1" dirty="0">
                <a:solidFill>
                  <a:srgbClr val="BFBFBF"/>
                </a:solidFill>
                <a:latin typeface="Arial" charset="0"/>
                <a:cs typeface="+mn-cs"/>
              </a:rPr>
              <a:t>3,1</a:t>
            </a:r>
            <a:r>
              <a:rPr lang="en-US" sz="1400" dirty="0">
                <a:solidFill>
                  <a:srgbClr val="BFBFBF"/>
                </a:solidFill>
                <a:latin typeface="Arial" charset="0"/>
                <a:cs typeface="+mn-cs"/>
              </a:rPr>
              <a:t>)</a:t>
            </a:r>
          </a:p>
        </p:txBody>
      </p:sp>
      <p:sp>
        <p:nvSpPr>
          <p:cNvPr id="139" name="Text Box 212"/>
          <p:cNvSpPr txBox="1">
            <a:spLocks noChangeArrowheads="1"/>
          </p:cNvSpPr>
          <p:nvPr/>
        </p:nvSpPr>
        <p:spPr bwMode="auto">
          <a:xfrm>
            <a:off x="4762243" y="1671423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BFBFBF"/>
                </a:solidFill>
                <a:latin typeface="Arial" charset="0"/>
                <a:cs typeface="+mn-cs"/>
              </a:rPr>
              <a:t>(1,2)</a:t>
            </a:r>
          </a:p>
        </p:txBody>
      </p:sp>
      <p:sp>
        <p:nvSpPr>
          <p:cNvPr id="140" name="Text Box 215"/>
          <p:cNvSpPr txBox="1">
            <a:spLocks noChangeArrowheads="1"/>
          </p:cNvSpPr>
          <p:nvPr/>
        </p:nvSpPr>
        <p:spPr bwMode="auto">
          <a:xfrm>
            <a:off x="5138050" y="1505265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FF00"/>
                </a:solidFill>
                <a:latin typeface="Arial" charset="0"/>
                <a:cs typeface="+mn-cs"/>
              </a:rPr>
              <a:t>(2,2)</a:t>
            </a:r>
          </a:p>
        </p:txBody>
      </p:sp>
      <p:sp>
        <p:nvSpPr>
          <p:cNvPr id="142" name="Text Box 219"/>
          <p:cNvSpPr txBox="1">
            <a:spLocks noChangeArrowheads="1"/>
          </p:cNvSpPr>
          <p:nvPr/>
        </p:nvSpPr>
        <p:spPr bwMode="auto">
          <a:xfrm>
            <a:off x="4386436" y="1837582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BFBFBF"/>
                </a:solidFill>
                <a:latin typeface="Arial" charset="0"/>
                <a:cs typeface="+mn-cs"/>
              </a:rPr>
              <a:t>(0,2)</a:t>
            </a:r>
          </a:p>
        </p:txBody>
      </p:sp>
      <p:sp>
        <p:nvSpPr>
          <p:cNvPr id="143" name="Oval 78"/>
          <p:cNvSpPr>
            <a:spLocks noChangeArrowheads="1"/>
          </p:cNvSpPr>
          <p:nvPr/>
        </p:nvSpPr>
        <p:spPr bwMode="auto">
          <a:xfrm>
            <a:off x="4872495" y="2559198"/>
            <a:ext cx="144463" cy="125412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28" name="Line 209"/>
          <p:cNvSpPr>
            <a:spLocks noChangeShapeType="1"/>
          </p:cNvSpPr>
          <p:nvPr/>
        </p:nvSpPr>
        <p:spPr bwMode="auto">
          <a:xfrm flipV="1">
            <a:off x="4569976" y="1800560"/>
            <a:ext cx="751245" cy="1647937"/>
          </a:xfrm>
          <a:prstGeom prst="line">
            <a:avLst/>
          </a:prstGeom>
          <a:noFill/>
          <a:ln w="6350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88" name="Line 90"/>
          <p:cNvSpPr>
            <a:spLocks noChangeShapeType="1"/>
          </p:cNvSpPr>
          <p:nvPr/>
        </p:nvSpPr>
        <p:spPr bwMode="auto">
          <a:xfrm>
            <a:off x="2364112" y="2030614"/>
            <a:ext cx="7937" cy="677863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89" name="Line 91"/>
          <p:cNvSpPr>
            <a:spLocks noChangeShapeType="1"/>
          </p:cNvSpPr>
          <p:nvPr/>
        </p:nvSpPr>
        <p:spPr bwMode="auto">
          <a:xfrm flipV="1">
            <a:off x="2357384" y="2553235"/>
            <a:ext cx="346075" cy="153988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non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16" name="Text Box 92"/>
          <p:cNvSpPr txBox="1">
            <a:spLocks noChangeArrowheads="1"/>
          </p:cNvSpPr>
          <p:nvPr/>
        </p:nvSpPr>
        <p:spPr bwMode="auto">
          <a:xfrm>
            <a:off x="2412169" y="2602670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B2B2B2"/>
                </a:solidFill>
                <a:latin typeface="Arial" charset="0"/>
                <a:cs typeface="+mn-cs"/>
              </a:rPr>
              <a:t>a*</a:t>
            </a:r>
          </a:p>
        </p:txBody>
      </p:sp>
      <p:sp>
        <p:nvSpPr>
          <p:cNvPr id="117" name="Text Box 93"/>
          <p:cNvSpPr txBox="1">
            <a:spLocks noChangeArrowheads="1"/>
          </p:cNvSpPr>
          <p:nvPr/>
        </p:nvSpPr>
        <p:spPr bwMode="auto">
          <a:xfrm>
            <a:off x="2023295" y="2228848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B2B2B2"/>
                </a:solidFill>
                <a:latin typeface="Arial" charset="0"/>
                <a:cs typeface="+mn-cs"/>
              </a:rPr>
              <a:t>b*</a:t>
            </a:r>
          </a:p>
        </p:txBody>
      </p:sp>
      <p:sp>
        <p:nvSpPr>
          <p:cNvPr id="127" name="Line 70"/>
          <p:cNvSpPr>
            <a:spLocks noChangeShapeType="1"/>
          </p:cNvSpPr>
          <p:nvPr/>
        </p:nvSpPr>
        <p:spPr bwMode="auto">
          <a:xfrm>
            <a:off x="928974" y="5624009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29" name="Line 71"/>
          <p:cNvSpPr>
            <a:spLocks noChangeShapeType="1"/>
          </p:cNvSpPr>
          <p:nvPr/>
        </p:nvSpPr>
        <p:spPr bwMode="auto">
          <a:xfrm>
            <a:off x="688975" y="5133976"/>
            <a:ext cx="2428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30" name="Text Box 72"/>
          <p:cNvSpPr txBox="1">
            <a:spLocks noChangeArrowheads="1"/>
          </p:cNvSpPr>
          <p:nvPr/>
        </p:nvSpPr>
        <p:spPr bwMode="auto">
          <a:xfrm>
            <a:off x="1202024" y="553135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  <a:cs typeface="+mn-cs"/>
              </a:rPr>
              <a:t>a</a:t>
            </a:r>
          </a:p>
        </p:txBody>
      </p:sp>
      <p:sp>
        <p:nvSpPr>
          <p:cNvPr id="134" name="Text Box 73"/>
          <p:cNvSpPr txBox="1">
            <a:spLocks noChangeArrowheads="1"/>
          </p:cNvSpPr>
          <p:nvPr/>
        </p:nvSpPr>
        <p:spPr bwMode="auto">
          <a:xfrm>
            <a:off x="517525" y="520541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  <a:cs typeface="+mn-c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59183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8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8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25EFC-558E-4E4A-98F0-2F0A3322780E}" type="slidenum">
              <a:rPr lang="en-GB"/>
              <a:pPr>
                <a:defRPr/>
              </a:pPr>
              <a:t>69</a:t>
            </a:fld>
            <a:endParaRPr lang="en-GB"/>
          </a:p>
        </p:txBody>
      </p:sp>
      <p:sp>
        <p:nvSpPr>
          <p:cNvPr id="38914" name="Line 2"/>
          <p:cNvSpPr>
            <a:spLocks noChangeShapeType="1"/>
          </p:cNvSpPr>
          <p:nvPr/>
        </p:nvSpPr>
        <p:spPr bwMode="auto">
          <a:xfrm>
            <a:off x="2263775" y="4056063"/>
            <a:ext cx="3744913" cy="1973262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2566988" y="4048125"/>
            <a:ext cx="3792537" cy="1973263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2933700" y="4046538"/>
            <a:ext cx="3735388" cy="1982787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3281363" y="4044950"/>
            <a:ext cx="3783012" cy="1992313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4995863" y="4044950"/>
            <a:ext cx="1897062" cy="1011238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4702175" y="4068763"/>
            <a:ext cx="2306638" cy="1230312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4308475" y="4043363"/>
            <a:ext cx="2840038" cy="1487487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3983038" y="4048125"/>
            <a:ext cx="3297237" cy="1725613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3641725" y="4068763"/>
            <a:ext cx="3754438" cy="1954212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8923" name="AutoShape 11"/>
          <p:cNvSpPr>
            <a:spLocks noChangeArrowheads="1"/>
          </p:cNvSpPr>
          <p:nvPr/>
        </p:nvSpPr>
        <p:spPr bwMode="auto">
          <a:xfrm flipH="1">
            <a:off x="3279775" y="405923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8924" name="AutoShape 12"/>
          <p:cNvSpPr>
            <a:spLocks noChangeArrowheads="1"/>
          </p:cNvSpPr>
          <p:nvPr/>
        </p:nvSpPr>
        <p:spPr bwMode="auto">
          <a:xfrm flipH="1">
            <a:off x="3540125" y="45577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 flipH="1">
            <a:off x="3798888" y="50514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 flipH="1">
            <a:off x="4311650" y="405923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 flipH="1">
            <a:off x="4572000" y="45577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 flipH="1">
            <a:off x="4830763" y="50514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8929" name="AutoShape 17"/>
          <p:cNvSpPr>
            <a:spLocks noChangeArrowheads="1"/>
          </p:cNvSpPr>
          <p:nvPr/>
        </p:nvSpPr>
        <p:spPr bwMode="auto">
          <a:xfrm flipH="1">
            <a:off x="5343525" y="405923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8930" name="AutoShape 18"/>
          <p:cNvSpPr>
            <a:spLocks noChangeArrowheads="1"/>
          </p:cNvSpPr>
          <p:nvPr/>
        </p:nvSpPr>
        <p:spPr bwMode="auto">
          <a:xfrm flipH="1">
            <a:off x="5603875" y="45577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8931" name="AutoShape 19"/>
          <p:cNvSpPr>
            <a:spLocks noChangeArrowheads="1"/>
          </p:cNvSpPr>
          <p:nvPr/>
        </p:nvSpPr>
        <p:spPr bwMode="auto">
          <a:xfrm flipH="1">
            <a:off x="5862638" y="50514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grpSp>
        <p:nvGrpSpPr>
          <p:cNvPr id="113686" name="Group 20"/>
          <p:cNvGrpSpPr>
            <a:grpSpLocks/>
          </p:cNvGrpSpPr>
          <p:nvPr/>
        </p:nvGrpSpPr>
        <p:grpSpPr bwMode="auto">
          <a:xfrm>
            <a:off x="3030538" y="5545138"/>
            <a:ext cx="4386262" cy="495300"/>
            <a:chOff x="1251" y="2689"/>
            <a:chExt cx="2763" cy="312"/>
          </a:xfrm>
        </p:grpSpPr>
        <p:sp>
          <p:nvSpPr>
            <p:cNvPr id="38933" name="AutoShape 21"/>
            <p:cNvSpPr>
              <a:spLocks noChangeArrowheads="1"/>
            </p:cNvSpPr>
            <p:nvPr/>
          </p:nvSpPr>
          <p:spPr bwMode="auto">
            <a:xfrm flipH="1">
              <a:off x="255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8934" name="AutoShape 22"/>
            <p:cNvSpPr>
              <a:spLocks noChangeArrowheads="1"/>
            </p:cNvSpPr>
            <p:nvPr/>
          </p:nvSpPr>
          <p:spPr bwMode="auto">
            <a:xfrm flipH="1">
              <a:off x="190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8935" name="AutoShape 23"/>
            <p:cNvSpPr>
              <a:spLocks noChangeArrowheads="1"/>
            </p:cNvSpPr>
            <p:nvPr/>
          </p:nvSpPr>
          <p:spPr bwMode="auto">
            <a:xfrm flipH="1">
              <a:off x="320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8936" name="AutoShape 24"/>
            <p:cNvSpPr>
              <a:spLocks noChangeArrowheads="1"/>
            </p:cNvSpPr>
            <p:nvPr/>
          </p:nvSpPr>
          <p:spPr bwMode="auto">
            <a:xfrm flipH="1">
              <a:off x="1251" y="2690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38937" name="AutoShape 25"/>
          <p:cNvSpPr>
            <a:spLocks noChangeArrowheads="1"/>
          </p:cNvSpPr>
          <p:nvPr/>
        </p:nvSpPr>
        <p:spPr bwMode="auto">
          <a:xfrm flipH="1">
            <a:off x="2249488" y="40608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8938" name="AutoShape 26"/>
          <p:cNvSpPr>
            <a:spLocks noChangeArrowheads="1"/>
          </p:cNvSpPr>
          <p:nvPr/>
        </p:nvSpPr>
        <p:spPr bwMode="auto">
          <a:xfrm flipH="1">
            <a:off x="2509838" y="4559300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8939" name="AutoShape 27"/>
          <p:cNvSpPr>
            <a:spLocks noChangeArrowheads="1"/>
          </p:cNvSpPr>
          <p:nvPr/>
        </p:nvSpPr>
        <p:spPr bwMode="auto">
          <a:xfrm flipH="1">
            <a:off x="2768600" y="50530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8972" name="Text Box 60"/>
          <p:cNvSpPr txBox="1">
            <a:spLocks noChangeArrowheads="1"/>
          </p:cNvSpPr>
          <p:nvPr/>
        </p:nvSpPr>
        <p:spPr bwMode="auto">
          <a:xfrm>
            <a:off x="7543800" y="5591175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1">
                <a:solidFill>
                  <a:srgbClr val="FFCC00"/>
                </a:solidFill>
                <a:latin typeface="Arial" charset="0"/>
                <a:cs typeface="+mn-cs"/>
              </a:rPr>
              <a:t>(3,2) planes</a:t>
            </a:r>
          </a:p>
        </p:txBody>
      </p:sp>
      <p:sp>
        <p:nvSpPr>
          <p:cNvPr id="38973" name="Text Box 61"/>
          <p:cNvSpPr txBox="1">
            <a:spLocks noChangeArrowheads="1"/>
          </p:cNvSpPr>
          <p:nvPr/>
        </p:nvSpPr>
        <p:spPr bwMode="auto">
          <a:xfrm>
            <a:off x="287338" y="4505325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latin typeface="Arial" charset="0"/>
                <a:cs typeface="+mn-cs"/>
              </a:rPr>
              <a:t>REAL LATTICE</a:t>
            </a:r>
          </a:p>
        </p:txBody>
      </p:sp>
      <p:sp>
        <p:nvSpPr>
          <p:cNvPr id="38998" name="Text Box 86"/>
          <p:cNvSpPr txBox="1">
            <a:spLocks noChangeArrowheads="1"/>
          </p:cNvSpPr>
          <p:nvPr/>
        </p:nvSpPr>
        <p:spPr bwMode="auto">
          <a:xfrm>
            <a:off x="3108325" y="3505200"/>
            <a:ext cx="1468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CC00"/>
                </a:solidFill>
                <a:latin typeface="Arial" charset="0"/>
                <a:cs typeface="+mn-cs"/>
              </a:rPr>
              <a:t>length=1/d</a:t>
            </a:r>
            <a:r>
              <a:rPr lang="en-US" sz="1800" baseline="-25000">
                <a:solidFill>
                  <a:srgbClr val="FFCC00"/>
                </a:solidFill>
                <a:latin typeface="Arial" charset="0"/>
                <a:cs typeface="+mn-cs"/>
              </a:rPr>
              <a:t>3,2</a:t>
            </a:r>
          </a:p>
        </p:txBody>
      </p:sp>
      <p:grpSp>
        <p:nvGrpSpPr>
          <p:cNvPr id="92" name="Group 49"/>
          <p:cNvGrpSpPr>
            <a:grpSpLocks/>
          </p:cNvGrpSpPr>
          <p:nvPr/>
        </p:nvGrpSpPr>
        <p:grpSpPr bwMode="auto">
          <a:xfrm rot="5400000">
            <a:off x="3678239" y="1050927"/>
            <a:ext cx="3294064" cy="1506537"/>
            <a:chOff x="712" y="2160"/>
            <a:chExt cx="3626" cy="1488"/>
          </a:xfrm>
        </p:grpSpPr>
        <p:grpSp>
          <p:nvGrpSpPr>
            <p:cNvPr id="93" name="Group 50"/>
            <p:cNvGrpSpPr>
              <a:grpSpLocks/>
            </p:cNvGrpSpPr>
            <p:nvPr/>
          </p:nvGrpSpPr>
          <p:grpSpPr bwMode="auto">
            <a:xfrm>
              <a:off x="1435" y="2160"/>
              <a:ext cx="1089" cy="742"/>
              <a:chOff x="1435" y="2160"/>
              <a:chExt cx="1089" cy="742"/>
            </a:xfrm>
          </p:grpSpPr>
          <p:sp>
            <p:nvSpPr>
              <p:cNvPr id="116" name="AutoShape 51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17" name="AutoShape 52"/>
              <p:cNvSpPr>
                <a:spLocks noChangeArrowheads="1"/>
              </p:cNvSpPr>
              <p:nvPr/>
            </p:nvSpPr>
            <p:spPr bwMode="auto">
              <a:xfrm flipH="1">
                <a:off x="1614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94" name="Group 53"/>
            <p:cNvGrpSpPr>
              <a:grpSpLocks/>
            </p:cNvGrpSpPr>
            <p:nvPr/>
          </p:nvGrpSpPr>
          <p:grpSpPr bwMode="auto">
            <a:xfrm>
              <a:off x="1800" y="2905"/>
              <a:ext cx="1089" cy="742"/>
              <a:chOff x="1435" y="2160"/>
              <a:chExt cx="1089" cy="742"/>
            </a:xfrm>
          </p:grpSpPr>
          <p:sp>
            <p:nvSpPr>
              <p:cNvPr id="114" name="AutoShape 54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15" name="AutoShape 55"/>
              <p:cNvSpPr>
                <a:spLocks noChangeArrowheads="1"/>
              </p:cNvSpPr>
              <p:nvPr/>
            </p:nvSpPr>
            <p:spPr bwMode="auto">
              <a:xfrm flipH="1">
                <a:off x="1614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95" name="Group 56"/>
            <p:cNvGrpSpPr>
              <a:grpSpLocks/>
            </p:cNvGrpSpPr>
            <p:nvPr/>
          </p:nvGrpSpPr>
          <p:grpSpPr bwMode="auto">
            <a:xfrm>
              <a:off x="2160" y="2160"/>
              <a:ext cx="1454" cy="1487"/>
              <a:chOff x="1532" y="2257"/>
              <a:chExt cx="1454" cy="1487"/>
            </a:xfrm>
          </p:grpSpPr>
          <p:grpSp>
            <p:nvGrpSpPr>
              <p:cNvPr id="108" name="Group 57"/>
              <p:cNvGrpSpPr>
                <a:grpSpLocks/>
              </p:cNvGrpSpPr>
              <p:nvPr/>
            </p:nvGrpSpPr>
            <p:grpSpPr bwMode="auto">
              <a:xfrm>
                <a:off x="1532" y="2257"/>
                <a:ext cx="1089" cy="742"/>
                <a:chOff x="1435" y="2160"/>
                <a:chExt cx="1089" cy="742"/>
              </a:xfrm>
            </p:grpSpPr>
            <p:sp>
              <p:nvSpPr>
                <p:cNvPr id="112" name="AutoShape 58"/>
                <p:cNvSpPr>
                  <a:spLocks noChangeArrowheads="1"/>
                </p:cNvSpPr>
                <p:nvPr/>
              </p:nvSpPr>
              <p:spPr bwMode="auto">
                <a:xfrm flipH="1">
                  <a:off x="1430" y="2165"/>
                  <a:ext cx="907" cy="372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13" name="AutoShape 59"/>
                <p:cNvSpPr>
                  <a:spLocks noChangeArrowheads="1"/>
                </p:cNvSpPr>
                <p:nvPr/>
              </p:nvSpPr>
              <p:spPr bwMode="auto">
                <a:xfrm flipH="1">
                  <a:off x="1612" y="2535"/>
                  <a:ext cx="907" cy="370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  <p:grpSp>
            <p:nvGrpSpPr>
              <p:cNvPr id="109" name="Group 60"/>
              <p:cNvGrpSpPr>
                <a:grpSpLocks/>
              </p:cNvGrpSpPr>
              <p:nvPr/>
            </p:nvGrpSpPr>
            <p:grpSpPr bwMode="auto">
              <a:xfrm>
                <a:off x="1897" y="3002"/>
                <a:ext cx="1089" cy="742"/>
                <a:chOff x="1435" y="2160"/>
                <a:chExt cx="1089" cy="742"/>
              </a:xfrm>
            </p:grpSpPr>
            <p:sp>
              <p:nvSpPr>
                <p:cNvPr id="110" name="AutoShape 61"/>
                <p:cNvSpPr>
                  <a:spLocks noChangeArrowheads="1"/>
                </p:cNvSpPr>
                <p:nvPr/>
              </p:nvSpPr>
              <p:spPr bwMode="auto">
                <a:xfrm flipH="1">
                  <a:off x="1431" y="2164"/>
                  <a:ext cx="907" cy="372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11" name="AutoShape 62"/>
                <p:cNvSpPr>
                  <a:spLocks noChangeArrowheads="1"/>
                </p:cNvSpPr>
                <p:nvPr/>
              </p:nvSpPr>
              <p:spPr bwMode="auto">
                <a:xfrm flipH="1">
                  <a:off x="1612" y="2535"/>
                  <a:ext cx="907" cy="370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</p:grpSp>
        <p:grpSp>
          <p:nvGrpSpPr>
            <p:cNvPr id="96" name="Group 63"/>
            <p:cNvGrpSpPr>
              <a:grpSpLocks/>
            </p:cNvGrpSpPr>
            <p:nvPr/>
          </p:nvGrpSpPr>
          <p:grpSpPr bwMode="auto">
            <a:xfrm>
              <a:off x="2884" y="2160"/>
              <a:ext cx="1089" cy="742"/>
              <a:chOff x="1435" y="2160"/>
              <a:chExt cx="1089" cy="742"/>
            </a:xfrm>
          </p:grpSpPr>
          <p:sp>
            <p:nvSpPr>
              <p:cNvPr id="106" name="AutoShape 64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7" name="AutoShape 65"/>
              <p:cNvSpPr>
                <a:spLocks noChangeArrowheads="1"/>
              </p:cNvSpPr>
              <p:nvPr/>
            </p:nvSpPr>
            <p:spPr bwMode="auto">
              <a:xfrm flipH="1">
                <a:off x="1613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97" name="Group 66"/>
            <p:cNvGrpSpPr>
              <a:grpSpLocks/>
            </p:cNvGrpSpPr>
            <p:nvPr/>
          </p:nvGrpSpPr>
          <p:grpSpPr bwMode="auto">
            <a:xfrm>
              <a:off x="3249" y="2905"/>
              <a:ext cx="1089" cy="742"/>
              <a:chOff x="1435" y="2160"/>
              <a:chExt cx="1089" cy="742"/>
            </a:xfrm>
          </p:grpSpPr>
          <p:sp>
            <p:nvSpPr>
              <p:cNvPr id="104" name="AutoShape 67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5" name="AutoShape 68"/>
              <p:cNvSpPr>
                <a:spLocks noChangeArrowheads="1"/>
              </p:cNvSpPr>
              <p:nvPr/>
            </p:nvSpPr>
            <p:spPr bwMode="auto">
              <a:xfrm flipH="1">
                <a:off x="1614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98" name="Group 69"/>
            <p:cNvGrpSpPr>
              <a:grpSpLocks/>
            </p:cNvGrpSpPr>
            <p:nvPr/>
          </p:nvGrpSpPr>
          <p:grpSpPr bwMode="auto">
            <a:xfrm>
              <a:off x="712" y="2161"/>
              <a:ext cx="1089" cy="742"/>
              <a:chOff x="1435" y="2160"/>
              <a:chExt cx="1089" cy="742"/>
            </a:xfrm>
          </p:grpSpPr>
          <p:sp>
            <p:nvSpPr>
              <p:cNvPr id="102" name="AutoShape 70"/>
              <p:cNvSpPr>
                <a:spLocks noChangeArrowheads="1"/>
              </p:cNvSpPr>
              <p:nvPr/>
            </p:nvSpPr>
            <p:spPr bwMode="auto">
              <a:xfrm flipH="1">
                <a:off x="1432" y="2164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3" name="AutoShape 71"/>
              <p:cNvSpPr>
                <a:spLocks noChangeArrowheads="1"/>
              </p:cNvSpPr>
              <p:nvPr/>
            </p:nvSpPr>
            <p:spPr bwMode="auto">
              <a:xfrm flipH="1">
                <a:off x="1613" y="2534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99" name="Group 72"/>
            <p:cNvGrpSpPr>
              <a:grpSpLocks/>
            </p:cNvGrpSpPr>
            <p:nvPr/>
          </p:nvGrpSpPr>
          <p:grpSpPr bwMode="auto">
            <a:xfrm>
              <a:off x="1077" y="2906"/>
              <a:ext cx="1089" cy="742"/>
              <a:chOff x="1435" y="2160"/>
              <a:chExt cx="1089" cy="742"/>
            </a:xfrm>
          </p:grpSpPr>
          <p:sp>
            <p:nvSpPr>
              <p:cNvPr id="100" name="AutoShape 73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1" name="AutoShape 74"/>
              <p:cNvSpPr>
                <a:spLocks noChangeArrowheads="1"/>
              </p:cNvSpPr>
              <p:nvPr/>
            </p:nvSpPr>
            <p:spPr bwMode="auto">
              <a:xfrm flipH="1">
                <a:off x="1613" y="2534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</p:grpSp>
      <p:sp>
        <p:nvSpPr>
          <p:cNvPr id="120" name="Oval 77"/>
          <p:cNvSpPr>
            <a:spLocks noChangeArrowheads="1"/>
          </p:cNvSpPr>
          <p:nvPr/>
        </p:nvSpPr>
        <p:spPr bwMode="auto">
          <a:xfrm>
            <a:off x="4503280" y="2715445"/>
            <a:ext cx="144463" cy="125413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21" name="Oval 79"/>
          <p:cNvSpPr>
            <a:spLocks noChangeArrowheads="1"/>
          </p:cNvSpPr>
          <p:nvPr/>
        </p:nvSpPr>
        <p:spPr bwMode="auto">
          <a:xfrm>
            <a:off x="5253038" y="2395228"/>
            <a:ext cx="144462" cy="125412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22" name="Oval 80"/>
          <p:cNvSpPr>
            <a:spLocks noChangeArrowheads="1"/>
          </p:cNvSpPr>
          <p:nvPr/>
        </p:nvSpPr>
        <p:spPr bwMode="auto">
          <a:xfrm>
            <a:off x="5629275" y="2225365"/>
            <a:ext cx="144463" cy="125413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23" name="Text Box 84"/>
          <p:cNvSpPr txBox="1">
            <a:spLocks noChangeArrowheads="1"/>
          </p:cNvSpPr>
          <p:nvPr/>
        </p:nvSpPr>
        <p:spPr bwMode="auto">
          <a:xfrm>
            <a:off x="794989" y="1414496"/>
            <a:ext cx="272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B2B2B2"/>
                </a:solidFill>
                <a:latin typeface="Arial" charset="0"/>
                <a:cs typeface="+mn-cs"/>
              </a:rPr>
              <a:t>RECIPROCAL LATTICE</a:t>
            </a:r>
          </a:p>
        </p:txBody>
      </p:sp>
      <p:sp>
        <p:nvSpPr>
          <p:cNvPr id="133" name="Oval 213"/>
          <p:cNvSpPr>
            <a:spLocks noChangeArrowheads="1"/>
          </p:cNvSpPr>
          <p:nvPr/>
        </p:nvSpPr>
        <p:spPr bwMode="auto">
          <a:xfrm>
            <a:off x="5251450" y="1734613"/>
            <a:ext cx="144463" cy="125412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34" name="Oval 214"/>
          <p:cNvSpPr>
            <a:spLocks noChangeArrowheads="1"/>
          </p:cNvSpPr>
          <p:nvPr/>
        </p:nvSpPr>
        <p:spPr bwMode="auto">
          <a:xfrm>
            <a:off x="4495800" y="2067988"/>
            <a:ext cx="144463" cy="125412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35" name="Oval 216"/>
          <p:cNvSpPr>
            <a:spLocks noChangeArrowheads="1"/>
          </p:cNvSpPr>
          <p:nvPr/>
        </p:nvSpPr>
        <p:spPr bwMode="auto">
          <a:xfrm>
            <a:off x="4868863" y="1897210"/>
            <a:ext cx="144462" cy="125413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36" name="Oval 218"/>
          <p:cNvSpPr>
            <a:spLocks noChangeArrowheads="1"/>
          </p:cNvSpPr>
          <p:nvPr/>
        </p:nvSpPr>
        <p:spPr bwMode="auto">
          <a:xfrm>
            <a:off x="5629948" y="1569728"/>
            <a:ext cx="144462" cy="125412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37" name="Text Box 85"/>
          <p:cNvSpPr txBox="1">
            <a:spLocks noChangeArrowheads="1"/>
          </p:cNvSpPr>
          <p:nvPr/>
        </p:nvSpPr>
        <p:spPr bwMode="auto">
          <a:xfrm>
            <a:off x="4386436" y="2485009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+mn-cs"/>
              </a:rPr>
              <a:t>(0,1)</a:t>
            </a:r>
          </a:p>
        </p:txBody>
      </p:sp>
      <p:sp>
        <p:nvSpPr>
          <p:cNvPr id="138" name="Text Box 86"/>
          <p:cNvSpPr txBox="1">
            <a:spLocks noChangeArrowheads="1"/>
          </p:cNvSpPr>
          <p:nvPr/>
        </p:nvSpPr>
        <p:spPr bwMode="auto">
          <a:xfrm>
            <a:off x="4762243" y="2321712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>
                    <a:lumMod val="75000"/>
                  </a:schemeClr>
                </a:solidFill>
                <a:latin typeface="Arial" charset="0"/>
                <a:cs typeface="+mn-cs"/>
              </a:rPr>
              <a:t>(1,1)</a:t>
            </a:r>
          </a:p>
        </p:txBody>
      </p:sp>
      <p:sp>
        <p:nvSpPr>
          <p:cNvPr id="139" name="Text Box 87"/>
          <p:cNvSpPr txBox="1">
            <a:spLocks noChangeArrowheads="1"/>
          </p:cNvSpPr>
          <p:nvPr/>
        </p:nvSpPr>
        <p:spPr bwMode="auto">
          <a:xfrm>
            <a:off x="5138050" y="2158414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bg1">
                    <a:lumMod val="75000"/>
                  </a:schemeClr>
                </a:solidFill>
                <a:latin typeface="Arial" charset="0"/>
                <a:cs typeface="+mn-cs"/>
              </a:rPr>
              <a:t>(</a:t>
            </a:r>
            <a:r>
              <a:rPr lang="en-US" sz="1400" b="1">
                <a:solidFill>
                  <a:schemeClr val="bg1">
                    <a:lumMod val="75000"/>
                  </a:schemeClr>
                </a:solidFill>
                <a:latin typeface="Arial" charset="0"/>
                <a:cs typeface="+mn-cs"/>
              </a:rPr>
              <a:t>2,1</a:t>
            </a:r>
            <a:r>
              <a:rPr lang="en-US" sz="1400">
                <a:solidFill>
                  <a:schemeClr val="bg1">
                    <a:lumMod val="75000"/>
                  </a:schemeClr>
                </a:solidFill>
                <a:latin typeface="Arial" charset="0"/>
                <a:cs typeface="+mn-cs"/>
              </a:rPr>
              <a:t>)</a:t>
            </a:r>
          </a:p>
        </p:txBody>
      </p:sp>
      <p:sp>
        <p:nvSpPr>
          <p:cNvPr id="140" name="Text Box 88"/>
          <p:cNvSpPr txBox="1">
            <a:spLocks noChangeArrowheads="1"/>
          </p:cNvSpPr>
          <p:nvPr/>
        </p:nvSpPr>
        <p:spPr bwMode="auto">
          <a:xfrm>
            <a:off x="5513858" y="1995116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+mn-cs"/>
              </a:rPr>
              <a:t>(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+mn-cs"/>
              </a:rPr>
              <a:t>3,1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+mn-cs"/>
              </a:rPr>
              <a:t>)</a:t>
            </a:r>
          </a:p>
        </p:txBody>
      </p:sp>
      <p:sp>
        <p:nvSpPr>
          <p:cNvPr id="141" name="Text Box 212"/>
          <p:cNvSpPr txBox="1">
            <a:spLocks noChangeArrowheads="1"/>
          </p:cNvSpPr>
          <p:nvPr/>
        </p:nvSpPr>
        <p:spPr bwMode="auto">
          <a:xfrm>
            <a:off x="4762243" y="1671423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>
                    <a:lumMod val="75000"/>
                  </a:schemeClr>
                </a:solidFill>
                <a:latin typeface="Arial" charset="0"/>
                <a:cs typeface="+mn-cs"/>
              </a:rPr>
              <a:t>(1,2)</a:t>
            </a:r>
          </a:p>
        </p:txBody>
      </p:sp>
      <p:sp>
        <p:nvSpPr>
          <p:cNvPr id="142" name="Text Box 215"/>
          <p:cNvSpPr txBox="1">
            <a:spLocks noChangeArrowheads="1"/>
          </p:cNvSpPr>
          <p:nvPr/>
        </p:nvSpPr>
        <p:spPr bwMode="auto">
          <a:xfrm>
            <a:off x="5138050" y="1505265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>
                    <a:lumMod val="75000"/>
                  </a:schemeClr>
                </a:solidFill>
                <a:latin typeface="Arial" charset="0"/>
                <a:cs typeface="+mn-cs"/>
              </a:rPr>
              <a:t>(2,2)</a:t>
            </a:r>
          </a:p>
        </p:txBody>
      </p:sp>
      <p:sp>
        <p:nvSpPr>
          <p:cNvPr id="143" name="Text Box 217"/>
          <p:cNvSpPr txBox="1">
            <a:spLocks noChangeArrowheads="1"/>
          </p:cNvSpPr>
          <p:nvPr/>
        </p:nvSpPr>
        <p:spPr bwMode="auto">
          <a:xfrm>
            <a:off x="5513858" y="1339107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CC00"/>
                </a:solidFill>
                <a:latin typeface="Arial" charset="0"/>
                <a:cs typeface="+mn-cs"/>
              </a:rPr>
              <a:t>(</a:t>
            </a:r>
            <a:r>
              <a:rPr lang="en-US" sz="1400" b="1" dirty="0">
                <a:solidFill>
                  <a:srgbClr val="FFCC00"/>
                </a:solidFill>
                <a:latin typeface="Arial" charset="0"/>
                <a:cs typeface="+mn-cs"/>
              </a:rPr>
              <a:t>3,2</a:t>
            </a:r>
            <a:r>
              <a:rPr lang="en-US" sz="1400" dirty="0">
                <a:solidFill>
                  <a:srgbClr val="FFCC00"/>
                </a:solidFill>
                <a:latin typeface="Arial" charset="0"/>
                <a:cs typeface="+mn-cs"/>
              </a:rPr>
              <a:t>)</a:t>
            </a:r>
          </a:p>
        </p:txBody>
      </p:sp>
      <p:sp>
        <p:nvSpPr>
          <p:cNvPr id="144" name="Text Box 219"/>
          <p:cNvSpPr txBox="1">
            <a:spLocks noChangeArrowheads="1"/>
          </p:cNvSpPr>
          <p:nvPr/>
        </p:nvSpPr>
        <p:spPr bwMode="auto">
          <a:xfrm>
            <a:off x="4386436" y="1837582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+mn-cs"/>
              </a:rPr>
              <a:t>(0,2)</a:t>
            </a:r>
          </a:p>
        </p:txBody>
      </p:sp>
      <p:sp>
        <p:nvSpPr>
          <p:cNvPr id="145" name="Oval 78"/>
          <p:cNvSpPr>
            <a:spLocks noChangeArrowheads="1"/>
          </p:cNvSpPr>
          <p:nvPr/>
        </p:nvSpPr>
        <p:spPr bwMode="auto">
          <a:xfrm>
            <a:off x="4872495" y="2559198"/>
            <a:ext cx="144463" cy="125412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29" name="Line 208"/>
          <p:cNvSpPr>
            <a:spLocks noChangeShapeType="1"/>
          </p:cNvSpPr>
          <p:nvPr/>
        </p:nvSpPr>
        <p:spPr bwMode="auto">
          <a:xfrm flipV="1">
            <a:off x="4572000" y="1635221"/>
            <a:ext cx="1128894" cy="1813277"/>
          </a:xfrm>
          <a:prstGeom prst="line">
            <a:avLst/>
          </a:prstGeom>
          <a:noFill/>
          <a:ln w="63500">
            <a:solidFill>
              <a:srgbClr val="FF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90" name="Line 90"/>
          <p:cNvSpPr>
            <a:spLocks noChangeShapeType="1"/>
          </p:cNvSpPr>
          <p:nvPr/>
        </p:nvSpPr>
        <p:spPr bwMode="auto">
          <a:xfrm>
            <a:off x="2364112" y="2030614"/>
            <a:ext cx="7937" cy="677863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91" name="Line 91"/>
          <p:cNvSpPr>
            <a:spLocks noChangeShapeType="1"/>
          </p:cNvSpPr>
          <p:nvPr/>
        </p:nvSpPr>
        <p:spPr bwMode="auto">
          <a:xfrm flipV="1">
            <a:off x="2357384" y="2553235"/>
            <a:ext cx="346075" cy="153988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non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18" name="Text Box 92"/>
          <p:cNvSpPr txBox="1">
            <a:spLocks noChangeArrowheads="1"/>
          </p:cNvSpPr>
          <p:nvPr/>
        </p:nvSpPr>
        <p:spPr bwMode="auto">
          <a:xfrm>
            <a:off x="2412169" y="2602670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B2B2B2"/>
                </a:solidFill>
                <a:latin typeface="Arial" charset="0"/>
                <a:cs typeface="+mn-cs"/>
              </a:rPr>
              <a:t>a*</a:t>
            </a:r>
          </a:p>
        </p:txBody>
      </p:sp>
      <p:sp>
        <p:nvSpPr>
          <p:cNvPr id="119" name="Text Box 93"/>
          <p:cNvSpPr txBox="1">
            <a:spLocks noChangeArrowheads="1"/>
          </p:cNvSpPr>
          <p:nvPr/>
        </p:nvSpPr>
        <p:spPr bwMode="auto">
          <a:xfrm>
            <a:off x="2023295" y="2228848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B2B2B2"/>
                </a:solidFill>
                <a:latin typeface="Arial" charset="0"/>
                <a:cs typeface="+mn-cs"/>
              </a:rPr>
              <a:t>b*</a:t>
            </a:r>
          </a:p>
        </p:txBody>
      </p:sp>
      <p:sp>
        <p:nvSpPr>
          <p:cNvPr id="130" name="Line 70"/>
          <p:cNvSpPr>
            <a:spLocks noChangeShapeType="1"/>
          </p:cNvSpPr>
          <p:nvPr/>
        </p:nvSpPr>
        <p:spPr bwMode="auto">
          <a:xfrm>
            <a:off x="928974" y="5624009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31" name="Line 71"/>
          <p:cNvSpPr>
            <a:spLocks noChangeShapeType="1"/>
          </p:cNvSpPr>
          <p:nvPr/>
        </p:nvSpPr>
        <p:spPr bwMode="auto">
          <a:xfrm>
            <a:off x="688975" y="5133976"/>
            <a:ext cx="2428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32" name="Text Box 72"/>
          <p:cNvSpPr txBox="1">
            <a:spLocks noChangeArrowheads="1"/>
          </p:cNvSpPr>
          <p:nvPr/>
        </p:nvSpPr>
        <p:spPr bwMode="auto">
          <a:xfrm>
            <a:off x="1202024" y="553135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  <a:cs typeface="+mn-cs"/>
              </a:rPr>
              <a:t>a</a:t>
            </a:r>
          </a:p>
        </p:txBody>
      </p:sp>
      <p:sp>
        <p:nvSpPr>
          <p:cNvPr id="146" name="Text Box 73"/>
          <p:cNvSpPr txBox="1">
            <a:spLocks noChangeArrowheads="1"/>
          </p:cNvSpPr>
          <p:nvPr/>
        </p:nvSpPr>
        <p:spPr bwMode="auto">
          <a:xfrm>
            <a:off x="517525" y="520541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  <a:cs typeface="+mn-c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40343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 descr="oboi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76" y="441180"/>
            <a:ext cx="5738538" cy="57448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255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5" name="Line 209"/>
          <p:cNvSpPr>
            <a:spLocks noChangeShapeType="1"/>
          </p:cNvSpPr>
          <p:nvPr/>
        </p:nvSpPr>
        <p:spPr bwMode="auto">
          <a:xfrm flipV="1">
            <a:off x="4569976" y="1800560"/>
            <a:ext cx="751245" cy="1647937"/>
          </a:xfrm>
          <a:prstGeom prst="line">
            <a:avLst/>
          </a:prstGeom>
          <a:noFill/>
          <a:ln w="28575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22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22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2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43BE5-C5E1-574D-A3B5-9FA67A411360}" type="slidenum">
              <a:rPr lang="en-GB"/>
              <a:pPr>
                <a:defRPr/>
              </a:pPr>
              <a:t>70</a:t>
            </a:fld>
            <a:endParaRPr lang="en-GB"/>
          </a:p>
        </p:txBody>
      </p:sp>
      <p:sp>
        <p:nvSpPr>
          <p:cNvPr id="39938" name="Line 2"/>
          <p:cNvSpPr>
            <a:spLocks noChangeShapeType="1"/>
          </p:cNvSpPr>
          <p:nvPr/>
        </p:nvSpPr>
        <p:spPr bwMode="auto">
          <a:xfrm>
            <a:off x="2263775" y="4056063"/>
            <a:ext cx="2392363" cy="1982787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2566988" y="4048125"/>
            <a:ext cx="2392362" cy="1982788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2933700" y="4046538"/>
            <a:ext cx="2392363" cy="1982787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3281363" y="4044950"/>
            <a:ext cx="2392362" cy="1982788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4995863" y="4044950"/>
            <a:ext cx="2392362" cy="1982788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4702175" y="4068763"/>
            <a:ext cx="2392363" cy="1982787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4308475" y="4043363"/>
            <a:ext cx="2392363" cy="1982787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3983038" y="4048125"/>
            <a:ext cx="2392362" cy="1982788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3641725" y="4068763"/>
            <a:ext cx="2392363" cy="1982787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4295775" y="4040188"/>
            <a:ext cx="3098800" cy="197485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2257425" y="4046538"/>
            <a:ext cx="3098800" cy="197485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2706688" y="4044950"/>
            <a:ext cx="3098800" cy="197485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3232150" y="4062413"/>
            <a:ext cx="3098800" cy="197485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3776663" y="4048125"/>
            <a:ext cx="3098800" cy="197485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2773363" y="5038725"/>
            <a:ext cx="2549525" cy="962025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4313238" y="4070350"/>
            <a:ext cx="2574925" cy="974725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2517775" y="4548188"/>
            <a:ext cx="3857625" cy="1489075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2255838" y="4089400"/>
            <a:ext cx="5165725" cy="1946275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flipV="1">
            <a:off x="2281238" y="4062413"/>
            <a:ext cx="4098925" cy="1587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 flipV="1">
            <a:off x="3313113" y="6042025"/>
            <a:ext cx="4098925" cy="1588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 flipV="1">
            <a:off x="3044825" y="5540375"/>
            <a:ext cx="4098925" cy="1588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 flipV="1">
            <a:off x="2771775" y="5048250"/>
            <a:ext cx="4098925" cy="1588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 flipV="1">
            <a:off x="2522538" y="4565650"/>
            <a:ext cx="4098925" cy="1588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>
            <a:off x="3273425" y="4078288"/>
            <a:ext cx="3889375" cy="1450975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 flipV="1">
            <a:off x="4564063" y="2292035"/>
            <a:ext cx="1132780" cy="1156465"/>
          </a:xfrm>
          <a:prstGeom prst="line">
            <a:avLst/>
          </a:prstGeom>
          <a:noFill/>
          <a:ln w="28575">
            <a:solidFill>
              <a:srgbClr val="FF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9963" name="Text Box 27"/>
          <p:cNvSpPr txBox="1">
            <a:spLocks noChangeArrowheads="1"/>
          </p:cNvSpPr>
          <p:nvPr/>
        </p:nvSpPr>
        <p:spPr bwMode="auto">
          <a:xfrm>
            <a:off x="6792913" y="4302125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1">
                <a:solidFill>
                  <a:srgbClr val="CC0099"/>
                </a:solidFill>
                <a:latin typeface="Arial" charset="0"/>
                <a:cs typeface="+mn-cs"/>
              </a:rPr>
              <a:t>(0,1) planes</a:t>
            </a: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7023100" y="4762500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1">
                <a:solidFill>
                  <a:srgbClr val="6666FF"/>
                </a:solidFill>
                <a:latin typeface="Arial" charset="0"/>
                <a:cs typeface="+mn-cs"/>
              </a:rPr>
              <a:t>(1,1) planes</a:t>
            </a:r>
          </a:p>
        </p:txBody>
      </p:sp>
      <p:sp>
        <p:nvSpPr>
          <p:cNvPr id="39965" name="AutoShape 29"/>
          <p:cNvSpPr>
            <a:spLocks noChangeArrowheads="1"/>
          </p:cNvSpPr>
          <p:nvPr/>
        </p:nvSpPr>
        <p:spPr bwMode="auto">
          <a:xfrm flipH="1">
            <a:off x="3279775" y="405923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9966" name="AutoShape 30"/>
          <p:cNvSpPr>
            <a:spLocks noChangeArrowheads="1"/>
          </p:cNvSpPr>
          <p:nvPr/>
        </p:nvSpPr>
        <p:spPr bwMode="auto">
          <a:xfrm flipH="1">
            <a:off x="3540125" y="45577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9967" name="AutoShape 31"/>
          <p:cNvSpPr>
            <a:spLocks noChangeArrowheads="1"/>
          </p:cNvSpPr>
          <p:nvPr/>
        </p:nvSpPr>
        <p:spPr bwMode="auto">
          <a:xfrm flipH="1">
            <a:off x="3798888" y="50514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9968" name="AutoShape 32"/>
          <p:cNvSpPr>
            <a:spLocks noChangeArrowheads="1"/>
          </p:cNvSpPr>
          <p:nvPr/>
        </p:nvSpPr>
        <p:spPr bwMode="auto">
          <a:xfrm flipH="1">
            <a:off x="4311650" y="405923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9969" name="AutoShape 33"/>
          <p:cNvSpPr>
            <a:spLocks noChangeArrowheads="1"/>
          </p:cNvSpPr>
          <p:nvPr/>
        </p:nvSpPr>
        <p:spPr bwMode="auto">
          <a:xfrm flipH="1">
            <a:off x="4572000" y="45577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9970" name="AutoShape 34"/>
          <p:cNvSpPr>
            <a:spLocks noChangeArrowheads="1"/>
          </p:cNvSpPr>
          <p:nvPr/>
        </p:nvSpPr>
        <p:spPr bwMode="auto">
          <a:xfrm flipH="1">
            <a:off x="4830763" y="50514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9971" name="AutoShape 35"/>
          <p:cNvSpPr>
            <a:spLocks noChangeArrowheads="1"/>
          </p:cNvSpPr>
          <p:nvPr/>
        </p:nvSpPr>
        <p:spPr bwMode="auto">
          <a:xfrm flipH="1">
            <a:off x="5343525" y="405923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9972" name="AutoShape 36"/>
          <p:cNvSpPr>
            <a:spLocks noChangeArrowheads="1"/>
          </p:cNvSpPr>
          <p:nvPr/>
        </p:nvSpPr>
        <p:spPr bwMode="auto">
          <a:xfrm flipH="1">
            <a:off x="5603875" y="45577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9973" name="AutoShape 37"/>
          <p:cNvSpPr>
            <a:spLocks noChangeArrowheads="1"/>
          </p:cNvSpPr>
          <p:nvPr/>
        </p:nvSpPr>
        <p:spPr bwMode="auto">
          <a:xfrm flipH="1">
            <a:off x="5862638" y="50514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grpSp>
        <p:nvGrpSpPr>
          <p:cNvPr id="114728" name="Group 38"/>
          <p:cNvGrpSpPr>
            <a:grpSpLocks/>
          </p:cNvGrpSpPr>
          <p:nvPr/>
        </p:nvGrpSpPr>
        <p:grpSpPr bwMode="auto">
          <a:xfrm>
            <a:off x="3030538" y="5545138"/>
            <a:ext cx="4386262" cy="495300"/>
            <a:chOff x="1251" y="2689"/>
            <a:chExt cx="2763" cy="312"/>
          </a:xfrm>
        </p:grpSpPr>
        <p:sp>
          <p:nvSpPr>
            <p:cNvPr id="39975" name="AutoShape 39"/>
            <p:cNvSpPr>
              <a:spLocks noChangeArrowheads="1"/>
            </p:cNvSpPr>
            <p:nvPr/>
          </p:nvSpPr>
          <p:spPr bwMode="auto">
            <a:xfrm flipH="1">
              <a:off x="255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9976" name="AutoShape 40"/>
            <p:cNvSpPr>
              <a:spLocks noChangeArrowheads="1"/>
            </p:cNvSpPr>
            <p:nvPr/>
          </p:nvSpPr>
          <p:spPr bwMode="auto">
            <a:xfrm flipH="1">
              <a:off x="190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9977" name="AutoShape 41"/>
            <p:cNvSpPr>
              <a:spLocks noChangeArrowheads="1"/>
            </p:cNvSpPr>
            <p:nvPr/>
          </p:nvSpPr>
          <p:spPr bwMode="auto">
            <a:xfrm flipH="1">
              <a:off x="320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9978" name="AutoShape 42"/>
            <p:cNvSpPr>
              <a:spLocks noChangeArrowheads="1"/>
            </p:cNvSpPr>
            <p:nvPr/>
          </p:nvSpPr>
          <p:spPr bwMode="auto">
            <a:xfrm flipH="1">
              <a:off x="1251" y="2690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39979" name="AutoShape 43"/>
          <p:cNvSpPr>
            <a:spLocks noChangeArrowheads="1"/>
          </p:cNvSpPr>
          <p:nvPr/>
        </p:nvSpPr>
        <p:spPr bwMode="auto">
          <a:xfrm flipH="1">
            <a:off x="2249488" y="40608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9980" name="AutoShape 44"/>
          <p:cNvSpPr>
            <a:spLocks noChangeArrowheads="1"/>
          </p:cNvSpPr>
          <p:nvPr/>
        </p:nvSpPr>
        <p:spPr bwMode="auto">
          <a:xfrm flipH="1">
            <a:off x="2509838" y="4559300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9981" name="AutoShape 45"/>
          <p:cNvSpPr>
            <a:spLocks noChangeArrowheads="1"/>
          </p:cNvSpPr>
          <p:nvPr/>
        </p:nvSpPr>
        <p:spPr bwMode="auto">
          <a:xfrm flipH="1">
            <a:off x="2768600" y="50530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9984" name="Line 48"/>
          <p:cNvSpPr>
            <a:spLocks noChangeShapeType="1"/>
          </p:cNvSpPr>
          <p:nvPr/>
        </p:nvSpPr>
        <p:spPr bwMode="auto">
          <a:xfrm flipV="1">
            <a:off x="4572000" y="2788961"/>
            <a:ext cx="0" cy="659534"/>
          </a:xfrm>
          <a:prstGeom prst="line">
            <a:avLst/>
          </a:prstGeom>
          <a:noFill/>
          <a:ln w="28575">
            <a:solidFill>
              <a:srgbClr val="CC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grpSp>
        <p:nvGrpSpPr>
          <p:cNvPr id="114735" name="Group 49"/>
          <p:cNvGrpSpPr>
            <a:grpSpLocks/>
          </p:cNvGrpSpPr>
          <p:nvPr/>
        </p:nvGrpSpPr>
        <p:grpSpPr bwMode="auto">
          <a:xfrm rot="5400000">
            <a:off x="3678239" y="1050927"/>
            <a:ext cx="3294064" cy="1506537"/>
            <a:chOff x="712" y="2160"/>
            <a:chExt cx="3626" cy="1488"/>
          </a:xfrm>
        </p:grpSpPr>
        <p:grpSp>
          <p:nvGrpSpPr>
            <p:cNvPr id="114885" name="Group 50"/>
            <p:cNvGrpSpPr>
              <a:grpSpLocks/>
            </p:cNvGrpSpPr>
            <p:nvPr/>
          </p:nvGrpSpPr>
          <p:grpSpPr bwMode="auto">
            <a:xfrm>
              <a:off x="1435" y="2160"/>
              <a:ext cx="1089" cy="742"/>
              <a:chOff x="1435" y="2160"/>
              <a:chExt cx="1089" cy="742"/>
            </a:xfrm>
          </p:grpSpPr>
          <p:sp>
            <p:nvSpPr>
              <p:cNvPr id="39987" name="AutoShape 51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39988" name="AutoShape 52"/>
              <p:cNvSpPr>
                <a:spLocks noChangeArrowheads="1"/>
              </p:cNvSpPr>
              <p:nvPr/>
            </p:nvSpPr>
            <p:spPr bwMode="auto">
              <a:xfrm flipH="1">
                <a:off x="1614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114886" name="Group 53"/>
            <p:cNvGrpSpPr>
              <a:grpSpLocks/>
            </p:cNvGrpSpPr>
            <p:nvPr/>
          </p:nvGrpSpPr>
          <p:grpSpPr bwMode="auto">
            <a:xfrm>
              <a:off x="1800" y="2905"/>
              <a:ext cx="1089" cy="742"/>
              <a:chOff x="1435" y="2160"/>
              <a:chExt cx="1089" cy="742"/>
            </a:xfrm>
          </p:grpSpPr>
          <p:sp>
            <p:nvSpPr>
              <p:cNvPr id="39990" name="AutoShape 54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39991" name="AutoShape 55"/>
              <p:cNvSpPr>
                <a:spLocks noChangeArrowheads="1"/>
              </p:cNvSpPr>
              <p:nvPr/>
            </p:nvSpPr>
            <p:spPr bwMode="auto">
              <a:xfrm flipH="1">
                <a:off x="1614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114887" name="Group 56"/>
            <p:cNvGrpSpPr>
              <a:grpSpLocks/>
            </p:cNvGrpSpPr>
            <p:nvPr/>
          </p:nvGrpSpPr>
          <p:grpSpPr bwMode="auto">
            <a:xfrm>
              <a:off x="2160" y="2160"/>
              <a:ext cx="1454" cy="1487"/>
              <a:chOff x="1532" y="2257"/>
              <a:chExt cx="1454" cy="1487"/>
            </a:xfrm>
          </p:grpSpPr>
          <p:grpSp>
            <p:nvGrpSpPr>
              <p:cNvPr id="114900" name="Group 57"/>
              <p:cNvGrpSpPr>
                <a:grpSpLocks/>
              </p:cNvGrpSpPr>
              <p:nvPr/>
            </p:nvGrpSpPr>
            <p:grpSpPr bwMode="auto">
              <a:xfrm>
                <a:off x="1532" y="2257"/>
                <a:ext cx="1089" cy="742"/>
                <a:chOff x="1435" y="2160"/>
                <a:chExt cx="1089" cy="742"/>
              </a:xfrm>
            </p:grpSpPr>
            <p:sp>
              <p:nvSpPr>
                <p:cNvPr id="39994" name="AutoShape 58"/>
                <p:cNvSpPr>
                  <a:spLocks noChangeArrowheads="1"/>
                </p:cNvSpPr>
                <p:nvPr/>
              </p:nvSpPr>
              <p:spPr bwMode="auto">
                <a:xfrm flipH="1">
                  <a:off x="1430" y="2165"/>
                  <a:ext cx="907" cy="372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39995" name="AutoShape 59"/>
                <p:cNvSpPr>
                  <a:spLocks noChangeArrowheads="1"/>
                </p:cNvSpPr>
                <p:nvPr/>
              </p:nvSpPr>
              <p:spPr bwMode="auto">
                <a:xfrm flipH="1">
                  <a:off x="1612" y="2535"/>
                  <a:ext cx="907" cy="370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  <p:grpSp>
            <p:nvGrpSpPr>
              <p:cNvPr id="114901" name="Group 60"/>
              <p:cNvGrpSpPr>
                <a:grpSpLocks/>
              </p:cNvGrpSpPr>
              <p:nvPr/>
            </p:nvGrpSpPr>
            <p:grpSpPr bwMode="auto">
              <a:xfrm>
                <a:off x="1897" y="3002"/>
                <a:ext cx="1089" cy="742"/>
                <a:chOff x="1435" y="2160"/>
                <a:chExt cx="1089" cy="742"/>
              </a:xfrm>
            </p:grpSpPr>
            <p:sp>
              <p:nvSpPr>
                <p:cNvPr id="39997" name="AutoShape 61"/>
                <p:cNvSpPr>
                  <a:spLocks noChangeArrowheads="1"/>
                </p:cNvSpPr>
                <p:nvPr/>
              </p:nvSpPr>
              <p:spPr bwMode="auto">
                <a:xfrm flipH="1">
                  <a:off x="1431" y="2164"/>
                  <a:ext cx="907" cy="372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39998" name="AutoShape 62"/>
                <p:cNvSpPr>
                  <a:spLocks noChangeArrowheads="1"/>
                </p:cNvSpPr>
                <p:nvPr/>
              </p:nvSpPr>
              <p:spPr bwMode="auto">
                <a:xfrm flipH="1">
                  <a:off x="1612" y="2535"/>
                  <a:ext cx="907" cy="370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</p:grpSp>
        <p:grpSp>
          <p:nvGrpSpPr>
            <p:cNvPr id="114888" name="Group 63"/>
            <p:cNvGrpSpPr>
              <a:grpSpLocks/>
            </p:cNvGrpSpPr>
            <p:nvPr/>
          </p:nvGrpSpPr>
          <p:grpSpPr bwMode="auto">
            <a:xfrm>
              <a:off x="2884" y="2160"/>
              <a:ext cx="1089" cy="742"/>
              <a:chOff x="1435" y="2160"/>
              <a:chExt cx="1089" cy="742"/>
            </a:xfrm>
          </p:grpSpPr>
          <p:sp>
            <p:nvSpPr>
              <p:cNvPr id="40000" name="AutoShape 64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40001" name="AutoShape 65"/>
              <p:cNvSpPr>
                <a:spLocks noChangeArrowheads="1"/>
              </p:cNvSpPr>
              <p:nvPr/>
            </p:nvSpPr>
            <p:spPr bwMode="auto">
              <a:xfrm flipH="1">
                <a:off x="1613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114889" name="Group 66"/>
            <p:cNvGrpSpPr>
              <a:grpSpLocks/>
            </p:cNvGrpSpPr>
            <p:nvPr/>
          </p:nvGrpSpPr>
          <p:grpSpPr bwMode="auto">
            <a:xfrm>
              <a:off x="3249" y="2905"/>
              <a:ext cx="1089" cy="742"/>
              <a:chOff x="1435" y="2160"/>
              <a:chExt cx="1089" cy="742"/>
            </a:xfrm>
          </p:grpSpPr>
          <p:sp>
            <p:nvSpPr>
              <p:cNvPr id="40003" name="AutoShape 67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40004" name="AutoShape 68"/>
              <p:cNvSpPr>
                <a:spLocks noChangeArrowheads="1"/>
              </p:cNvSpPr>
              <p:nvPr/>
            </p:nvSpPr>
            <p:spPr bwMode="auto">
              <a:xfrm flipH="1">
                <a:off x="1614" y="2533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114890" name="Group 69"/>
            <p:cNvGrpSpPr>
              <a:grpSpLocks/>
            </p:cNvGrpSpPr>
            <p:nvPr/>
          </p:nvGrpSpPr>
          <p:grpSpPr bwMode="auto">
            <a:xfrm>
              <a:off x="712" y="2161"/>
              <a:ext cx="1089" cy="742"/>
              <a:chOff x="1435" y="2160"/>
              <a:chExt cx="1089" cy="742"/>
            </a:xfrm>
          </p:grpSpPr>
          <p:sp>
            <p:nvSpPr>
              <p:cNvPr id="40006" name="AutoShape 70"/>
              <p:cNvSpPr>
                <a:spLocks noChangeArrowheads="1"/>
              </p:cNvSpPr>
              <p:nvPr/>
            </p:nvSpPr>
            <p:spPr bwMode="auto">
              <a:xfrm flipH="1">
                <a:off x="1432" y="2164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40007" name="AutoShape 71"/>
              <p:cNvSpPr>
                <a:spLocks noChangeArrowheads="1"/>
              </p:cNvSpPr>
              <p:nvPr/>
            </p:nvSpPr>
            <p:spPr bwMode="auto">
              <a:xfrm flipH="1">
                <a:off x="1613" y="2534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114891" name="Group 72"/>
            <p:cNvGrpSpPr>
              <a:grpSpLocks/>
            </p:cNvGrpSpPr>
            <p:nvPr/>
          </p:nvGrpSpPr>
          <p:grpSpPr bwMode="auto">
            <a:xfrm>
              <a:off x="1077" y="2906"/>
              <a:ext cx="1089" cy="742"/>
              <a:chOff x="1435" y="2160"/>
              <a:chExt cx="1089" cy="742"/>
            </a:xfrm>
          </p:grpSpPr>
          <p:sp>
            <p:nvSpPr>
              <p:cNvPr id="40009" name="AutoShape 73"/>
              <p:cNvSpPr>
                <a:spLocks noChangeArrowheads="1"/>
              </p:cNvSpPr>
              <p:nvPr/>
            </p:nvSpPr>
            <p:spPr bwMode="auto">
              <a:xfrm flipH="1">
                <a:off x="1432" y="2163"/>
                <a:ext cx="907" cy="372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40010" name="AutoShape 74"/>
              <p:cNvSpPr>
                <a:spLocks noChangeArrowheads="1"/>
              </p:cNvSpPr>
              <p:nvPr/>
            </p:nvSpPr>
            <p:spPr bwMode="auto">
              <a:xfrm flipH="1">
                <a:off x="1613" y="2534"/>
                <a:ext cx="907" cy="370"/>
              </a:xfrm>
              <a:prstGeom prst="flowChartInputOutpu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</p:grpSp>
      <p:sp>
        <p:nvSpPr>
          <p:cNvPr id="40011" name="Line 75"/>
          <p:cNvSpPr>
            <a:spLocks noChangeShapeType="1"/>
          </p:cNvSpPr>
          <p:nvPr/>
        </p:nvSpPr>
        <p:spPr bwMode="auto">
          <a:xfrm flipV="1">
            <a:off x="4573588" y="2624530"/>
            <a:ext cx="369987" cy="823971"/>
          </a:xfrm>
          <a:prstGeom prst="line">
            <a:avLst/>
          </a:prstGeom>
          <a:noFill/>
          <a:ln w="28575">
            <a:solidFill>
              <a:srgbClr val="6666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12" name="Line 76"/>
          <p:cNvSpPr>
            <a:spLocks noChangeShapeType="1"/>
          </p:cNvSpPr>
          <p:nvPr/>
        </p:nvSpPr>
        <p:spPr bwMode="auto">
          <a:xfrm flipV="1">
            <a:off x="4572000" y="2457374"/>
            <a:ext cx="748208" cy="991125"/>
          </a:xfrm>
          <a:prstGeom prst="line">
            <a:avLst/>
          </a:prstGeom>
          <a:noFill/>
          <a:ln w="28575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13" name="Oval 77"/>
          <p:cNvSpPr>
            <a:spLocks noChangeArrowheads="1"/>
          </p:cNvSpPr>
          <p:nvPr/>
        </p:nvSpPr>
        <p:spPr bwMode="auto">
          <a:xfrm>
            <a:off x="4503280" y="2715445"/>
            <a:ext cx="144463" cy="125413"/>
          </a:xfrm>
          <a:prstGeom prst="ellipse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15" name="Oval 79"/>
          <p:cNvSpPr>
            <a:spLocks noChangeArrowheads="1"/>
          </p:cNvSpPr>
          <p:nvPr/>
        </p:nvSpPr>
        <p:spPr bwMode="auto">
          <a:xfrm>
            <a:off x="5253038" y="2395228"/>
            <a:ext cx="144462" cy="125412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16" name="Oval 80"/>
          <p:cNvSpPr>
            <a:spLocks noChangeArrowheads="1"/>
          </p:cNvSpPr>
          <p:nvPr/>
        </p:nvSpPr>
        <p:spPr bwMode="auto">
          <a:xfrm>
            <a:off x="5629275" y="2225365"/>
            <a:ext cx="144463" cy="125413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17" name="Text Box 81"/>
          <p:cNvSpPr txBox="1">
            <a:spLocks noChangeArrowheads="1"/>
          </p:cNvSpPr>
          <p:nvPr/>
        </p:nvSpPr>
        <p:spPr bwMode="auto">
          <a:xfrm>
            <a:off x="7292975" y="5162550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1">
                <a:solidFill>
                  <a:srgbClr val="00FF00"/>
                </a:solidFill>
                <a:latin typeface="Arial" charset="0"/>
                <a:cs typeface="+mn-cs"/>
              </a:rPr>
              <a:t>(2,1) planes</a:t>
            </a:r>
          </a:p>
        </p:txBody>
      </p:sp>
      <p:sp>
        <p:nvSpPr>
          <p:cNvPr id="40018" name="Text Box 82"/>
          <p:cNvSpPr txBox="1">
            <a:spLocks noChangeArrowheads="1"/>
          </p:cNvSpPr>
          <p:nvPr/>
        </p:nvSpPr>
        <p:spPr bwMode="auto">
          <a:xfrm>
            <a:off x="7543800" y="5591175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1">
                <a:solidFill>
                  <a:srgbClr val="FFCC00"/>
                </a:solidFill>
                <a:latin typeface="Arial" charset="0"/>
                <a:cs typeface="+mn-cs"/>
              </a:rPr>
              <a:t>(3,1) planes</a:t>
            </a:r>
          </a:p>
        </p:txBody>
      </p:sp>
      <p:sp>
        <p:nvSpPr>
          <p:cNvPr id="40019" name="Text Box 83"/>
          <p:cNvSpPr txBox="1">
            <a:spLocks noChangeArrowheads="1"/>
          </p:cNvSpPr>
          <p:nvPr/>
        </p:nvSpPr>
        <p:spPr bwMode="auto">
          <a:xfrm>
            <a:off x="287338" y="4505325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latin typeface="Arial" charset="0"/>
                <a:cs typeface="+mn-cs"/>
              </a:rPr>
              <a:t>REAL LATTICE</a:t>
            </a:r>
          </a:p>
        </p:txBody>
      </p:sp>
      <p:sp>
        <p:nvSpPr>
          <p:cNvPr id="40020" name="Text Box 84"/>
          <p:cNvSpPr txBox="1">
            <a:spLocks noChangeArrowheads="1"/>
          </p:cNvSpPr>
          <p:nvPr/>
        </p:nvSpPr>
        <p:spPr bwMode="auto">
          <a:xfrm>
            <a:off x="794989" y="1414496"/>
            <a:ext cx="272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B2B2B2"/>
                </a:solidFill>
                <a:latin typeface="Arial" charset="0"/>
                <a:cs typeface="+mn-cs"/>
              </a:rPr>
              <a:t>RECIPROCAL LATTICE</a:t>
            </a:r>
          </a:p>
        </p:txBody>
      </p:sp>
      <p:sp>
        <p:nvSpPr>
          <p:cNvPr id="40035" name="Line 99"/>
          <p:cNvSpPr>
            <a:spLocks noChangeShapeType="1"/>
          </p:cNvSpPr>
          <p:nvPr/>
        </p:nvSpPr>
        <p:spPr bwMode="auto">
          <a:xfrm flipV="1">
            <a:off x="3162300" y="5784850"/>
            <a:ext cx="4098925" cy="1588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36" name="Line 100"/>
          <p:cNvSpPr>
            <a:spLocks noChangeShapeType="1"/>
          </p:cNvSpPr>
          <p:nvPr/>
        </p:nvSpPr>
        <p:spPr bwMode="auto">
          <a:xfrm flipV="1">
            <a:off x="2908300" y="5289550"/>
            <a:ext cx="4098925" cy="1588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37" name="Line 101"/>
          <p:cNvSpPr>
            <a:spLocks noChangeShapeType="1"/>
          </p:cNvSpPr>
          <p:nvPr/>
        </p:nvSpPr>
        <p:spPr bwMode="auto">
          <a:xfrm flipV="1">
            <a:off x="2665413" y="4805363"/>
            <a:ext cx="4098925" cy="1587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38" name="Line 102"/>
          <p:cNvSpPr>
            <a:spLocks noChangeShapeType="1"/>
          </p:cNvSpPr>
          <p:nvPr/>
        </p:nvSpPr>
        <p:spPr bwMode="auto">
          <a:xfrm flipV="1">
            <a:off x="2386013" y="4310063"/>
            <a:ext cx="4098925" cy="1587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39" name="Line 103"/>
          <p:cNvSpPr>
            <a:spLocks noChangeShapeType="1"/>
          </p:cNvSpPr>
          <p:nvPr/>
        </p:nvSpPr>
        <p:spPr bwMode="auto">
          <a:xfrm flipV="1">
            <a:off x="2282825" y="4054475"/>
            <a:ext cx="4098925" cy="1588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40" name="Line 104"/>
          <p:cNvSpPr>
            <a:spLocks noChangeShapeType="1"/>
          </p:cNvSpPr>
          <p:nvPr/>
        </p:nvSpPr>
        <p:spPr bwMode="auto">
          <a:xfrm flipV="1">
            <a:off x="3314700" y="6034088"/>
            <a:ext cx="4098925" cy="1587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41" name="Line 105"/>
          <p:cNvSpPr>
            <a:spLocks noChangeShapeType="1"/>
          </p:cNvSpPr>
          <p:nvPr/>
        </p:nvSpPr>
        <p:spPr bwMode="auto">
          <a:xfrm flipV="1">
            <a:off x="3046413" y="5532438"/>
            <a:ext cx="4098925" cy="1587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42" name="Line 106"/>
          <p:cNvSpPr>
            <a:spLocks noChangeShapeType="1"/>
          </p:cNvSpPr>
          <p:nvPr/>
        </p:nvSpPr>
        <p:spPr bwMode="auto">
          <a:xfrm flipV="1">
            <a:off x="2773363" y="5040313"/>
            <a:ext cx="4098925" cy="1587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43" name="Line 107"/>
          <p:cNvSpPr>
            <a:spLocks noChangeShapeType="1"/>
          </p:cNvSpPr>
          <p:nvPr/>
        </p:nvSpPr>
        <p:spPr bwMode="auto">
          <a:xfrm flipV="1">
            <a:off x="2524125" y="4557713"/>
            <a:ext cx="4098925" cy="1587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44" name="AutoShape 108"/>
          <p:cNvSpPr>
            <a:spLocks noChangeArrowheads="1"/>
          </p:cNvSpPr>
          <p:nvPr/>
        </p:nvSpPr>
        <p:spPr bwMode="auto">
          <a:xfrm flipH="1">
            <a:off x="3281363" y="4051300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45" name="AutoShape 109"/>
          <p:cNvSpPr>
            <a:spLocks noChangeArrowheads="1"/>
          </p:cNvSpPr>
          <p:nvPr/>
        </p:nvSpPr>
        <p:spPr bwMode="auto">
          <a:xfrm flipH="1">
            <a:off x="3541713" y="454977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46" name="AutoShape 110"/>
          <p:cNvSpPr>
            <a:spLocks noChangeArrowheads="1"/>
          </p:cNvSpPr>
          <p:nvPr/>
        </p:nvSpPr>
        <p:spPr bwMode="auto">
          <a:xfrm flipH="1">
            <a:off x="3800475" y="504348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47" name="AutoShape 111"/>
          <p:cNvSpPr>
            <a:spLocks noChangeArrowheads="1"/>
          </p:cNvSpPr>
          <p:nvPr/>
        </p:nvSpPr>
        <p:spPr bwMode="auto">
          <a:xfrm flipH="1">
            <a:off x="4313238" y="4051300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48" name="AutoShape 112"/>
          <p:cNvSpPr>
            <a:spLocks noChangeArrowheads="1"/>
          </p:cNvSpPr>
          <p:nvPr/>
        </p:nvSpPr>
        <p:spPr bwMode="auto">
          <a:xfrm flipH="1">
            <a:off x="4573588" y="454977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49" name="AutoShape 113"/>
          <p:cNvSpPr>
            <a:spLocks noChangeArrowheads="1"/>
          </p:cNvSpPr>
          <p:nvPr/>
        </p:nvSpPr>
        <p:spPr bwMode="auto">
          <a:xfrm flipH="1">
            <a:off x="4832350" y="504348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50" name="AutoShape 114"/>
          <p:cNvSpPr>
            <a:spLocks noChangeArrowheads="1"/>
          </p:cNvSpPr>
          <p:nvPr/>
        </p:nvSpPr>
        <p:spPr bwMode="auto">
          <a:xfrm flipH="1">
            <a:off x="5345113" y="4051300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51" name="AutoShape 115"/>
          <p:cNvSpPr>
            <a:spLocks noChangeArrowheads="1"/>
          </p:cNvSpPr>
          <p:nvPr/>
        </p:nvSpPr>
        <p:spPr bwMode="auto">
          <a:xfrm flipH="1">
            <a:off x="5605463" y="454977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52" name="AutoShape 116"/>
          <p:cNvSpPr>
            <a:spLocks noChangeArrowheads="1"/>
          </p:cNvSpPr>
          <p:nvPr/>
        </p:nvSpPr>
        <p:spPr bwMode="auto">
          <a:xfrm flipH="1">
            <a:off x="5864225" y="504348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grpSp>
        <p:nvGrpSpPr>
          <p:cNvPr id="114770" name="Group 117"/>
          <p:cNvGrpSpPr>
            <a:grpSpLocks/>
          </p:cNvGrpSpPr>
          <p:nvPr/>
        </p:nvGrpSpPr>
        <p:grpSpPr bwMode="auto">
          <a:xfrm>
            <a:off x="3032125" y="5537200"/>
            <a:ext cx="4386263" cy="495300"/>
            <a:chOff x="1251" y="2689"/>
            <a:chExt cx="2763" cy="312"/>
          </a:xfrm>
        </p:grpSpPr>
        <p:sp>
          <p:nvSpPr>
            <p:cNvPr id="40054" name="AutoShape 118"/>
            <p:cNvSpPr>
              <a:spLocks noChangeArrowheads="1"/>
            </p:cNvSpPr>
            <p:nvPr/>
          </p:nvSpPr>
          <p:spPr bwMode="auto">
            <a:xfrm flipH="1">
              <a:off x="255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40055" name="AutoShape 119"/>
            <p:cNvSpPr>
              <a:spLocks noChangeArrowheads="1"/>
            </p:cNvSpPr>
            <p:nvPr/>
          </p:nvSpPr>
          <p:spPr bwMode="auto">
            <a:xfrm flipH="1">
              <a:off x="190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40056" name="AutoShape 120"/>
            <p:cNvSpPr>
              <a:spLocks noChangeArrowheads="1"/>
            </p:cNvSpPr>
            <p:nvPr/>
          </p:nvSpPr>
          <p:spPr bwMode="auto">
            <a:xfrm flipH="1">
              <a:off x="320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40057" name="AutoShape 121"/>
            <p:cNvSpPr>
              <a:spLocks noChangeArrowheads="1"/>
            </p:cNvSpPr>
            <p:nvPr/>
          </p:nvSpPr>
          <p:spPr bwMode="auto">
            <a:xfrm flipH="1">
              <a:off x="1251" y="2690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40058" name="AutoShape 122"/>
          <p:cNvSpPr>
            <a:spLocks noChangeArrowheads="1"/>
          </p:cNvSpPr>
          <p:nvPr/>
        </p:nvSpPr>
        <p:spPr bwMode="auto">
          <a:xfrm flipH="1">
            <a:off x="2251075" y="405288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59" name="AutoShape 123"/>
          <p:cNvSpPr>
            <a:spLocks noChangeArrowheads="1"/>
          </p:cNvSpPr>
          <p:nvPr/>
        </p:nvSpPr>
        <p:spPr bwMode="auto">
          <a:xfrm flipH="1">
            <a:off x="2511425" y="455136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60" name="AutoShape 124"/>
          <p:cNvSpPr>
            <a:spLocks noChangeArrowheads="1"/>
          </p:cNvSpPr>
          <p:nvPr/>
        </p:nvSpPr>
        <p:spPr bwMode="auto">
          <a:xfrm flipH="1">
            <a:off x="2770188" y="504507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63" name="Line 127"/>
          <p:cNvSpPr>
            <a:spLocks noChangeShapeType="1"/>
          </p:cNvSpPr>
          <p:nvPr/>
        </p:nvSpPr>
        <p:spPr bwMode="auto">
          <a:xfrm>
            <a:off x="3279775" y="4057650"/>
            <a:ext cx="3482975" cy="747713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64" name="Line 128"/>
          <p:cNvSpPr>
            <a:spLocks noChangeShapeType="1"/>
          </p:cNvSpPr>
          <p:nvPr/>
        </p:nvSpPr>
        <p:spPr bwMode="auto">
          <a:xfrm>
            <a:off x="2408238" y="4337050"/>
            <a:ext cx="4622800" cy="94615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65" name="Line 129"/>
          <p:cNvSpPr>
            <a:spLocks noChangeShapeType="1"/>
          </p:cNvSpPr>
          <p:nvPr/>
        </p:nvSpPr>
        <p:spPr bwMode="auto">
          <a:xfrm>
            <a:off x="2212975" y="4062413"/>
            <a:ext cx="4686300" cy="1000125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66" name="AutoShape 130"/>
          <p:cNvSpPr>
            <a:spLocks noChangeArrowheads="1"/>
          </p:cNvSpPr>
          <p:nvPr/>
        </p:nvSpPr>
        <p:spPr bwMode="auto">
          <a:xfrm flipH="1">
            <a:off x="3279775" y="405923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67" name="AutoShape 131"/>
          <p:cNvSpPr>
            <a:spLocks noChangeArrowheads="1"/>
          </p:cNvSpPr>
          <p:nvPr/>
        </p:nvSpPr>
        <p:spPr bwMode="auto">
          <a:xfrm flipH="1">
            <a:off x="3540125" y="45577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68" name="AutoShape 132"/>
          <p:cNvSpPr>
            <a:spLocks noChangeArrowheads="1"/>
          </p:cNvSpPr>
          <p:nvPr/>
        </p:nvSpPr>
        <p:spPr bwMode="auto">
          <a:xfrm flipH="1">
            <a:off x="3798888" y="50514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69" name="AutoShape 133"/>
          <p:cNvSpPr>
            <a:spLocks noChangeArrowheads="1"/>
          </p:cNvSpPr>
          <p:nvPr/>
        </p:nvSpPr>
        <p:spPr bwMode="auto">
          <a:xfrm flipH="1">
            <a:off x="4311650" y="405923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70" name="AutoShape 134"/>
          <p:cNvSpPr>
            <a:spLocks noChangeArrowheads="1"/>
          </p:cNvSpPr>
          <p:nvPr/>
        </p:nvSpPr>
        <p:spPr bwMode="auto">
          <a:xfrm flipH="1">
            <a:off x="4572000" y="45577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71" name="AutoShape 135"/>
          <p:cNvSpPr>
            <a:spLocks noChangeArrowheads="1"/>
          </p:cNvSpPr>
          <p:nvPr/>
        </p:nvSpPr>
        <p:spPr bwMode="auto">
          <a:xfrm flipH="1">
            <a:off x="4830763" y="50514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72" name="AutoShape 136"/>
          <p:cNvSpPr>
            <a:spLocks noChangeArrowheads="1"/>
          </p:cNvSpPr>
          <p:nvPr/>
        </p:nvSpPr>
        <p:spPr bwMode="auto">
          <a:xfrm flipH="1">
            <a:off x="5343525" y="405923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73" name="AutoShape 137"/>
          <p:cNvSpPr>
            <a:spLocks noChangeArrowheads="1"/>
          </p:cNvSpPr>
          <p:nvPr/>
        </p:nvSpPr>
        <p:spPr bwMode="auto">
          <a:xfrm flipH="1">
            <a:off x="5603875" y="45577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74" name="AutoShape 138"/>
          <p:cNvSpPr>
            <a:spLocks noChangeArrowheads="1"/>
          </p:cNvSpPr>
          <p:nvPr/>
        </p:nvSpPr>
        <p:spPr bwMode="auto">
          <a:xfrm flipH="1">
            <a:off x="5862638" y="50514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grpSp>
        <p:nvGrpSpPr>
          <p:cNvPr id="114788" name="Group 139"/>
          <p:cNvGrpSpPr>
            <a:grpSpLocks/>
          </p:cNvGrpSpPr>
          <p:nvPr/>
        </p:nvGrpSpPr>
        <p:grpSpPr bwMode="auto">
          <a:xfrm>
            <a:off x="3030538" y="5545138"/>
            <a:ext cx="4386262" cy="495300"/>
            <a:chOff x="1251" y="2689"/>
            <a:chExt cx="2763" cy="312"/>
          </a:xfrm>
        </p:grpSpPr>
        <p:sp>
          <p:nvSpPr>
            <p:cNvPr id="40076" name="AutoShape 140"/>
            <p:cNvSpPr>
              <a:spLocks noChangeArrowheads="1"/>
            </p:cNvSpPr>
            <p:nvPr/>
          </p:nvSpPr>
          <p:spPr bwMode="auto">
            <a:xfrm flipH="1">
              <a:off x="255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40077" name="AutoShape 141"/>
            <p:cNvSpPr>
              <a:spLocks noChangeArrowheads="1"/>
            </p:cNvSpPr>
            <p:nvPr/>
          </p:nvSpPr>
          <p:spPr bwMode="auto">
            <a:xfrm flipH="1">
              <a:off x="190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40078" name="AutoShape 142"/>
            <p:cNvSpPr>
              <a:spLocks noChangeArrowheads="1"/>
            </p:cNvSpPr>
            <p:nvPr/>
          </p:nvSpPr>
          <p:spPr bwMode="auto">
            <a:xfrm flipH="1">
              <a:off x="320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40079" name="AutoShape 143"/>
            <p:cNvSpPr>
              <a:spLocks noChangeArrowheads="1"/>
            </p:cNvSpPr>
            <p:nvPr/>
          </p:nvSpPr>
          <p:spPr bwMode="auto">
            <a:xfrm flipH="1">
              <a:off x="1251" y="2690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40080" name="AutoShape 144"/>
          <p:cNvSpPr>
            <a:spLocks noChangeArrowheads="1"/>
          </p:cNvSpPr>
          <p:nvPr/>
        </p:nvSpPr>
        <p:spPr bwMode="auto">
          <a:xfrm flipH="1">
            <a:off x="2249488" y="406082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81" name="AutoShape 145"/>
          <p:cNvSpPr>
            <a:spLocks noChangeArrowheads="1"/>
          </p:cNvSpPr>
          <p:nvPr/>
        </p:nvSpPr>
        <p:spPr bwMode="auto">
          <a:xfrm flipH="1">
            <a:off x="2509838" y="4559300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82" name="AutoShape 146"/>
          <p:cNvSpPr>
            <a:spLocks noChangeArrowheads="1"/>
          </p:cNvSpPr>
          <p:nvPr/>
        </p:nvSpPr>
        <p:spPr bwMode="auto">
          <a:xfrm flipH="1">
            <a:off x="2768600" y="505301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85" name="Line 149"/>
          <p:cNvSpPr>
            <a:spLocks noChangeShapeType="1"/>
          </p:cNvSpPr>
          <p:nvPr/>
        </p:nvSpPr>
        <p:spPr bwMode="auto">
          <a:xfrm>
            <a:off x="2524125" y="4567238"/>
            <a:ext cx="4622800" cy="94615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86" name="Line 150"/>
          <p:cNvSpPr>
            <a:spLocks noChangeShapeType="1"/>
          </p:cNvSpPr>
          <p:nvPr/>
        </p:nvSpPr>
        <p:spPr bwMode="auto">
          <a:xfrm>
            <a:off x="2630488" y="4806950"/>
            <a:ext cx="4622800" cy="94615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87" name="Line 151"/>
          <p:cNvSpPr>
            <a:spLocks noChangeShapeType="1"/>
          </p:cNvSpPr>
          <p:nvPr/>
        </p:nvSpPr>
        <p:spPr bwMode="auto">
          <a:xfrm>
            <a:off x="2765425" y="5056188"/>
            <a:ext cx="4622800" cy="946150"/>
          </a:xfrm>
          <a:prstGeom prst="line">
            <a:avLst/>
          </a:prstGeom>
          <a:noFill/>
          <a:ln w="762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88" name="Line 152"/>
          <p:cNvSpPr>
            <a:spLocks noChangeShapeType="1"/>
          </p:cNvSpPr>
          <p:nvPr/>
        </p:nvSpPr>
        <p:spPr bwMode="auto">
          <a:xfrm>
            <a:off x="3770313" y="4051300"/>
            <a:ext cx="3248025" cy="12287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89" name="Line 153"/>
          <p:cNvSpPr>
            <a:spLocks noChangeShapeType="1"/>
          </p:cNvSpPr>
          <p:nvPr/>
        </p:nvSpPr>
        <p:spPr bwMode="auto">
          <a:xfrm>
            <a:off x="2730500" y="4046538"/>
            <a:ext cx="4549775" cy="17240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90" name="Line 154"/>
          <p:cNvSpPr>
            <a:spLocks noChangeShapeType="1"/>
          </p:cNvSpPr>
          <p:nvPr/>
        </p:nvSpPr>
        <p:spPr bwMode="auto">
          <a:xfrm>
            <a:off x="2408238" y="4314825"/>
            <a:ext cx="4549775" cy="17240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91" name="Line 155"/>
          <p:cNvSpPr>
            <a:spLocks noChangeShapeType="1"/>
          </p:cNvSpPr>
          <p:nvPr/>
        </p:nvSpPr>
        <p:spPr bwMode="auto">
          <a:xfrm>
            <a:off x="2635250" y="4783138"/>
            <a:ext cx="3248025" cy="12287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92" name="Line 156"/>
          <p:cNvSpPr>
            <a:spLocks noChangeShapeType="1"/>
          </p:cNvSpPr>
          <p:nvPr/>
        </p:nvSpPr>
        <p:spPr bwMode="auto">
          <a:xfrm>
            <a:off x="2774950" y="5030788"/>
            <a:ext cx="2549525" cy="9620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93" name="Line 157"/>
          <p:cNvSpPr>
            <a:spLocks noChangeShapeType="1"/>
          </p:cNvSpPr>
          <p:nvPr/>
        </p:nvSpPr>
        <p:spPr bwMode="auto">
          <a:xfrm>
            <a:off x="4314825" y="4062413"/>
            <a:ext cx="2574925" cy="9747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94" name="Line 158"/>
          <p:cNvSpPr>
            <a:spLocks noChangeShapeType="1"/>
          </p:cNvSpPr>
          <p:nvPr/>
        </p:nvSpPr>
        <p:spPr bwMode="auto">
          <a:xfrm>
            <a:off x="2519363" y="4540250"/>
            <a:ext cx="3857625" cy="14890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95" name="Line 159"/>
          <p:cNvSpPr>
            <a:spLocks noChangeShapeType="1"/>
          </p:cNvSpPr>
          <p:nvPr/>
        </p:nvSpPr>
        <p:spPr bwMode="auto">
          <a:xfrm>
            <a:off x="2257425" y="4081463"/>
            <a:ext cx="5165725" cy="19462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96" name="Line 160"/>
          <p:cNvSpPr>
            <a:spLocks noChangeShapeType="1"/>
          </p:cNvSpPr>
          <p:nvPr/>
        </p:nvSpPr>
        <p:spPr bwMode="auto">
          <a:xfrm>
            <a:off x="3275013" y="4070350"/>
            <a:ext cx="3889375" cy="14509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97" name="AutoShape 161"/>
          <p:cNvSpPr>
            <a:spLocks noChangeArrowheads="1"/>
          </p:cNvSpPr>
          <p:nvPr/>
        </p:nvSpPr>
        <p:spPr bwMode="auto">
          <a:xfrm flipH="1">
            <a:off x="3281363" y="4051300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98" name="AutoShape 162"/>
          <p:cNvSpPr>
            <a:spLocks noChangeArrowheads="1"/>
          </p:cNvSpPr>
          <p:nvPr/>
        </p:nvSpPr>
        <p:spPr bwMode="auto">
          <a:xfrm flipH="1">
            <a:off x="3541713" y="454977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099" name="AutoShape 163"/>
          <p:cNvSpPr>
            <a:spLocks noChangeArrowheads="1"/>
          </p:cNvSpPr>
          <p:nvPr/>
        </p:nvSpPr>
        <p:spPr bwMode="auto">
          <a:xfrm flipH="1">
            <a:off x="3800475" y="504348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100" name="AutoShape 164"/>
          <p:cNvSpPr>
            <a:spLocks noChangeArrowheads="1"/>
          </p:cNvSpPr>
          <p:nvPr/>
        </p:nvSpPr>
        <p:spPr bwMode="auto">
          <a:xfrm flipH="1">
            <a:off x="4313238" y="4051300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101" name="AutoShape 165"/>
          <p:cNvSpPr>
            <a:spLocks noChangeArrowheads="1"/>
          </p:cNvSpPr>
          <p:nvPr/>
        </p:nvSpPr>
        <p:spPr bwMode="auto">
          <a:xfrm flipH="1">
            <a:off x="4573588" y="454977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102" name="AutoShape 166"/>
          <p:cNvSpPr>
            <a:spLocks noChangeArrowheads="1"/>
          </p:cNvSpPr>
          <p:nvPr/>
        </p:nvSpPr>
        <p:spPr bwMode="auto">
          <a:xfrm flipH="1">
            <a:off x="4832350" y="504348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103" name="AutoShape 167"/>
          <p:cNvSpPr>
            <a:spLocks noChangeArrowheads="1"/>
          </p:cNvSpPr>
          <p:nvPr/>
        </p:nvSpPr>
        <p:spPr bwMode="auto">
          <a:xfrm flipH="1">
            <a:off x="5345113" y="4051300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104" name="AutoShape 168"/>
          <p:cNvSpPr>
            <a:spLocks noChangeArrowheads="1"/>
          </p:cNvSpPr>
          <p:nvPr/>
        </p:nvSpPr>
        <p:spPr bwMode="auto">
          <a:xfrm flipH="1">
            <a:off x="5605463" y="454977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105" name="AutoShape 169"/>
          <p:cNvSpPr>
            <a:spLocks noChangeArrowheads="1"/>
          </p:cNvSpPr>
          <p:nvPr/>
        </p:nvSpPr>
        <p:spPr bwMode="auto">
          <a:xfrm flipH="1">
            <a:off x="5864225" y="504348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grpSp>
        <p:nvGrpSpPr>
          <p:cNvPr id="114815" name="Group 170"/>
          <p:cNvGrpSpPr>
            <a:grpSpLocks/>
          </p:cNvGrpSpPr>
          <p:nvPr/>
        </p:nvGrpSpPr>
        <p:grpSpPr bwMode="auto">
          <a:xfrm>
            <a:off x="3032125" y="5537200"/>
            <a:ext cx="4386263" cy="495300"/>
            <a:chOff x="1251" y="2689"/>
            <a:chExt cx="2763" cy="312"/>
          </a:xfrm>
        </p:grpSpPr>
        <p:sp>
          <p:nvSpPr>
            <p:cNvPr id="40107" name="AutoShape 171"/>
            <p:cNvSpPr>
              <a:spLocks noChangeArrowheads="1"/>
            </p:cNvSpPr>
            <p:nvPr/>
          </p:nvSpPr>
          <p:spPr bwMode="auto">
            <a:xfrm flipH="1">
              <a:off x="255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40108" name="AutoShape 172"/>
            <p:cNvSpPr>
              <a:spLocks noChangeArrowheads="1"/>
            </p:cNvSpPr>
            <p:nvPr/>
          </p:nvSpPr>
          <p:spPr bwMode="auto">
            <a:xfrm flipH="1">
              <a:off x="190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40109" name="AutoShape 173"/>
            <p:cNvSpPr>
              <a:spLocks noChangeArrowheads="1"/>
            </p:cNvSpPr>
            <p:nvPr/>
          </p:nvSpPr>
          <p:spPr bwMode="auto">
            <a:xfrm flipH="1">
              <a:off x="320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40110" name="AutoShape 174"/>
            <p:cNvSpPr>
              <a:spLocks noChangeArrowheads="1"/>
            </p:cNvSpPr>
            <p:nvPr/>
          </p:nvSpPr>
          <p:spPr bwMode="auto">
            <a:xfrm flipH="1">
              <a:off x="1251" y="2690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40111" name="AutoShape 175"/>
          <p:cNvSpPr>
            <a:spLocks noChangeArrowheads="1"/>
          </p:cNvSpPr>
          <p:nvPr/>
        </p:nvSpPr>
        <p:spPr bwMode="auto">
          <a:xfrm flipH="1">
            <a:off x="2251075" y="405288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112" name="AutoShape 176"/>
          <p:cNvSpPr>
            <a:spLocks noChangeArrowheads="1"/>
          </p:cNvSpPr>
          <p:nvPr/>
        </p:nvSpPr>
        <p:spPr bwMode="auto">
          <a:xfrm flipH="1">
            <a:off x="2511425" y="455136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113" name="AutoShape 177"/>
          <p:cNvSpPr>
            <a:spLocks noChangeArrowheads="1"/>
          </p:cNvSpPr>
          <p:nvPr/>
        </p:nvSpPr>
        <p:spPr bwMode="auto">
          <a:xfrm flipH="1">
            <a:off x="2770188" y="504507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116" name="Line 180"/>
          <p:cNvSpPr>
            <a:spLocks noChangeShapeType="1"/>
          </p:cNvSpPr>
          <p:nvPr/>
        </p:nvSpPr>
        <p:spPr bwMode="auto">
          <a:xfrm>
            <a:off x="2255838" y="4048125"/>
            <a:ext cx="3744912" cy="1973263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117" name="Line 181"/>
          <p:cNvSpPr>
            <a:spLocks noChangeShapeType="1"/>
          </p:cNvSpPr>
          <p:nvPr/>
        </p:nvSpPr>
        <p:spPr bwMode="auto">
          <a:xfrm>
            <a:off x="2559050" y="4040188"/>
            <a:ext cx="3792538" cy="1973262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118" name="Line 182"/>
          <p:cNvSpPr>
            <a:spLocks noChangeShapeType="1"/>
          </p:cNvSpPr>
          <p:nvPr/>
        </p:nvSpPr>
        <p:spPr bwMode="auto">
          <a:xfrm>
            <a:off x="2925763" y="4038600"/>
            <a:ext cx="3735387" cy="1982788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119" name="Line 183"/>
          <p:cNvSpPr>
            <a:spLocks noChangeShapeType="1"/>
          </p:cNvSpPr>
          <p:nvPr/>
        </p:nvSpPr>
        <p:spPr bwMode="auto">
          <a:xfrm>
            <a:off x="3273425" y="4037013"/>
            <a:ext cx="3783013" cy="1992312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120" name="Line 184"/>
          <p:cNvSpPr>
            <a:spLocks noChangeShapeType="1"/>
          </p:cNvSpPr>
          <p:nvPr/>
        </p:nvSpPr>
        <p:spPr bwMode="auto">
          <a:xfrm>
            <a:off x="4987925" y="4037013"/>
            <a:ext cx="1897063" cy="1011237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121" name="Line 185"/>
          <p:cNvSpPr>
            <a:spLocks noChangeShapeType="1"/>
          </p:cNvSpPr>
          <p:nvPr/>
        </p:nvSpPr>
        <p:spPr bwMode="auto">
          <a:xfrm>
            <a:off x="4694238" y="4060825"/>
            <a:ext cx="2306637" cy="1230313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122" name="Line 186"/>
          <p:cNvSpPr>
            <a:spLocks noChangeShapeType="1"/>
          </p:cNvSpPr>
          <p:nvPr/>
        </p:nvSpPr>
        <p:spPr bwMode="auto">
          <a:xfrm>
            <a:off x="4300538" y="4035425"/>
            <a:ext cx="2840037" cy="1487488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123" name="Line 187"/>
          <p:cNvSpPr>
            <a:spLocks noChangeShapeType="1"/>
          </p:cNvSpPr>
          <p:nvPr/>
        </p:nvSpPr>
        <p:spPr bwMode="auto">
          <a:xfrm>
            <a:off x="3975100" y="4040188"/>
            <a:ext cx="3297238" cy="1725612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124" name="Line 188"/>
          <p:cNvSpPr>
            <a:spLocks noChangeShapeType="1"/>
          </p:cNvSpPr>
          <p:nvPr/>
        </p:nvSpPr>
        <p:spPr bwMode="auto">
          <a:xfrm>
            <a:off x="3633788" y="4060825"/>
            <a:ext cx="3754437" cy="1954213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125" name="AutoShape 189"/>
          <p:cNvSpPr>
            <a:spLocks noChangeArrowheads="1"/>
          </p:cNvSpPr>
          <p:nvPr/>
        </p:nvSpPr>
        <p:spPr bwMode="auto">
          <a:xfrm flipH="1">
            <a:off x="3271838" y="4051300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126" name="AutoShape 190"/>
          <p:cNvSpPr>
            <a:spLocks noChangeArrowheads="1"/>
          </p:cNvSpPr>
          <p:nvPr/>
        </p:nvSpPr>
        <p:spPr bwMode="auto">
          <a:xfrm flipH="1">
            <a:off x="3532188" y="454977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127" name="AutoShape 191"/>
          <p:cNvSpPr>
            <a:spLocks noChangeArrowheads="1"/>
          </p:cNvSpPr>
          <p:nvPr/>
        </p:nvSpPr>
        <p:spPr bwMode="auto">
          <a:xfrm flipH="1">
            <a:off x="3790950" y="504348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128" name="AutoShape 192"/>
          <p:cNvSpPr>
            <a:spLocks noChangeArrowheads="1"/>
          </p:cNvSpPr>
          <p:nvPr/>
        </p:nvSpPr>
        <p:spPr bwMode="auto">
          <a:xfrm flipH="1">
            <a:off x="4303713" y="4051300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129" name="AutoShape 193"/>
          <p:cNvSpPr>
            <a:spLocks noChangeArrowheads="1"/>
          </p:cNvSpPr>
          <p:nvPr/>
        </p:nvSpPr>
        <p:spPr bwMode="auto">
          <a:xfrm flipH="1">
            <a:off x="4564063" y="454977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130" name="AutoShape 194"/>
          <p:cNvSpPr>
            <a:spLocks noChangeArrowheads="1"/>
          </p:cNvSpPr>
          <p:nvPr/>
        </p:nvSpPr>
        <p:spPr bwMode="auto">
          <a:xfrm flipH="1">
            <a:off x="4822825" y="504348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131" name="AutoShape 195"/>
          <p:cNvSpPr>
            <a:spLocks noChangeArrowheads="1"/>
          </p:cNvSpPr>
          <p:nvPr/>
        </p:nvSpPr>
        <p:spPr bwMode="auto">
          <a:xfrm flipH="1">
            <a:off x="5335588" y="4051300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132" name="AutoShape 196"/>
          <p:cNvSpPr>
            <a:spLocks noChangeArrowheads="1"/>
          </p:cNvSpPr>
          <p:nvPr/>
        </p:nvSpPr>
        <p:spPr bwMode="auto">
          <a:xfrm flipH="1">
            <a:off x="5595938" y="454977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133" name="AutoShape 197"/>
          <p:cNvSpPr>
            <a:spLocks noChangeArrowheads="1"/>
          </p:cNvSpPr>
          <p:nvPr/>
        </p:nvSpPr>
        <p:spPr bwMode="auto">
          <a:xfrm flipH="1">
            <a:off x="5854700" y="504348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grpSp>
        <p:nvGrpSpPr>
          <p:cNvPr id="114839" name="Group 198"/>
          <p:cNvGrpSpPr>
            <a:grpSpLocks/>
          </p:cNvGrpSpPr>
          <p:nvPr/>
        </p:nvGrpSpPr>
        <p:grpSpPr bwMode="auto">
          <a:xfrm>
            <a:off x="3022600" y="5537200"/>
            <a:ext cx="4386263" cy="495300"/>
            <a:chOff x="1251" y="2689"/>
            <a:chExt cx="2763" cy="312"/>
          </a:xfrm>
        </p:grpSpPr>
        <p:sp>
          <p:nvSpPr>
            <p:cNvPr id="40135" name="AutoShape 199"/>
            <p:cNvSpPr>
              <a:spLocks noChangeArrowheads="1"/>
            </p:cNvSpPr>
            <p:nvPr/>
          </p:nvSpPr>
          <p:spPr bwMode="auto">
            <a:xfrm flipH="1">
              <a:off x="255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40136" name="AutoShape 200"/>
            <p:cNvSpPr>
              <a:spLocks noChangeArrowheads="1"/>
            </p:cNvSpPr>
            <p:nvPr/>
          </p:nvSpPr>
          <p:spPr bwMode="auto">
            <a:xfrm flipH="1">
              <a:off x="190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40137" name="AutoShape 201"/>
            <p:cNvSpPr>
              <a:spLocks noChangeArrowheads="1"/>
            </p:cNvSpPr>
            <p:nvPr/>
          </p:nvSpPr>
          <p:spPr bwMode="auto">
            <a:xfrm flipH="1">
              <a:off x="3200" y="268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40138" name="AutoShape 202"/>
            <p:cNvSpPr>
              <a:spLocks noChangeArrowheads="1"/>
            </p:cNvSpPr>
            <p:nvPr/>
          </p:nvSpPr>
          <p:spPr bwMode="auto">
            <a:xfrm flipH="1">
              <a:off x="1251" y="2690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40139" name="AutoShape 203"/>
          <p:cNvSpPr>
            <a:spLocks noChangeArrowheads="1"/>
          </p:cNvSpPr>
          <p:nvPr/>
        </p:nvSpPr>
        <p:spPr bwMode="auto">
          <a:xfrm flipH="1">
            <a:off x="2241550" y="4052888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140" name="AutoShape 204"/>
          <p:cNvSpPr>
            <a:spLocks noChangeArrowheads="1"/>
          </p:cNvSpPr>
          <p:nvPr/>
        </p:nvSpPr>
        <p:spPr bwMode="auto">
          <a:xfrm flipH="1">
            <a:off x="2501900" y="4551363"/>
            <a:ext cx="1292225" cy="493712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141" name="AutoShape 205"/>
          <p:cNvSpPr>
            <a:spLocks noChangeArrowheads="1"/>
          </p:cNvSpPr>
          <p:nvPr/>
        </p:nvSpPr>
        <p:spPr bwMode="auto">
          <a:xfrm flipH="1">
            <a:off x="2760663" y="5045075"/>
            <a:ext cx="1292225" cy="493713"/>
          </a:xfrm>
          <a:prstGeom prst="flowChartInputOutp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144" name="Line 208"/>
          <p:cNvSpPr>
            <a:spLocks noChangeShapeType="1"/>
          </p:cNvSpPr>
          <p:nvPr/>
        </p:nvSpPr>
        <p:spPr bwMode="auto">
          <a:xfrm flipV="1">
            <a:off x="4572000" y="1635221"/>
            <a:ext cx="1128894" cy="1813277"/>
          </a:xfrm>
          <a:prstGeom prst="line">
            <a:avLst/>
          </a:prstGeom>
          <a:noFill/>
          <a:ln w="28575">
            <a:solidFill>
              <a:srgbClr val="FF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146" name="Line 210"/>
          <p:cNvSpPr>
            <a:spLocks noChangeShapeType="1"/>
          </p:cNvSpPr>
          <p:nvPr/>
        </p:nvSpPr>
        <p:spPr bwMode="auto">
          <a:xfrm flipH="1" flipV="1">
            <a:off x="4564064" y="2127604"/>
            <a:ext cx="9524" cy="1320892"/>
          </a:xfrm>
          <a:prstGeom prst="line">
            <a:avLst/>
          </a:prstGeom>
          <a:noFill/>
          <a:ln w="28575">
            <a:solidFill>
              <a:srgbClr val="CC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147" name="Line 211"/>
          <p:cNvSpPr>
            <a:spLocks noChangeShapeType="1"/>
          </p:cNvSpPr>
          <p:nvPr/>
        </p:nvSpPr>
        <p:spPr bwMode="auto">
          <a:xfrm flipV="1">
            <a:off x="4569976" y="1964993"/>
            <a:ext cx="373598" cy="1483504"/>
          </a:xfrm>
          <a:prstGeom prst="line">
            <a:avLst/>
          </a:prstGeom>
          <a:noFill/>
          <a:ln w="28575">
            <a:solidFill>
              <a:srgbClr val="6666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149" name="Oval 213"/>
          <p:cNvSpPr>
            <a:spLocks noChangeArrowheads="1"/>
          </p:cNvSpPr>
          <p:nvPr/>
        </p:nvSpPr>
        <p:spPr bwMode="auto">
          <a:xfrm>
            <a:off x="5251450" y="1734613"/>
            <a:ext cx="144463" cy="125412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150" name="Oval 214"/>
          <p:cNvSpPr>
            <a:spLocks noChangeArrowheads="1"/>
          </p:cNvSpPr>
          <p:nvPr/>
        </p:nvSpPr>
        <p:spPr bwMode="auto">
          <a:xfrm>
            <a:off x="4495800" y="2067988"/>
            <a:ext cx="144463" cy="125412"/>
          </a:xfrm>
          <a:prstGeom prst="ellipse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152" name="Oval 216"/>
          <p:cNvSpPr>
            <a:spLocks noChangeArrowheads="1"/>
          </p:cNvSpPr>
          <p:nvPr/>
        </p:nvSpPr>
        <p:spPr bwMode="auto">
          <a:xfrm>
            <a:off x="4868863" y="1897210"/>
            <a:ext cx="144462" cy="125413"/>
          </a:xfrm>
          <a:prstGeom prst="ellipse">
            <a:avLst/>
          </a:prstGeom>
          <a:solidFill>
            <a:srgbClr val="66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154" name="Oval 218"/>
          <p:cNvSpPr>
            <a:spLocks noChangeArrowheads="1"/>
          </p:cNvSpPr>
          <p:nvPr/>
        </p:nvSpPr>
        <p:spPr bwMode="auto">
          <a:xfrm>
            <a:off x="5629948" y="1569728"/>
            <a:ext cx="144462" cy="125412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0156" name="Text Box 220"/>
          <p:cNvSpPr txBox="1">
            <a:spLocks noChangeArrowheads="1"/>
          </p:cNvSpPr>
          <p:nvPr/>
        </p:nvSpPr>
        <p:spPr bwMode="auto">
          <a:xfrm>
            <a:off x="6946900" y="4513263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1">
                <a:solidFill>
                  <a:srgbClr val="CC0099"/>
                </a:solidFill>
                <a:latin typeface="Arial" charset="0"/>
                <a:cs typeface="+mn-cs"/>
              </a:rPr>
              <a:t>(0,2) planes</a:t>
            </a:r>
          </a:p>
        </p:txBody>
      </p:sp>
      <p:sp>
        <p:nvSpPr>
          <p:cNvPr id="40157" name="Text Box 221"/>
          <p:cNvSpPr txBox="1">
            <a:spLocks noChangeArrowheads="1"/>
          </p:cNvSpPr>
          <p:nvPr/>
        </p:nvSpPr>
        <p:spPr bwMode="auto">
          <a:xfrm>
            <a:off x="7177088" y="4959350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1">
                <a:solidFill>
                  <a:srgbClr val="6666FF"/>
                </a:solidFill>
                <a:latin typeface="Arial" charset="0"/>
                <a:cs typeface="+mn-cs"/>
              </a:rPr>
              <a:t>(1,2) planes</a:t>
            </a:r>
          </a:p>
        </p:txBody>
      </p:sp>
      <p:sp>
        <p:nvSpPr>
          <p:cNvPr id="40158" name="Text Box 222"/>
          <p:cNvSpPr txBox="1">
            <a:spLocks noChangeArrowheads="1"/>
          </p:cNvSpPr>
          <p:nvPr/>
        </p:nvSpPr>
        <p:spPr bwMode="auto">
          <a:xfrm>
            <a:off x="7423150" y="5367338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1">
                <a:solidFill>
                  <a:srgbClr val="00FF00"/>
                </a:solidFill>
                <a:latin typeface="Arial" charset="0"/>
                <a:cs typeface="+mn-cs"/>
              </a:rPr>
              <a:t>(2,2) planes</a:t>
            </a:r>
          </a:p>
        </p:txBody>
      </p:sp>
      <p:sp>
        <p:nvSpPr>
          <p:cNvPr id="40159" name="Text Box 223"/>
          <p:cNvSpPr txBox="1">
            <a:spLocks noChangeArrowheads="1"/>
          </p:cNvSpPr>
          <p:nvPr/>
        </p:nvSpPr>
        <p:spPr bwMode="auto">
          <a:xfrm>
            <a:off x="7673975" y="5832475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1">
                <a:solidFill>
                  <a:srgbClr val="FFCC00"/>
                </a:solidFill>
                <a:latin typeface="Arial" charset="0"/>
                <a:cs typeface="+mn-cs"/>
              </a:rPr>
              <a:t>(3,2) planes</a:t>
            </a:r>
          </a:p>
        </p:txBody>
      </p:sp>
      <p:sp>
        <p:nvSpPr>
          <p:cNvPr id="40021" name="Text Box 85"/>
          <p:cNvSpPr txBox="1">
            <a:spLocks noChangeArrowheads="1"/>
          </p:cNvSpPr>
          <p:nvPr/>
        </p:nvSpPr>
        <p:spPr bwMode="auto">
          <a:xfrm>
            <a:off x="4386436" y="2485009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CC0099"/>
                </a:solidFill>
                <a:latin typeface="Arial" charset="0"/>
                <a:cs typeface="+mn-cs"/>
              </a:rPr>
              <a:t>(0,1)</a:t>
            </a:r>
          </a:p>
        </p:txBody>
      </p:sp>
      <p:sp>
        <p:nvSpPr>
          <p:cNvPr id="40022" name="Text Box 86"/>
          <p:cNvSpPr txBox="1">
            <a:spLocks noChangeArrowheads="1"/>
          </p:cNvSpPr>
          <p:nvPr/>
        </p:nvSpPr>
        <p:spPr bwMode="auto">
          <a:xfrm>
            <a:off x="4762243" y="2321712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6666FF"/>
                </a:solidFill>
                <a:latin typeface="Arial" charset="0"/>
                <a:cs typeface="+mn-cs"/>
              </a:rPr>
              <a:t>(1,1)</a:t>
            </a:r>
          </a:p>
        </p:txBody>
      </p:sp>
      <p:sp>
        <p:nvSpPr>
          <p:cNvPr id="40023" name="Text Box 87"/>
          <p:cNvSpPr txBox="1">
            <a:spLocks noChangeArrowheads="1"/>
          </p:cNvSpPr>
          <p:nvPr/>
        </p:nvSpPr>
        <p:spPr bwMode="auto">
          <a:xfrm>
            <a:off x="5138050" y="2158414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FF00"/>
                </a:solidFill>
                <a:latin typeface="Arial" charset="0"/>
                <a:cs typeface="+mn-cs"/>
              </a:rPr>
              <a:t>(</a:t>
            </a:r>
            <a:r>
              <a:rPr lang="en-US" sz="1400" b="1">
                <a:solidFill>
                  <a:srgbClr val="00FF00"/>
                </a:solidFill>
                <a:latin typeface="Arial" charset="0"/>
                <a:cs typeface="+mn-cs"/>
              </a:rPr>
              <a:t>2,1</a:t>
            </a:r>
            <a:r>
              <a:rPr lang="en-US" sz="1400">
                <a:solidFill>
                  <a:srgbClr val="00FF00"/>
                </a:solidFill>
                <a:latin typeface="Arial" charset="0"/>
                <a:cs typeface="+mn-cs"/>
              </a:rPr>
              <a:t>)</a:t>
            </a:r>
          </a:p>
        </p:txBody>
      </p:sp>
      <p:sp>
        <p:nvSpPr>
          <p:cNvPr id="40024" name="Text Box 88"/>
          <p:cNvSpPr txBox="1">
            <a:spLocks noChangeArrowheads="1"/>
          </p:cNvSpPr>
          <p:nvPr/>
        </p:nvSpPr>
        <p:spPr bwMode="auto">
          <a:xfrm>
            <a:off x="5513858" y="1995116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CC00"/>
                </a:solidFill>
                <a:latin typeface="Arial" charset="0"/>
                <a:cs typeface="+mn-cs"/>
              </a:rPr>
              <a:t>(</a:t>
            </a:r>
            <a:r>
              <a:rPr lang="en-US" sz="1400" b="1" dirty="0">
                <a:solidFill>
                  <a:srgbClr val="FFCC00"/>
                </a:solidFill>
                <a:latin typeface="Arial" charset="0"/>
                <a:cs typeface="+mn-cs"/>
              </a:rPr>
              <a:t>3,1</a:t>
            </a:r>
            <a:r>
              <a:rPr lang="en-US" sz="1400" dirty="0">
                <a:solidFill>
                  <a:srgbClr val="FFCC00"/>
                </a:solidFill>
                <a:latin typeface="Arial" charset="0"/>
                <a:cs typeface="+mn-cs"/>
              </a:rPr>
              <a:t>)</a:t>
            </a:r>
          </a:p>
        </p:txBody>
      </p:sp>
      <p:sp>
        <p:nvSpPr>
          <p:cNvPr id="40148" name="Text Box 212"/>
          <p:cNvSpPr txBox="1">
            <a:spLocks noChangeArrowheads="1"/>
          </p:cNvSpPr>
          <p:nvPr/>
        </p:nvSpPr>
        <p:spPr bwMode="auto">
          <a:xfrm>
            <a:off x="4762243" y="1671423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6666FF"/>
                </a:solidFill>
                <a:latin typeface="Arial" charset="0"/>
                <a:cs typeface="+mn-cs"/>
              </a:rPr>
              <a:t>(1,2)</a:t>
            </a:r>
          </a:p>
        </p:txBody>
      </p:sp>
      <p:sp>
        <p:nvSpPr>
          <p:cNvPr id="40151" name="Text Box 215"/>
          <p:cNvSpPr txBox="1">
            <a:spLocks noChangeArrowheads="1"/>
          </p:cNvSpPr>
          <p:nvPr/>
        </p:nvSpPr>
        <p:spPr bwMode="auto">
          <a:xfrm>
            <a:off x="5138050" y="1505265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FF00"/>
                </a:solidFill>
                <a:latin typeface="Arial" charset="0"/>
                <a:cs typeface="+mn-cs"/>
              </a:rPr>
              <a:t>(2,2)</a:t>
            </a:r>
          </a:p>
        </p:txBody>
      </p:sp>
      <p:sp>
        <p:nvSpPr>
          <p:cNvPr id="40153" name="Text Box 217"/>
          <p:cNvSpPr txBox="1">
            <a:spLocks noChangeArrowheads="1"/>
          </p:cNvSpPr>
          <p:nvPr/>
        </p:nvSpPr>
        <p:spPr bwMode="auto">
          <a:xfrm>
            <a:off x="5513858" y="1339107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CC00"/>
                </a:solidFill>
                <a:latin typeface="Arial" charset="0"/>
                <a:cs typeface="+mn-cs"/>
              </a:rPr>
              <a:t>(</a:t>
            </a:r>
            <a:r>
              <a:rPr lang="en-US" sz="1400" b="1" dirty="0">
                <a:solidFill>
                  <a:srgbClr val="FFCC00"/>
                </a:solidFill>
                <a:latin typeface="Arial" charset="0"/>
                <a:cs typeface="+mn-cs"/>
              </a:rPr>
              <a:t>3,2</a:t>
            </a:r>
            <a:r>
              <a:rPr lang="en-US" sz="1400" dirty="0">
                <a:solidFill>
                  <a:srgbClr val="FFCC00"/>
                </a:solidFill>
                <a:latin typeface="Arial" charset="0"/>
                <a:cs typeface="+mn-cs"/>
              </a:rPr>
              <a:t>)</a:t>
            </a:r>
          </a:p>
        </p:txBody>
      </p:sp>
      <p:sp>
        <p:nvSpPr>
          <p:cNvPr id="40155" name="Text Box 219"/>
          <p:cNvSpPr txBox="1">
            <a:spLocks noChangeArrowheads="1"/>
          </p:cNvSpPr>
          <p:nvPr/>
        </p:nvSpPr>
        <p:spPr bwMode="auto">
          <a:xfrm>
            <a:off x="4386436" y="1837582"/>
            <a:ext cx="36915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CC0099"/>
                </a:solidFill>
                <a:latin typeface="Arial" charset="0"/>
                <a:cs typeface="+mn-cs"/>
              </a:rPr>
              <a:t>(0,2)</a:t>
            </a:r>
          </a:p>
        </p:txBody>
      </p:sp>
      <p:sp>
        <p:nvSpPr>
          <p:cNvPr id="40014" name="Oval 78"/>
          <p:cNvSpPr>
            <a:spLocks noChangeArrowheads="1"/>
          </p:cNvSpPr>
          <p:nvPr/>
        </p:nvSpPr>
        <p:spPr bwMode="auto">
          <a:xfrm>
            <a:off x="4872495" y="2559198"/>
            <a:ext cx="144463" cy="125412"/>
          </a:xfrm>
          <a:prstGeom prst="ellipse">
            <a:avLst/>
          </a:prstGeom>
          <a:solidFill>
            <a:srgbClr val="66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217" name="Line 90"/>
          <p:cNvSpPr>
            <a:spLocks noChangeShapeType="1"/>
          </p:cNvSpPr>
          <p:nvPr/>
        </p:nvSpPr>
        <p:spPr bwMode="auto">
          <a:xfrm>
            <a:off x="2364112" y="2030614"/>
            <a:ext cx="7937" cy="677863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218" name="Line 91"/>
          <p:cNvSpPr>
            <a:spLocks noChangeShapeType="1"/>
          </p:cNvSpPr>
          <p:nvPr/>
        </p:nvSpPr>
        <p:spPr bwMode="auto">
          <a:xfrm flipV="1">
            <a:off x="2357384" y="2553235"/>
            <a:ext cx="346075" cy="153988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non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219" name="Text Box 92"/>
          <p:cNvSpPr txBox="1">
            <a:spLocks noChangeArrowheads="1"/>
          </p:cNvSpPr>
          <p:nvPr/>
        </p:nvSpPr>
        <p:spPr bwMode="auto">
          <a:xfrm>
            <a:off x="2412169" y="2602670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B2B2B2"/>
                </a:solidFill>
                <a:latin typeface="Arial" charset="0"/>
                <a:cs typeface="+mn-cs"/>
              </a:rPr>
              <a:t>a*</a:t>
            </a:r>
          </a:p>
        </p:txBody>
      </p:sp>
      <p:sp>
        <p:nvSpPr>
          <p:cNvPr id="220" name="Text Box 93"/>
          <p:cNvSpPr txBox="1">
            <a:spLocks noChangeArrowheads="1"/>
          </p:cNvSpPr>
          <p:nvPr/>
        </p:nvSpPr>
        <p:spPr bwMode="auto">
          <a:xfrm>
            <a:off x="2023295" y="2228848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B2B2B2"/>
                </a:solidFill>
                <a:latin typeface="Arial" charset="0"/>
                <a:cs typeface="+mn-cs"/>
              </a:rPr>
              <a:t>b*</a:t>
            </a:r>
          </a:p>
        </p:txBody>
      </p:sp>
      <p:sp>
        <p:nvSpPr>
          <p:cNvPr id="221" name="Line 70"/>
          <p:cNvSpPr>
            <a:spLocks noChangeShapeType="1"/>
          </p:cNvSpPr>
          <p:nvPr/>
        </p:nvSpPr>
        <p:spPr bwMode="auto">
          <a:xfrm>
            <a:off x="928974" y="5624009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222" name="Line 71"/>
          <p:cNvSpPr>
            <a:spLocks noChangeShapeType="1"/>
          </p:cNvSpPr>
          <p:nvPr/>
        </p:nvSpPr>
        <p:spPr bwMode="auto">
          <a:xfrm>
            <a:off x="688975" y="5133976"/>
            <a:ext cx="2428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223" name="Text Box 72"/>
          <p:cNvSpPr txBox="1">
            <a:spLocks noChangeArrowheads="1"/>
          </p:cNvSpPr>
          <p:nvPr/>
        </p:nvSpPr>
        <p:spPr bwMode="auto">
          <a:xfrm>
            <a:off x="1202024" y="553135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  <a:cs typeface="+mn-cs"/>
              </a:rPr>
              <a:t>a</a:t>
            </a:r>
          </a:p>
        </p:txBody>
      </p:sp>
      <p:sp>
        <p:nvSpPr>
          <p:cNvPr id="227" name="Text Box 73"/>
          <p:cNvSpPr txBox="1">
            <a:spLocks noChangeArrowheads="1"/>
          </p:cNvSpPr>
          <p:nvPr/>
        </p:nvSpPr>
        <p:spPr bwMode="auto">
          <a:xfrm>
            <a:off x="517525" y="520541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  <a:cs typeface="+mn-c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79465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2DAF4-0114-234C-B8B4-B56FEBABD35A}" type="slidenum">
              <a:rPr lang="en-GB"/>
              <a:pPr>
                <a:defRPr/>
              </a:pPr>
              <a:t>71</a:t>
            </a:fld>
            <a:endParaRPr lang="en-GB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Observed intensities</a:t>
            </a:r>
            <a:endParaRPr lang="en-GB" dirty="0" smtClean="0">
              <a:cs typeface="+mj-cs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4256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Nodes of the reciprocal lattice are enumerated by Miller indices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Each measured intensities is associated with a certain Miller index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We may say that intensities are defined in the reciprocal space, on the nodes of the reciprocal space lattice</a:t>
            </a:r>
          </a:p>
        </p:txBody>
      </p:sp>
    </p:spTree>
    <p:extLst>
      <p:ext uri="{BB962C8B-B14F-4D97-AF65-F5344CB8AC3E}">
        <p14:creationId xmlns:p14="http://schemas.microsoft.com/office/powerpoint/2010/main" val="173276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9A053-293E-2541-A141-A69C20EC6A5B}" type="slidenum">
              <a:rPr lang="en-GB"/>
              <a:pPr>
                <a:defRPr/>
              </a:pPr>
              <a:t>72</a:t>
            </a:fld>
            <a:endParaRPr lang="en-GB"/>
          </a:p>
        </p:txBody>
      </p:sp>
      <p:pic>
        <p:nvPicPr>
          <p:cNvPr id="5" name="Picture 4" descr="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925266"/>
            <a:ext cx="6408712" cy="5174672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23754"/>
            <a:ext cx="7772400" cy="6840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cs typeface="+mj-cs"/>
              </a:rPr>
              <a:t>Observed intensities</a:t>
            </a:r>
            <a:endParaRPr lang="en-GB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8342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/>
          </a:p>
        </p:txBody>
      </p:sp>
      <p:sp>
        <p:nvSpPr>
          <p:cNvPr id="10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/>
          </a:p>
        </p:txBody>
      </p:sp>
      <p:sp>
        <p:nvSpPr>
          <p:cNvPr id="10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049D-B58B-4741-A944-894EB67BDC8B}" type="slidenum">
              <a:rPr lang="en-GB"/>
              <a:pPr/>
              <a:t>73</a:t>
            </a:fld>
            <a:endParaRPr lang="en-GB"/>
          </a:p>
        </p:txBody>
      </p:sp>
      <p:grpSp>
        <p:nvGrpSpPr>
          <p:cNvPr id="43010" name="Group 2"/>
          <p:cNvGrpSpPr>
            <a:grpSpLocks/>
          </p:cNvGrpSpPr>
          <p:nvPr/>
        </p:nvGrpSpPr>
        <p:grpSpPr bwMode="auto">
          <a:xfrm rot="-405857">
            <a:off x="587375" y="2082800"/>
            <a:ext cx="6021388" cy="2317750"/>
            <a:chOff x="0" y="2108"/>
            <a:chExt cx="3793" cy="1460"/>
          </a:xfrm>
        </p:grpSpPr>
        <p:sp>
          <p:nvSpPr>
            <p:cNvPr id="43011" name="Oval 3"/>
            <p:cNvSpPr>
              <a:spLocks noChangeArrowheads="1"/>
            </p:cNvSpPr>
            <p:nvPr/>
          </p:nvSpPr>
          <p:spPr bwMode="auto">
            <a:xfrm>
              <a:off x="3702" y="2108"/>
              <a:ext cx="91" cy="79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12" name="Line 4"/>
            <p:cNvSpPr>
              <a:spLocks noChangeShapeType="1"/>
            </p:cNvSpPr>
            <p:nvPr/>
          </p:nvSpPr>
          <p:spPr bwMode="auto">
            <a:xfrm flipV="1">
              <a:off x="20" y="2320"/>
              <a:ext cx="2582" cy="1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13" name="Line 5"/>
            <p:cNvSpPr>
              <a:spLocks noChangeShapeType="1"/>
            </p:cNvSpPr>
            <p:nvPr/>
          </p:nvSpPr>
          <p:spPr bwMode="auto">
            <a:xfrm flipV="1">
              <a:off x="670" y="3567"/>
              <a:ext cx="2582" cy="1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14" name="Line 6"/>
            <p:cNvSpPr>
              <a:spLocks noChangeShapeType="1"/>
            </p:cNvSpPr>
            <p:nvPr/>
          </p:nvSpPr>
          <p:spPr bwMode="auto">
            <a:xfrm flipV="1">
              <a:off x="501" y="3251"/>
              <a:ext cx="2582" cy="1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15" name="Line 7"/>
            <p:cNvSpPr>
              <a:spLocks noChangeShapeType="1"/>
            </p:cNvSpPr>
            <p:nvPr/>
          </p:nvSpPr>
          <p:spPr bwMode="auto">
            <a:xfrm flipV="1">
              <a:off x="329" y="2941"/>
              <a:ext cx="2582" cy="1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16" name="Line 8"/>
            <p:cNvSpPr>
              <a:spLocks noChangeShapeType="1"/>
            </p:cNvSpPr>
            <p:nvPr/>
          </p:nvSpPr>
          <p:spPr bwMode="auto">
            <a:xfrm flipV="1">
              <a:off x="172" y="2637"/>
              <a:ext cx="2582" cy="1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17" name="AutoShape 9"/>
            <p:cNvSpPr>
              <a:spLocks noChangeArrowheads="1"/>
            </p:cNvSpPr>
            <p:nvPr/>
          </p:nvSpPr>
          <p:spPr bwMode="auto">
            <a:xfrm flipH="1">
              <a:off x="649" y="2318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18" name="AutoShape 10"/>
            <p:cNvSpPr>
              <a:spLocks noChangeArrowheads="1"/>
            </p:cNvSpPr>
            <p:nvPr/>
          </p:nvSpPr>
          <p:spPr bwMode="auto">
            <a:xfrm flipH="1">
              <a:off x="813" y="2632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19" name="AutoShape 11"/>
            <p:cNvSpPr>
              <a:spLocks noChangeArrowheads="1"/>
            </p:cNvSpPr>
            <p:nvPr/>
          </p:nvSpPr>
          <p:spPr bwMode="auto">
            <a:xfrm flipH="1">
              <a:off x="976" y="2943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20" name="AutoShape 12"/>
            <p:cNvSpPr>
              <a:spLocks noChangeArrowheads="1"/>
            </p:cNvSpPr>
            <p:nvPr/>
          </p:nvSpPr>
          <p:spPr bwMode="auto">
            <a:xfrm flipH="1">
              <a:off x="1299" y="2318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21" name="AutoShape 13"/>
            <p:cNvSpPr>
              <a:spLocks noChangeArrowheads="1"/>
            </p:cNvSpPr>
            <p:nvPr/>
          </p:nvSpPr>
          <p:spPr bwMode="auto">
            <a:xfrm flipH="1">
              <a:off x="1463" y="2632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22" name="AutoShape 14"/>
            <p:cNvSpPr>
              <a:spLocks noChangeArrowheads="1"/>
            </p:cNvSpPr>
            <p:nvPr/>
          </p:nvSpPr>
          <p:spPr bwMode="auto">
            <a:xfrm flipH="1">
              <a:off x="1626" y="2943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23" name="AutoShape 15"/>
            <p:cNvSpPr>
              <a:spLocks noChangeArrowheads="1"/>
            </p:cNvSpPr>
            <p:nvPr/>
          </p:nvSpPr>
          <p:spPr bwMode="auto">
            <a:xfrm flipH="1">
              <a:off x="1949" y="2318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24" name="AutoShape 16"/>
            <p:cNvSpPr>
              <a:spLocks noChangeArrowheads="1"/>
            </p:cNvSpPr>
            <p:nvPr/>
          </p:nvSpPr>
          <p:spPr bwMode="auto">
            <a:xfrm flipH="1">
              <a:off x="2113" y="2632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25" name="AutoShape 17"/>
            <p:cNvSpPr>
              <a:spLocks noChangeArrowheads="1"/>
            </p:cNvSpPr>
            <p:nvPr/>
          </p:nvSpPr>
          <p:spPr bwMode="auto">
            <a:xfrm flipH="1">
              <a:off x="2276" y="2943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3026" name="Group 18"/>
            <p:cNvGrpSpPr>
              <a:grpSpLocks/>
            </p:cNvGrpSpPr>
            <p:nvPr/>
          </p:nvGrpSpPr>
          <p:grpSpPr bwMode="auto">
            <a:xfrm>
              <a:off x="492" y="3254"/>
              <a:ext cx="2763" cy="312"/>
              <a:chOff x="1251" y="2689"/>
              <a:chExt cx="2763" cy="312"/>
            </a:xfrm>
          </p:grpSpPr>
          <p:sp>
            <p:nvSpPr>
              <p:cNvPr id="43027" name="AutoShape 19"/>
              <p:cNvSpPr>
                <a:spLocks noChangeArrowheads="1"/>
              </p:cNvSpPr>
              <p:nvPr/>
            </p:nvSpPr>
            <p:spPr bwMode="auto">
              <a:xfrm flipH="1">
                <a:off x="2550" y="2689"/>
                <a:ext cx="814" cy="311"/>
              </a:xfrm>
              <a:prstGeom prst="flowChartInputOutpu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28" name="AutoShape 20"/>
              <p:cNvSpPr>
                <a:spLocks noChangeArrowheads="1"/>
              </p:cNvSpPr>
              <p:nvPr/>
            </p:nvSpPr>
            <p:spPr bwMode="auto">
              <a:xfrm flipH="1">
                <a:off x="1900" y="2689"/>
                <a:ext cx="814" cy="311"/>
              </a:xfrm>
              <a:prstGeom prst="flowChartInputOutpu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29" name="AutoShape 21"/>
              <p:cNvSpPr>
                <a:spLocks noChangeArrowheads="1"/>
              </p:cNvSpPr>
              <p:nvPr/>
            </p:nvSpPr>
            <p:spPr bwMode="auto">
              <a:xfrm flipH="1">
                <a:off x="3200" y="2689"/>
                <a:ext cx="814" cy="311"/>
              </a:xfrm>
              <a:prstGeom prst="flowChartInputOutpu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30" name="AutoShape 22"/>
              <p:cNvSpPr>
                <a:spLocks noChangeArrowheads="1"/>
              </p:cNvSpPr>
              <p:nvPr/>
            </p:nvSpPr>
            <p:spPr bwMode="auto">
              <a:xfrm flipH="1">
                <a:off x="1251" y="2690"/>
                <a:ext cx="814" cy="311"/>
              </a:xfrm>
              <a:prstGeom prst="flowChartInputOutpu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3031" name="AutoShape 23"/>
            <p:cNvSpPr>
              <a:spLocks noChangeArrowheads="1"/>
            </p:cNvSpPr>
            <p:nvPr/>
          </p:nvSpPr>
          <p:spPr bwMode="auto">
            <a:xfrm flipH="1">
              <a:off x="0" y="2319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32" name="AutoShape 24"/>
            <p:cNvSpPr>
              <a:spLocks noChangeArrowheads="1"/>
            </p:cNvSpPr>
            <p:nvPr/>
          </p:nvSpPr>
          <p:spPr bwMode="auto">
            <a:xfrm flipH="1">
              <a:off x="164" y="2633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33" name="AutoShape 25"/>
            <p:cNvSpPr>
              <a:spLocks noChangeArrowheads="1"/>
            </p:cNvSpPr>
            <p:nvPr/>
          </p:nvSpPr>
          <p:spPr bwMode="auto">
            <a:xfrm flipH="1">
              <a:off x="327" y="2944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34" name="Text Box 26"/>
            <p:cNvSpPr txBox="1">
              <a:spLocks noChangeArrowheads="1"/>
            </p:cNvSpPr>
            <p:nvPr/>
          </p:nvSpPr>
          <p:spPr bwMode="auto">
            <a:xfrm>
              <a:off x="1166" y="2700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Arial" charset="0"/>
                </a:rPr>
                <a:t>(0,0)</a:t>
              </a:r>
            </a:p>
          </p:txBody>
        </p:sp>
        <p:sp>
          <p:nvSpPr>
            <p:cNvPr id="43035" name="Oval 27"/>
            <p:cNvSpPr>
              <a:spLocks noChangeArrowheads="1"/>
            </p:cNvSpPr>
            <p:nvPr/>
          </p:nvSpPr>
          <p:spPr bwMode="auto">
            <a:xfrm>
              <a:off x="1577" y="2883"/>
              <a:ext cx="91" cy="7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3036" name="Oval 28"/>
          <p:cNvSpPr>
            <a:spLocks noChangeArrowheads="1"/>
          </p:cNvSpPr>
          <p:nvPr/>
        </p:nvSpPr>
        <p:spPr bwMode="auto">
          <a:xfrm rot="-44929124">
            <a:off x="427038" y="649288"/>
            <a:ext cx="5514975" cy="5529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 flipV="1">
            <a:off x="0" y="3429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38" name="AutoShape 30"/>
          <p:cNvSpPr>
            <a:spLocks noChangeArrowheads="1"/>
          </p:cNvSpPr>
          <p:nvPr/>
        </p:nvSpPr>
        <p:spPr bwMode="auto">
          <a:xfrm flipH="1">
            <a:off x="3257550" y="668338"/>
            <a:ext cx="2641600" cy="5470525"/>
          </a:xfrm>
          <a:prstGeom prst="moon">
            <a:avLst>
              <a:gd name="adj" fmla="val 45551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3039" name="Group 31"/>
          <p:cNvGrpSpPr>
            <a:grpSpLocks/>
          </p:cNvGrpSpPr>
          <p:nvPr/>
        </p:nvGrpSpPr>
        <p:grpSpPr bwMode="auto">
          <a:xfrm rot="2044706">
            <a:off x="4929188" y="771525"/>
            <a:ext cx="1822450" cy="4049713"/>
            <a:chOff x="4211" y="1172"/>
            <a:chExt cx="1148" cy="2551"/>
          </a:xfrm>
        </p:grpSpPr>
        <p:grpSp>
          <p:nvGrpSpPr>
            <p:cNvPr id="43040" name="Group 32"/>
            <p:cNvGrpSpPr>
              <a:grpSpLocks/>
            </p:cNvGrpSpPr>
            <p:nvPr/>
          </p:nvGrpSpPr>
          <p:grpSpPr bwMode="auto">
            <a:xfrm rot="-18804818">
              <a:off x="3648" y="2211"/>
              <a:ext cx="2075" cy="949"/>
              <a:chOff x="712" y="2160"/>
              <a:chExt cx="3626" cy="1488"/>
            </a:xfrm>
          </p:grpSpPr>
          <p:grpSp>
            <p:nvGrpSpPr>
              <p:cNvPr id="43041" name="Group 33"/>
              <p:cNvGrpSpPr>
                <a:grpSpLocks/>
              </p:cNvGrpSpPr>
              <p:nvPr/>
            </p:nvGrpSpPr>
            <p:grpSpPr bwMode="auto">
              <a:xfrm>
                <a:off x="1435" y="2160"/>
                <a:ext cx="1089" cy="742"/>
                <a:chOff x="1435" y="2160"/>
                <a:chExt cx="1089" cy="742"/>
              </a:xfrm>
            </p:grpSpPr>
            <p:sp>
              <p:nvSpPr>
                <p:cNvPr id="43042" name="AutoShape 34"/>
                <p:cNvSpPr>
                  <a:spLocks noChangeArrowheads="1"/>
                </p:cNvSpPr>
                <p:nvPr/>
              </p:nvSpPr>
              <p:spPr bwMode="auto">
                <a:xfrm flipH="1">
                  <a:off x="1435" y="2160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3043" name="AutoShape 35"/>
                <p:cNvSpPr>
                  <a:spLocks noChangeArrowheads="1"/>
                </p:cNvSpPr>
                <p:nvPr/>
              </p:nvSpPr>
              <p:spPr bwMode="auto">
                <a:xfrm flipH="1">
                  <a:off x="1617" y="2531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3044" name="Group 36"/>
              <p:cNvGrpSpPr>
                <a:grpSpLocks/>
              </p:cNvGrpSpPr>
              <p:nvPr/>
            </p:nvGrpSpPr>
            <p:grpSpPr bwMode="auto">
              <a:xfrm>
                <a:off x="1800" y="2905"/>
                <a:ext cx="1089" cy="742"/>
                <a:chOff x="1435" y="2160"/>
                <a:chExt cx="1089" cy="742"/>
              </a:xfrm>
            </p:grpSpPr>
            <p:sp>
              <p:nvSpPr>
                <p:cNvPr id="43045" name="AutoShape 37"/>
                <p:cNvSpPr>
                  <a:spLocks noChangeArrowheads="1"/>
                </p:cNvSpPr>
                <p:nvPr/>
              </p:nvSpPr>
              <p:spPr bwMode="auto">
                <a:xfrm flipH="1">
                  <a:off x="1435" y="2160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3046" name="AutoShape 38"/>
                <p:cNvSpPr>
                  <a:spLocks noChangeArrowheads="1"/>
                </p:cNvSpPr>
                <p:nvPr/>
              </p:nvSpPr>
              <p:spPr bwMode="auto">
                <a:xfrm flipH="1">
                  <a:off x="1617" y="2531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3047" name="Group 39"/>
              <p:cNvGrpSpPr>
                <a:grpSpLocks/>
              </p:cNvGrpSpPr>
              <p:nvPr/>
            </p:nvGrpSpPr>
            <p:grpSpPr bwMode="auto">
              <a:xfrm>
                <a:off x="2160" y="2160"/>
                <a:ext cx="1454" cy="1487"/>
                <a:chOff x="1532" y="2257"/>
                <a:chExt cx="1454" cy="1487"/>
              </a:xfrm>
            </p:grpSpPr>
            <p:grpSp>
              <p:nvGrpSpPr>
                <p:cNvPr id="43048" name="Group 40"/>
                <p:cNvGrpSpPr>
                  <a:grpSpLocks/>
                </p:cNvGrpSpPr>
                <p:nvPr/>
              </p:nvGrpSpPr>
              <p:grpSpPr bwMode="auto">
                <a:xfrm>
                  <a:off x="1532" y="2257"/>
                  <a:ext cx="1089" cy="742"/>
                  <a:chOff x="1435" y="2160"/>
                  <a:chExt cx="1089" cy="742"/>
                </a:xfrm>
              </p:grpSpPr>
              <p:sp>
                <p:nvSpPr>
                  <p:cNvPr id="43049" name="AutoShape 4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435" y="2160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3050" name="AutoShape 4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617" y="2531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3051" name="Group 43"/>
                <p:cNvGrpSpPr>
                  <a:grpSpLocks/>
                </p:cNvGrpSpPr>
                <p:nvPr/>
              </p:nvGrpSpPr>
              <p:grpSpPr bwMode="auto">
                <a:xfrm>
                  <a:off x="1897" y="3002"/>
                  <a:ext cx="1089" cy="742"/>
                  <a:chOff x="1435" y="2160"/>
                  <a:chExt cx="1089" cy="742"/>
                </a:xfrm>
              </p:grpSpPr>
              <p:sp>
                <p:nvSpPr>
                  <p:cNvPr id="43052" name="AutoShape 4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435" y="2160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3053" name="AutoShape 4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617" y="2531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43054" name="Group 46"/>
              <p:cNvGrpSpPr>
                <a:grpSpLocks/>
              </p:cNvGrpSpPr>
              <p:nvPr/>
            </p:nvGrpSpPr>
            <p:grpSpPr bwMode="auto">
              <a:xfrm>
                <a:off x="2884" y="2160"/>
                <a:ext cx="1089" cy="742"/>
                <a:chOff x="1435" y="2160"/>
                <a:chExt cx="1089" cy="742"/>
              </a:xfrm>
            </p:grpSpPr>
            <p:sp>
              <p:nvSpPr>
                <p:cNvPr id="43055" name="AutoShape 47"/>
                <p:cNvSpPr>
                  <a:spLocks noChangeArrowheads="1"/>
                </p:cNvSpPr>
                <p:nvPr/>
              </p:nvSpPr>
              <p:spPr bwMode="auto">
                <a:xfrm flipH="1">
                  <a:off x="1435" y="2160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3056" name="AutoShape 48"/>
                <p:cNvSpPr>
                  <a:spLocks noChangeArrowheads="1"/>
                </p:cNvSpPr>
                <p:nvPr/>
              </p:nvSpPr>
              <p:spPr bwMode="auto">
                <a:xfrm flipH="1">
                  <a:off x="1617" y="2531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3057" name="Group 49"/>
              <p:cNvGrpSpPr>
                <a:grpSpLocks/>
              </p:cNvGrpSpPr>
              <p:nvPr/>
            </p:nvGrpSpPr>
            <p:grpSpPr bwMode="auto">
              <a:xfrm>
                <a:off x="3249" y="2905"/>
                <a:ext cx="1089" cy="742"/>
                <a:chOff x="1435" y="2160"/>
                <a:chExt cx="1089" cy="742"/>
              </a:xfrm>
            </p:grpSpPr>
            <p:sp>
              <p:nvSpPr>
                <p:cNvPr id="43058" name="AutoShape 50"/>
                <p:cNvSpPr>
                  <a:spLocks noChangeArrowheads="1"/>
                </p:cNvSpPr>
                <p:nvPr/>
              </p:nvSpPr>
              <p:spPr bwMode="auto">
                <a:xfrm flipH="1">
                  <a:off x="1435" y="2160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3059" name="AutoShape 51"/>
                <p:cNvSpPr>
                  <a:spLocks noChangeArrowheads="1"/>
                </p:cNvSpPr>
                <p:nvPr/>
              </p:nvSpPr>
              <p:spPr bwMode="auto">
                <a:xfrm flipH="1">
                  <a:off x="1617" y="2531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3060" name="Group 52"/>
              <p:cNvGrpSpPr>
                <a:grpSpLocks/>
              </p:cNvGrpSpPr>
              <p:nvPr/>
            </p:nvGrpSpPr>
            <p:grpSpPr bwMode="auto">
              <a:xfrm>
                <a:off x="712" y="2161"/>
                <a:ext cx="1089" cy="742"/>
                <a:chOff x="1435" y="2160"/>
                <a:chExt cx="1089" cy="742"/>
              </a:xfrm>
            </p:grpSpPr>
            <p:sp>
              <p:nvSpPr>
                <p:cNvPr id="43061" name="AutoShape 53"/>
                <p:cNvSpPr>
                  <a:spLocks noChangeArrowheads="1"/>
                </p:cNvSpPr>
                <p:nvPr/>
              </p:nvSpPr>
              <p:spPr bwMode="auto">
                <a:xfrm flipH="1">
                  <a:off x="1435" y="2160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3062" name="AutoShape 54"/>
                <p:cNvSpPr>
                  <a:spLocks noChangeArrowheads="1"/>
                </p:cNvSpPr>
                <p:nvPr/>
              </p:nvSpPr>
              <p:spPr bwMode="auto">
                <a:xfrm flipH="1">
                  <a:off x="1617" y="2531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3063" name="Group 55"/>
              <p:cNvGrpSpPr>
                <a:grpSpLocks/>
              </p:cNvGrpSpPr>
              <p:nvPr/>
            </p:nvGrpSpPr>
            <p:grpSpPr bwMode="auto">
              <a:xfrm>
                <a:off x="1077" y="2906"/>
                <a:ext cx="1089" cy="742"/>
                <a:chOff x="1435" y="2160"/>
                <a:chExt cx="1089" cy="742"/>
              </a:xfrm>
            </p:grpSpPr>
            <p:sp>
              <p:nvSpPr>
                <p:cNvPr id="43064" name="AutoShape 56"/>
                <p:cNvSpPr>
                  <a:spLocks noChangeArrowheads="1"/>
                </p:cNvSpPr>
                <p:nvPr/>
              </p:nvSpPr>
              <p:spPr bwMode="auto">
                <a:xfrm flipH="1">
                  <a:off x="1435" y="2160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3065" name="AutoShape 57"/>
                <p:cNvSpPr>
                  <a:spLocks noChangeArrowheads="1"/>
                </p:cNvSpPr>
                <p:nvPr/>
              </p:nvSpPr>
              <p:spPr bwMode="auto">
                <a:xfrm flipH="1">
                  <a:off x="1617" y="2531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43066" name="Oval 58"/>
            <p:cNvSpPr>
              <a:spLocks noChangeArrowheads="1"/>
            </p:cNvSpPr>
            <p:nvPr/>
          </p:nvSpPr>
          <p:spPr bwMode="auto">
            <a:xfrm rot="-24204818">
              <a:off x="4737" y="2401"/>
              <a:ext cx="91" cy="7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67" name="Oval 59"/>
            <p:cNvSpPr>
              <a:spLocks noChangeArrowheads="1"/>
            </p:cNvSpPr>
            <p:nvPr/>
          </p:nvSpPr>
          <p:spPr bwMode="auto">
            <a:xfrm rot="-24204818">
              <a:off x="4846" y="2170"/>
              <a:ext cx="91" cy="79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68" name="Oval 60"/>
            <p:cNvSpPr>
              <a:spLocks noChangeArrowheads="1"/>
            </p:cNvSpPr>
            <p:nvPr/>
          </p:nvSpPr>
          <p:spPr bwMode="auto">
            <a:xfrm rot="-24204818">
              <a:off x="4945" y="1930"/>
              <a:ext cx="91" cy="79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69" name="Oval 61"/>
            <p:cNvSpPr>
              <a:spLocks noChangeArrowheads="1"/>
            </p:cNvSpPr>
            <p:nvPr/>
          </p:nvSpPr>
          <p:spPr bwMode="auto">
            <a:xfrm rot="-24204818">
              <a:off x="5044" y="1690"/>
              <a:ext cx="91" cy="79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70" name="Text Box 62"/>
            <p:cNvSpPr txBox="1">
              <a:spLocks noChangeArrowheads="1"/>
            </p:cNvSpPr>
            <p:nvPr/>
          </p:nvSpPr>
          <p:spPr bwMode="auto">
            <a:xfrm rot="-24204818">
              <a:off x="4534" y="2269"/>
              <a:ext cx="313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B2B2B2"/>
                  </a:solidFill>
                  <a:latin typeface="Arial" charset="0"/>
                </a:rPr>
                <a:t>(</a:t>
              </a:r>
              <a:r>
                <a:rPr lang="en-US" sz="1200" b="1">
                  <a:solidFill>
                    <a:srgbClr val="CC0099"/>
                  </a:solidFill>
                  <a:latin typeface="Arial" charset="0"/>
                </a:rPr>
                <a:t>0,1</a:t>
              </a:r>
              <a:r>
                <a:rPr lang="en-US" sz="1200" b="1">
                  <a:solidFill>
                    <a:srgbClr val="B2B2B2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43071" name="Text Box 63"/>
            <p:cNvSpPr txBox="1">
              <a:spLocks noChangeArrowheads="1"/>
            </p:cNvSpPr>
            <p:nvPr/>
          </p:nvSpPr>
          <p:spPr bwMode="auto">
            <a:xfrm rot="-24204818">
              <a:off x="4652" y="2040"/>
              <a:ext cx="313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B2B2B2"/>
                  </a:solidFill>
                  <a:latin typeface="Arial" charset="0"/>
                </a:rPr>
                <a:t>(1,1)</a:t>
              </a:r>
            </a:p>
          </p:txBody>
        </p:sp>
        <p:sp>
          <p:nvSpPr>
            <p:cNvPr id="43072" name="Text Box 64"/>
            <p:cNvSpPr txBox="1">
              <a:spLocks noChangeArrowheads="1"/>
            </p:cNvSpPr>
            <p:nvPr/>
          </p:nvSpPr>
          <p:spPr bwMode="auto">
            <a:xfrm rot="-24204818">
              <a:off x="4739" y="1800"/>
              <a:ext cx="313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B2B2B2"/>
                  </a:solidFill>
                  <a:latin typeface="Arial" charset="0"/>
                </a:rPr>
                <a:t>(</a:t>
              </a:r>
              <a:r>
                <a:rPr lang="en-US" sz="1200" b="1">
                  <a:solidFill>
                    <a:srgbClr val="B2B2B2"/>
                  </a:solidFill>
                  <a:latin typeface="Arial" charset="0"/>
                </a:rPr>
                <a:t>2,1</a:t>
              </a:r>
              <a:r>
                <a:rPr lang="en-US" sz="1200">
                  <a:solidFill>
                    <a:srgbClr val="B2B2B2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43073" name="Text Box 65"/>
            <p:cNvSpPr txBox="1">
              <a:spLocks noChangeArrowheads="1"/>
            </p:cNvSpPr>
            <p:nvPr/>
          </p:nvSpPr>
          <p:spPr bwMode="auto">
            <a:xfrm rot="-24204818">
              <a:off x="4850" y="1538"/>
              <a:ext cx="313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B2B2B2"/>
                  </a:solidFill>
                  <a:latin typeface="Arial" charset="0"/>
                </a:rPr>
                <a:t>(</a:t>
              </a:r>
              <a:r>
                <a:rPr lang="en-US" sz="1200" b="1">
                  <a:solidFill>
                    <a:srgbClr val="B2B2B2"/>
                  </a:solidFill>
                  <a:latin typeface="Arial" charset="0"/>
                </a:rPr>
                <a:t>3,1</a:t>
              </a:r>
              <a:r>
                <a:rPr lang="en-US" sz="1200">
                  <a:solidFill>
                    <a:srgbClr val="B2B2B2"/>
                  </a:solidFill>
                  <a:latin typeface="Arial" charset="0"/>
                </a:rPr>
                <a:t>)</a:t>
              </a:r>
            </a:p>
          </p:txBody>
        </p:sp>
        <p:grpSp>
          <p:nvGrpSpPr>
            <p:cNvPr id="43074" name="Group 66"/>
            <p:cNvGrpSpPr>
              <a:grpSpLocks/>
            </p:cNvGrpSpPr>
            <p:nvPr/>
          </p:nvGrpSpPr>
          <p:grpSpPr bwMode="auto">
            <a:xfrm rot="-18804818">
              <a:off x="3847" y="1735"/>
              <a:ext cx="2075" cy="949"/>
              <a:chOff x="712" y="2160"/>
              <a:chExt cx="3626" cy="1488"/>
            </a:xfrm>
          </p:grpSpPr>
          <p:grpSp>
            <p:nvGrpSpPr>
              <p:cNvPr id="43075" name="Group 67"/>
              <p:cNvGrpSpPr>
                <a:grpSpLocks/>
              </p:cNvGrpSpPr>
              <p:nvPr/>
            </p:nvGrpSpPr>
            <p:grpSpPr bwMode="auto">
              <a:xfrm>
                <a:off x="1435" y="2160"/>
                <a:ext cx="1089" cy="742"/>
                <a:chOff x="1435" y="2160"/>
                <a:chExt cx="1089" cy="742"/>
              </a:xfrm>
            </p:grpSpPr>
            <p:sp>
              <p:nvSpPr>
                <p:cNvPr id="43076" name="AutoShape 68"/>
                <p:cNvSpPr>
                  <a:spLocks noChangeArrowheads="1"/>
                </p:cNvSpPr>
                <p:nvPr/>
              </p:nvSpPr>
              <p:spPr bwMode="auto">
                <a:xfrm flipH="1">
                  <a:off x="1435" y="2160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3077" name="AutoShape 69"/>
                <p:cNvSpPr>
                  <a:spLocks noChangeArrowheads="1"/>
                </p:cNvSpPr>
                <p:nvPr/>
              </p:nvSpPr>
              <p:spPr bwMode="auto">
                <a:xfrm flipH="1">
                  <a:off x="1617" y="2531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3078" name="Group 70"/>
              <p:cNvGrpSpPr>
                <a:grpSpLocks/>
              </p:cNvGrpSpPr>
              <p:nvPr/>
            </p:nvGrpSpPr>
            <p:grpSpPr bwMode="auto">
              <a:xfrm>
                <a:off x="1800" y="2905"/>
                <a:ext cx="1089" cy="742"/>
                <a:chOff x="1435" y="2160"/>
                <a:chExt cx="1089" cy="742"/>
              </a:xfrm>
            </p:grpSpPr>
            <p:sp>
              <p:nvSpPr>
                <p:cNvPr id="43079" name="AutoShape 71"/>
                <p:cNvSpPr>
                  <a:spLocks noChangeArrowheads="1"/>
                </p:cNvSpPr>
                <p:nvPr/>
              </p:nvSpPr>
              <p:spPr bwMode="auto">
                <a:xfrm flipH="1">
                  <a:off x="1435" y="2160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3080" name="AutoShape 72"/>
                <p:cNvSpPr>
                  <a:spLocks noChangeArrowheads="1"/>
                </p:cNvSpPr>
                <p:nvPr/>
              </p:nvSpPr>
              <p:spPr bwMode="auto">
                <a:xfrm flipH="1">
                  <a:off x="1617" y="2531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3081" name="Group 73"/>
              <p:cNvGrpSpPr>
                <a:grpSpLocks/>
              </p:cNvGrpSpPr>
              <p:nvPr/>
            </p:nvGrpSpPr>
            <p:grpSpPr bwMode="auto">
              <a:xfrm>
                <a:off x="2160" y="2160"/>
                <a:ext cx="1454" cy="1487"/>
                <a:chOff x="1532" y="2257"/>
                <a:chExt cx="1454" cy="1487"/>
              </a:xfrm>
            </p:grpSpPr>
            <p:grpSp>
              <p:nvGrpSpPr>
                <p:cNvPr id="43082" name="Group 74"/>
                <p:cNvGrpSpPr>
                  <a:grpSpLocks/>
                </p:cNvGrpSpPr>
                <p:nvPr/>
              </p:nvGrpSpPr>
              <p:grpSpPr bwMode="auto">
                <a:xfrm>
                  <a:off x="1532" y="2257"/>
                  <a:ext cx="1089" cy="742"/>
                  <a:chOff x="1435" y="2160"/>
                  <a:chExt cx="1089" cy="742"/>
                </a:xfrm>
              </p:grpSpPr>
              <p:sp>
                <p:nvSpPr>
                  <p:cNvPr id="43083" name="AutoShape 7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435" y="2160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3084" name="AutoShape 7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617" y="2531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3085" name="Group 77"/>
                <p:cNvGrpSpPr>
                  <a:grpSpLocks/>
                </p:cNvGrpSpPr>
                <p:nvPr/>
              </p:nvGrpSpPr>
              <p:grpSpPr bwMode="auto">
                <a:xfrm>
                  <a:off x="1897" y="3002"/>
                  <a:ext cx="1089" cy="742"/>
                  <a:chOff x="1435" y="2160"/>
                  <a:chExt cx="1089" cy="742"/>
                </a:xfrm>
              </p:grpSpPr>
              <p:sp>
                <p:nvSpPr>
                  <p:cNvPr id="43086" name="AutoShape 7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435" y="2160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3087" name="AutoShape 7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617" y="2531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43088" name="Group 80"/>
              <p:cNvGrpSpPr>
                <a:grpSpLocks/>
              </p:cNvGrpSpPr>
              <p:nvPr/>
            </p:nvGrpSpPr>
            <p:grpSpPr bwMode="auto">
              <a:xfrm>
                <a:off x="2884" y="2160"/>
                <a:ext cx="1089" cy="742"/>
                <a:chOff x="1435" y="2160"/>
                <a:chExt cx="1089" cy="742"/>
              </a:xfrm>
            </p:grpSpPr>
            <p:sp>
              <p:nvSpPr>
                <p:cNvPr id="43089" name="AutoShape 81"/>
                <p:cNvSpPr>
                  <a:spLocks noChangeArrowheads="1"/>
                </p:cNvSpPr>
                <p:nvPr/>
              </p:nvSpPr>
              <p:spPr bwMode="auto">
                <a:xfrm flipH="1">
                  <a:off x="1435" y="2160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3090" name="AutoShape 82"/>
                <p:cNvSpPr>
                  <a:spLocks noChangeArrowheads="1"/>
                </p:cNvSpPr>
                <p:nvPr/>
              </p:nvSpPr>
              <p:spPr bwMode="auto">
                <a:xfrm flipH="1">
                  <a:off x="1617" y="2531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3091" name="Group 83"/>
              <p:cNvGrpSpPr>
                <a:grpSpLocks/>
              </p:cNvGrpSpPr>
              <p:nvPr/>
            </p:nvGrpSpPr>
            <p:grpSpPr bwMode="auto">
              <a:xfrm>
                <a:off x="3249" y="2905"/>
                <a:ext cx="1089" cy="742"/>
                <a:chOff x="1435" y="2160"/>
                <a:chExt cx="1089" cy="742"/>
              </a:xfrm>
            </p:grpSpPr>
            <p:sp>
              <p:nvSpPr>
                <p:cNvPr id="43092" name="AutoShape 84"/>
                <p:cNvSpPr>
                  <a:spLocks noChangeArrowheads="1"/>
                </p:cNvSpPr>
                <p:nvPr/>
              </p:nvSpPr>
              <p:spPr bwMode="auto">
                <a:xfrm flipH="1">
                  <a:off x="1435" y="2160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00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3093" name="AutoShape 85"/>
                <p:cNvSpPr>
                  <a:spLocks noChangeArrowheads="1"/>
                </p:cNvSpPr>
                <p:nvPr/>
              </p:nvSpPr>
              <p:spPr bwMode="auto">
                <a:xfrm flipH="1">
                  <a:off x="1617" y="2531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3094" name="Group 86"/>
              <p:cNvGrpSpPr>
                <a:grpSpLocks/>
              </p:cNvGrpSpPr>
              <p:nvPr/>
            </p:nvGrpSpPr>
            <p:grpSpPr bwMode="auto">
              <a:xfrm>
                <a:off x="712" y="2161"/>
                <a:ext cx="1089" cy="742"/>
                <a:chOff x="1435" y="2160"/>
                <a:chExt cx="1089" cy="742"/>
              </a:xfrm>
            </p:grpSpPr>
            <p:sp>
              <p:nvSpPr>
                <p:cNvPr id="43095" name="AutoShape 87"/>
                <p:cNvSpPr>
                  <a:spLocks noChangeArrowheads="1"/>
                </p:cNvSpPr>
                <p:nvPr/>
              </p:nvSpPr>
              <p:spPr bwMode="auto">
                <a:xfrm flipH="1">
                  <a:off x="1435" y="2160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3096" name="AutoShape 88"/>
                <p:cNvSpPr>
                  <a:spLocks noChangeArrowheads="1"/>
                </p:cNvSpPr>
                <p:nvPr/>
              </p:nvSpPr>
              <p:spPr bwMode="auto">
                <a:xfrm flipH="1">
                  <a:off x="1617" y="2531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3097" name="Group 89"/>
              <p:cNvGrpSpPr>
                <a:grpSpLocks/>
              </p:cNvGrpSpPr>
              <p:nvPr/>
            </p:nvGrpSpPr>
            <p:grpSpPr bwMode="auto">
              <a:xfrm>
                <a:off x="1077" y="2906"/>
                <a:ext cx="1089" cy="742"/>
                <a:chOff x="1435" y="2160"/>
                <a:chExt cx="1089" cy="742"/>
              </a:xfrm>
            </p:grpSpPr>
            <p:sp>
              <p:nvSpPr>
                <p:cNvPr id="43098" name="AutoShape 90"/>
                <p:cNvSpPr>
                  <a:spLocks noChangeArrowheads="1"/>
                </p:cNvSpPr>
                <p:nvPr/>
              </p:nvSpPr>
              <p:spPr bwMode="auto">
                <a:xfrm flipH="1">
                  <a:off x="1435" y="2160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3099" name="AutoShape 91"/>
                <p:cNvSpPr>
                  <a:spLocks noChangeArrowheads="1"/>
                </p:cNvSpPr>
                <p:nvPr/>
              </p:nvSpPr>
              <p:spPr bwMode="auto">
                <a:xfrm flipH="1">
                  <a:off x="1617" y="2531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43100" name="Oval 92"/>
            <p:cNvSpPr>
              <a:spLocks noChangeArrowheads="1"/>
            </p:cNvSpPr>
            <p:nvPr/>
          </p:nvSpPr>
          <p:spPr bwMode="auto">
            <a:xfrm rot="-24204818">
              <a:off x="5015" y="2701"/>
              <a:ext cx="91" cy="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01" name="Text Box 93"/>
            <p:cNvSpPr txBox="1">
              <a:spLocks noChangeArrowheads="1"/>
            </p:cNvSpPr>
            <p:nvPr/>
          </p:nvSpPr>
          <p:spPr bwMode="auto">
            <a:xfrm rot="-24204818">
              <a:off x="4812" y="2565"/>
              <a:ext cx="313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B2B2B2"/>
                  </a:solidFill>
                  <a:latin typeface="Arial" charset="0"/>
                </a:rPr>
                <a:t>(0,0)</a:t>
              </a:r>
            </a:p>
          </p:txBody>
        </p:sp>
      </p:grpSp>
      <p:sp>
        <p:nvSpPr>
          <p:cNvPr id="43102" name="Line 94"/>
          <p:cNvSpPr>
            <a:spLocks noChangeShapeType="1"/>
          </p:cNvSpPr>
          <p:nvPr/>
        </p:nvSpPr>
        <p:spPr bwMode="auto">
          <a:xfrm flipV="1">
            <a:off x="3163888" y="2033588"/>
            <a:ext cx="5776912" cy="1395412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103" name="Text Box 95"/>
          <p:cNvSpPr txBox="1">
            <a:spLocks noChangeArrowheads="1"/>
          </p:cNvSpPr>
          <p:nvPr/>
        </p:nvSpPr>
        <p:spPr bwMode="auto">
          <a:xfrm>
            <a:off x="7702550" y="6491288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1">
                <a:solidFill>
                  <a:srgbClr val="CC0099"/>
                </a:solidFill>
                <a:latin typeface="Arial" charset="0"/>
              </a:rPr>
              <a:t>(0,1) planes</a:t>
            </a:r>
          </a:p>
        </p:txBody>
      </p:sp>
      <p:sp>
        <p:nvSpPr>
          <p:cNvPr id="43104" name="Text Box 96"/>
          <p:cNvSpPr txBox="1">
            <a:spLocks noChangeArrowheads="1"/>
          </p:cNvSpPr>
          <p:nvPr/>
        </p:nvSpPr>
        <p:spPr bwMode="auto">
          <a:xfrm>
            <a:off x="673100" y="6338888"/>
            <a:ext cx="1235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n</a:t>
            </a:r>
            <a:r>
              <a:rPr lang="en-US" sz="1800">
                <a:latin typeface="Symbol" charset="0"/>
              </a:rPr>
              <a:t>l</a:t>
            </a:r>
            <a:r>
              <a:rPr lang="en-US" sz="1800">
                <a:latin typeface="Arial" charset="0"/>
              </a:rPr>
              <a:t>=2dsin</a:t>
            </a:r>
            <a:r>
              <a:rPr lang="en-US" sz="1800">
                <a:latin typeface="Symbol" charset="0"/>
              </a:rPr>
              <a:t>q</a:t>
            </a:r>
          </a:p>
        </p:txBody>
      </p:sp>
      <p:sp>
        <p:nvSpPr>
          <p:cNvPr id="43105" name="Freeform 97"/>
          <p:cNvSpPr>
            <a:spLocks/>
          </p:cNvSpPr>
          <p:nvPr/>
        </p:nvSpPr>
        <p:spPr bwMode="auto">
          <a:xfrm>
            <a:off x="1347788" y="3429000"/>
            <a:ext cx="90487" cy="280988"/>
          </a:xfrm>
          <a:custGeom>
            <a:avLst/>
            <a:gdLst>
              <a:gd name="T0" fmla="*/ 60 w 78"/>
              <a:gd name="T1" fmla="*/ 0 h 177"/>
              <a:gd name="T2" fmla="*/ 3 w 78"/>
              <a:gd name="T3" fmla="*/ 96 h 177"/>
              <a:gd name="T4" fmla="*/ 78 w 78"/>
              <a:gd name="T5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" h="177">
                <a:moveTo>
                  <a:pt x="60" y="0"/>
                </a:moveTo>
                <a:cubicBezTo>
                  <a:pt x="30" y="33"/>
                  <a:pt x="0" y="67"/>
                  <a:pt x="3" y="96"/>
                </a:cubicBezTo>
                <a:cubicBezTo>
                  <a:pt x="6" y="125"/>
                  <a:pt x="42" y="151"/>
                  <a:pt x="78" y="177"/>
                </a:cubicBezTo>
              </a:path>
            </a:pathLst>
          </a:custGeom>
          <a:noFill/>
          <a:ln w="7620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106" name="Text Box 98"/>
          <p:cNvSpPr txBox="1">
            <a:spLocks noChangeArrowheads="1"/>
          </p:cNvSpPr>
          <p:nvPr/>
        </p:nvSpPr>
        <p:spPr bwMode="auto">
          <a:xfrm>
            <a:off x="1371600" y="3333750"/>
            <a:ext cx="303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3300"/>
                </a:solidFill>
                <a:latin typeface="Symbol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491689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/>
          </a:p>
        </p:txBody>
      </p:sp>
      <p:sp>
        <p:nvSpPr>
          <p:cNvPr id="9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/>
          </a:p>
        </p:txBody>
      </p:sp>
      <p:sp>
        <p:nvSpPr>
          <p:cNvPr id="9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C0AB-6C4A-414C-8431-68EB171123CB}" type="slidenum">
              <a:rPr lang="en-GB"/>
              <a:pPr/>
              <a:t>74</a:t>
            </a:fld>
            <a:endParaRPr lang="en-GB"/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7702550" y="6491288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1">
                <a:solidFill>
                  <a:srgbClr val="6666FF"/>
                </a:solidFill>
                <a:latin typeface="Arial" charset="0"/>
              </a:rPr>
              <a:t>(1,1) planes</a:t>
            </a:r>
          </a:p>
        </p:txBody>
      </p:sp>
      <p:grpSp>
        <p:nvGrpSpPr>
          <p:cNvPr id="44035" name="Group 3"/>
          <p:cNvGrpSpPr>
            <a:grpSpLocks/>
          </p:cNvGrpSpPr>
          <p:nvPr/>
        </p:nvGrpSpPr>
        <p:grpSpPr bwMode="auto">
          <a:xfrm rot="-44929124">
            <a:off x="427038" y="649288"/>
            <a:ext cx="5514975" cy="5529262"/>
            <a:chOff x="1137" y="410"/>
            <a:chExt cx="3474" cy="3483"/>
          </a:xfrm>
        </p:grpSpPr>
        <p:sp>
          <p:nvSpPr>
            <p:cNvPr id="44036" name="Oval 4"/>
            <p:cNvSpPr>
              <a:spLocks noChangeArrowheads="1"/>
            </p:cNvSpPr>
            <p:nvPr/>
          </p:nvSpPr>
          <p:spPr bwMode="auto">
            <a:xfrm>
              <a:off x="1137" y="410"/>
              <a:ext cx="3474" cy="348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4037" name="Group 5"/>
            <p:cNvGrpSpPr>
              <a:grpSpLocks/>
            </p:cNvGrpSpPr>
            <p:nvPr/>
          </p:nvGrpSpPr>
          <p:grpSpPr bwMode="auto">
            <a:xfrm>
              <a:off x="1236" y="1527"/>
              <a:ext cx="3258" cy="1248"/>
              <a:chOff x="1236" y="1527"/>
              <a:chExt cx="3258" cy="1248"/>
            </a:xfrm>
          </p:grpSpPr>
          <p:sp>
            <p:nvSpPr>
              <p:cNvPr id="44038" name="Line 6"/>
              <p:cNvSpPr>
                <a:spLocks noChangeShapeType="1"/>
              </p:cNvSpPr>
              <p:nvPr/>
            </p:nvSpPr>
            <p:spPr bwMode="auto">
              <a:xfrm>
                <a:off x="1566" y="2144"/>
                <a:ext cx="1606" cy="606"/>
              </a:xfrm>
              <a:prstGeom prst="line">
                <a:avLst/>
              </a:prstGeom>
              <a:noFill/>
              <a:ln w="76200">
                <a:solidFill>
                  <a:srgbClr val="66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39" name="Line 7"/>
              <p:cNvSpPr>
                <a:spLocks noChangeShapeType="1"/>
              </p:cNvSpPr>
              <p:nvPr/>
            </p:nvSpPr>
            <p:spPr bwMode="auto">
              <a:xfrm>
                <a:off x="2536" y="1534"/>
                <a:ext cx="1622" cy="614"/>
              </a:xfrm>
              <a:prstGeom prst="line">
                <a:avLst/>
              </a:prstGeom>
              <a:noFill/>
              <a:ln w="76200">
                <a:solidFill>
                  <a:srgbClr val="66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40" name="Line 8"/>
              <p:cNvSpPr>
                <a:spLocks noChangeShapeType="1"/>
              </p:cNvSpPr>
              <p:nvPr/>
            </p:nvSpPr>
            <p:spPr bwMode="auto">
              <a:xfrm>
                <a:off x="1405" y="1835"/>
                <a:ext cx="2430" cy="938"/>
              </a:xfrm>
              <a:prstGeom prst="line">
                <a:avLst/>
              </a:prstGeom>
              <a:noFill/>
              <a:ln w="76200">
                <a:solidFill>
                  <a:srgbClr val="66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41" name="Line 9"/>
              <p:cNvSpPr>
                <a:spLocks noChangeShapeType="1"/>
              </p:cNvSpPr>
              <p:nvPr/>
            </p:nvSpPr>
            <p:spPr bwMode="auto">
              <a:xfrm>
                <a:off x="1240" y="1546"/>
                <a:ext cx="3254" cy="1226"/>
              </a:xfrm>
              <a:prstGeom prst="line">
                <a:avLst/>
              </a:prstGeom>
              <a:noFill/>
              <a:ln w="76200">
                <a:solidFill>
                  <a:srgbClr val="66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42" name="Line 10"/>
              <p:cNvSpPr>
                <a:spLocks noChangeShapeType="1"/>
              </p:cNvSpPr>
              <p:nvPr/>
            </p:nvSpPr>
            <p:spPr bwMode="auto">
              <a:xfrm>
                <a:off x="1881" y="1539"/>
                <a:ext cx="2450" cy="914"/>
              </a:xfrm>
              <a:prstGeom prst="line">
                <a:avLst/>
              </a:prstGeom>
              <a:noFill/>
              <a:ln w="76200">
                <a:solidFill>
                  <a:srgbClr val="66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43" name="AutoShape 11"/>
              <p:cNvSpPr>
                <a:spLocks noChangeArrowheads="1"/>
              </p:cNvSpPr>
              <p:nvPr/>
            </p:nvSpPr>
            <p:spPr bwMode="auto">
              <a:xfrm flipH="1">
                <a:off x="1885" y="1527"/>
                <a:ext cx="814" cy="311"/>
              </a:xfrm>
              <a:prstGeom prst="flowChartInputOutpu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044" name="AutoShape 12"/>
              <p:cNvSpPr>
                <a:spLocks noChangeArrowheads="1"/>
              </p:cNvSpPr>
              <p:nvPr/>
            </p:nvSpPr>
            <p:spPr bwMode="auto">
              <a:xfrm flipH="1">
                <a:off x="2049" y="1841"/>
                <a:ext cx="814" cy="311"/>
              </a:xfrm>
              <a:prstGeom prst="flowChartInputOutpu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045" name="AutoShape 13"/>
              <p:cNvSpPr>
                <a:spLocks noChangeArrowheads="1"/>
              </p:cNvSpPr>
              <p:nvPr/>
            </p:nvSpPr>
            <p:spPr bwMode="auto">
              <a:xfrm flipH="1">
                <a:off x="2212" y="2152"/>
                <a:ext cx="814" cy="311"/>
              </a:xfrm>
              <a:prstGeom prst="flowChartInputOutpu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046" name="AutoShape 14"/>
              <p:cNvSpPr>
                <a:spLocks noChangeArrowheads="1"/>
              </p:cNvSpPr>
              <p:nvPr/>
            </p:nvSpPr>
            <p:spPr bwMode="auto">
              <a:xfrm flipH="1">
                <a:off x="2535" y="1527"/>
                <a:ext cx="814" cy="311"/>
              </a:xfrm>
              <a:prstGeom prst="flowChartInputOutpu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047" name="AutoShape 15"/>
              <p:cNvSpPr>
                <a:spLocks noChangeArrowheads="1"/>
              </p:cNvSpPr>
              <p:nvPr/>
            </p:nvSpPr>
            <p:spPr bwMode="auto">
              <a:xfrm flipH="1">
                <a:off x="2699" y="1841"/>
                <a:ext cx="814" cy="311"/>
              </a:xfrm>
              <a:prstGeom prst="flowChartInputOutpu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048" name="AutoShape 16"/>
              <p:cNvSpPr>
                <a:spLocks noChangeArrowheads="1"/>
              </p:cNvSpPr>
              <p:nvPr/>
            </p:nvSpPr>
            <p:spPr bwMode="auto">
              <a:xfrm flipH="1">
                <a:off x="2862" y="2152"/>
                <a:ext cx="814" cy="311"/>
              </a:xfrm>
              <a:prstGeom prst="flowChartInputOutpu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049" name="AutoShape 17"/>
              <p:cNvSpPr>
                <a:spLocks noChangeArrowheads="1"/>
              </p:cNvSpPr>
              <p:nvPr/>
            </p:nvSpPr>
            <p:spPr bwMode="auto">
              <a:xfrm flipH="1">
                <a:off x="3185" y="1527"/>
                <a:ext cx="814" cy="311"/>
              </a:xfrm>
              <a:prstGeom prst="flowChartInputOutpu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050" name="AutoShape 18"/>
              <p:cNvSpPr>
                <a:spLocks noChangeArrowheads="1"/>
              </p:cNvSpPr>
              <p:nvPr/>
            </p:nvSpPr>
            <p:spPr bwMode="auto">
              <a:xfrm flipH="1">
                <a:off x="3349" y="1841"/>
                <a:ext cx="814" cy="311"/>
              </a:xfrm>
              <a:prstGeom prst="flowChartInputOutpu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051" name="AutoShape 19"/>
              <p:cNvSpPr>
                <a:spLocks noChangeArrowheads="1"/>
              </p:cNvSpPr>
              <p:nvPr/>
            </p:nvSpPr>
            <p:spPr bwMode="auto">
              <a:xfrm flipH="1">
                <a:off x="3512" y="2152"/>
                <a:ext cx="814" cy="311"/>
              </a:xfrm>
              <a:prstGeom prst="flowChartInputOutpu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44052" name="Group 20"/>
              <p:cNvGrpSpPr>
                <a:grpSpLocks/>
              </p:cNvGrpSpPr>
              <p:nvPr/>
            </p:nvGrpSpPr>
            <p:grpSpPr bwMode="auto">
              <a:xfrm>
                <a:off x="1728" y="2463"/>
                <a:ext cx="2763" cy="312"/>
                <a:chOff x="1251" y="2689"/>
                <a:chExt cx="2763" cy="312"/>
              </a:xfrm>
            </p:grpSpPr>
            <p:sp>
              <p:nvSpPr>
                <p:cNvPr id="44053" name="AutoShape 21"/>
                <p:cNvSpPr>
                  <a:spLocks noChangeArrowheads="1"/>
                </p:cNvSpPr>
                <p:nvPr/>
              </p:nvSpPr>
              <p:spPr bwMode="auto">
                <a:xfrm flipH="1">
                  <a:off x="2550" y="2689"/>
                  <a:ext cx="814" cy="311"/>
                </a:xfrm>
                <a:prstGeom prst="flowChartInputOutpu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4054" name="AutoShape 22"/>
                <p:cNvSpPr>
                  <a:spLocks noChangeArrowheads="1"/>
                </p:cNvSpPr>
                <p:nvPr/>
              </p:nvSpPr>
              <p:spPr bwMode="auto">
                <a:xfrm flipH="1">
                  <a:off x="1900" y="2689"/>
                  <a:ext cx="814" cy="311"/>
                </a:xfrm>
                <a:prstGeom prst="flowChartInputOutpu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4055" name="AutoShape 23"/>
                <p:cNvSpPr>
                  <a:spLocks noChangeArrowheads="1"/>
                </p:cNvSpPr>
                <p:nvPr/>
              </p:nvSpPr>
              <p:spPr bwMode="auto">
                <a:xfrm flipH="1">
                  <a:off x="3200" y="2689"/>
                  <a:ext cx="814" cy="311"/>
                </a:xfrm>
                <a:prstGeom prst="flowChartInputOutpu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4056" name="AutoShape 24"/>
                <p:cNvSpPr>
                  <a:spLocks noChangeArrowheads="1"/>
                </p:cNvSpPr>
                <p:nvPr/>
              </p:nvSpPr>
              <p:spPr bwMode="auto">
                <a:xfrm flipH="1">
                  <a:off x="1251" y="2690"/>
                  <a:ext cx="814" cy="311"/>
                </a:xfrm>
                <a:prstGeom prst="flowChartInputOutpu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44057" name="AutoShape 25"/>
              <p:cNvSpPr>
                <a:spLocks noChangeArrowheads="1"/>
              </p:cNvSpPr>
              <p:nvPr/>
            </p:nvSpPr>
            <p:spPr bwMode="auto">
              <a:xfrm flipH="1">
                <a:off x="1236" y="1528"/>
                <a:ext cx="814" cy="311"/>
              </a:xfrm>
              <a:prstGeom prst="flowChartInputOutpu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058" name="AutoShape 26"/>
              <p:cNvSpPr>
                <a:spLocks noChangeArrowheads="1"/>
              </p:cNvSpPr>
              <p:nvPr/>
            </p:nvSpPr>
            <p:spPr bwMode="auto">
              <a:xfrm flipH="1">
                <a:off x="1400" y="1842"/>
                <a:ext cx="814" cy="311"/>
              </a:xfrm>
              <a:prstGeom prst="flowChartInputOutpu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059" name="AutoShape 27"/>
              <p:cNvSpPr>
                <a:spLocks noChangeArrowheads="1"/>
              </p:cNvSpPr>
              <p:nvPr/>
            </p:nvSpPr>
            <p:spPr bwMode="auto">
              <a:xfrm flipH="1">
                <a:off x="1563" y="2153"/>
                <a:ext cx="814" cy="311"/>
              </a:xfrm>
              <a:prstGeom prst="flowChartInputOutpu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060" name="Text Box 28"/>
              <p:cNvSpPr txBox="1">
                <a:spLocks noChangeArrowheads="1"/>
              </p:cNvSpPr>
              <p:nvPr/>
            </p:nvSpPr>
            <p:spPr bwMode="auto">
              <a:xfrm>
                <a:off x="2402" y="1846"/>
                <a:ext cx="4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>
                    <a:latin typeface="Arial" charset="0"/>
                  </a:rPr>
                  <a:t>(0,0)</a:t>
                </a:r>
              </a:p>
            </p:txBody>
          </p:sp>
          <p:sp>
            <p:nvSpPr>
              <p:cNvPr id="44061" name="Oval 29"/>
              <p:cNvSpPr>
                <a:spLocks noChangeArrowheads="1"/>
              </p:cNvSpPr>
              <p:nvPr/>
            </p:nvSpPr>
            <p:spPr bwMode="auto">
              <a:xfrm>
                <a:off x="2825" y="2111"/>
                <a:ext cx="91" cy="7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44062" name="Line 30"/>
          <p:cNvSpPr>
            <a:spLocks noChangeShapeType="1"/>
          </p:cNvSpPr>
          <p:nvPr/>
        </p:nvSpPr>
        <p:spPr bwMode="auto">
          <a:xfrm flipV="1">
            <a:off x="0" y="3429000"/>
            <a:ext cx="314325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63" name="AutoShape 31"/>
          <p:cNvSpPr>
            <a:spLocks noChangeArrowheads="1"/>
          </p:cNvSpPr>
          <p:nvPr/>
        </p:nvSpPr>
        <p:spPr bwMode="auto">
          <a:xfrm flipH="1">
            <a:off x="3257550" y="668338"/>
            <a:ext cx="2641600" cy="5470525"/>
          </a:xfrm>
          <a:prstGeom prst="moon">
            <a:avLst>
              <a:gd name="adj" fmla="val 6315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4064" name="Group 32"/>
          <p:cNvGrpSpPr>
            <a:grpSpLocks/>
          </p:cNvGrpSpPr>
          <p:nvPr/>
        </p:nvGrpSpPr>
        <p:grpSpPr bwMode="auto">
          <a:xfrm rot="636871">
            <a:off x="4689475" y="830263"/>
            <a:ext cx="1822450" cy="4049712"/>
            <a:chOff x="4211" y="1172"/>
            <a:chExt cx="1148" cy="2551"/>
          </a:xfrm>
        </p:grpSpPr>
        <p:grpSp>
          <p:nvGrpSpPr>
            <p:cNvPr id="44065" name="Group 33"/>
            <p:cNvGrpSpPr>
              <a:grpSpLocks/>
            </p:cNvGrpSpPr>
            <p:nvPr/>
          </p:nvGrpSpPr>
          <p:grpSpPr bwMode="auto">
            <a:xfrm rot="-18804818">
              <a:off x="3648" y="2211"/>
              <a:ext cx="2075" cy="949"/>
              <a:chOff x="712" y="2160"/>
              <a:chExt cx="3626" cy="1488"/>
            </a:xfrm>
          </p:grpSpPr>
          <p:grpSp>
            <p:nvGrpSpPr>
              <p:cNvPr id="44066" name="Group 34"/>
              <p:cNvGrpSpPr>
                <a:grpSpLocks/>
              </p:cNvGrpSpPr>
              <p:nvPr/>
            </p:nvGrpSpPr>
            <p:grpSpPr bwMode="auto">
              <a:xfrm>
                <a:off x="1435" y="2160"/>
                <a:ext cx="1089" cy="742"/>
                <a:chOff x="1435" y="2160"/>
                <a:chExt cx="1089" cy="742"/>
              </a:xfrm>
            </p:grpSpPr>
            <p:sp>
              <p:nvSpPr>
                <p:cNvPr id="44067" name="AutoShape 35"/>
                <p:cNvSpPr>
                  <a:spLocks noChangeArrowheads="1"/>
                </p:cNvSpPr>
                <p:nvPr/>
              </p:nvSpPr>
              <p:spPr bwMode="auto">
                <a:xfrm flipH="1">
                  <a:off x="1435" y="2160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4068" name="AutoShape 36"/>
                <p:cNvSpPr>
                  <a:spLocks noChangeArrowheads="1"/>
                </p:cNvSpPr>
                <p:nvPr/>
              </p:nvSpPr>
              <p:spPr bwMode="auto">
                <a:xfrm flipH="1">
                  <a:off x="1617" y="2531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4069" name="Group 37"/>
              <p:cNvGrpSpPr>
                <a:grpSpLocks/>
              </p:cNvGrpSpPr>
              <p:nvPr/>
            </p:nvGrpSpPr>
            <p:grpSpPr bwMode="auto">
              <a:xfrm>
                <a:off x="1800" y="2905"/>
                <a:ext cx="1089" cy="742"/>
                <a:chOff x="1435" y="2160"/>
                <a:chExt cx="1089" cy="742"/>
              </a:xfrm>
            </p:grpSpPr>
            <p:sp>
              <p:nvSpPr>
                <p:cNvPr id="44070" name="AutoShape 38"/>
                <p:cNvSpPr>
                  <a:spLocks noChangeArrowheads="1"/>
                </p:cNvSpPr>
                <p:nvPr/>
              </p:nvSpPr>
              <p:spPr bwMode="auto">
                <a:xfrm flipH="1">
                  <a:off x="1435" y="2160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4071" name="AutoShape 39"/>
                <p:cNvSpPr>
                  <a:spLocks noChangeArrowheads="1"/>
                </p:cNvSpPr>
                <p:nvPr/>
              </p:nvSpPr>
              <p:spPr bwMode="auto">
                <a:xfrm flipH="1">
                  <a:off x="1617" y="2531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4072" name="Group 40"/>
              <p:cNvGrpSpPr>
                <a:grpSpLocks/>
              </p:cNvGrpSpPr>
              <p:nvPr/>
            </p:nvGrpSpPr>
            <p:grpSpPr bwMode="auto">
              <a:xfrm>
                <a:off x="2160" y="2160"/>
                <a:ext cx="1454" cy="1487"/>
                <a:chOff x="1532" y="2257"/>
                <a:chExt cx="1454" cy="1487"/>
              </a:xfrm>
            </p:grpSpPr>
            <p:grpSp>
              <p:nvGrpSpPr>
                <p:cNvPr id="44073" name="Group 41"/>
                <p:cNvGrpSpPr>
                  <a:grpSpLocks/>
                </p:cNvGrpSpPr>
                <p:nvPr/>
              </p:nvGrpSpPr>
              <p:grpSpPr bwMode="auto">
                <a:xfrm>
                  <a:off x="1532" y="2257"/>
                  <a:ext cx="1089" cy="742"/>
                  <a:chOff x="1435" y="2160"/>
                  <a:chExt cx="1089" cy="742"/>
                </a:xfrm>
              </p:grpSpPr>
              <p:sp>
                <p:nvSpPr>
                  <p:cNvPr id="44074" name="AutoShape 4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435" y="2160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4075" name="AutoShape 4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617" y="2531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4076" name="Group 44"/>
                <p:cNvGrpSpPr>
                  <a:grpSpLocks/>
                </p:cNvGrpSpPr>
                <p:nvPr/>
              </p:nvGrpSpPr>
              <p:grpSpPr bwMode="auto">
                <a:xfrm>
                  <a:off x="1897" y="3002"/>
                  <a:ext cx="1089" cy="742"/>
                  <a:chOff x="1435" y="2160"/>
                  <a:chExt cx="1089" cy="742"/>
                </a:xfrm>
              </p:grpSpPr>
              <p:sp>
                <p:nvSpPr>
                  <p:cNvPr id="44077" name="AutoShape 4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435" y="2160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4078" name="AutoShape 4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617" y="2531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44079" name="Group 47"/>
              <p:cNvGrpSpPr>
                <a:grpSpLocks/>
              </p:cNvGrpSpPr>
              <p:nvPr/>
            </p:nvGrpSpPr>
            <p:grpSpPr bwMode="auto">
              <a:xfrm>
                <a:off x="2884" y="2160"/>
                <a:ext cx="1089" cy="742"/>
                <a:chOff x="1435" y="2160"/>
                <a:chExt cx="1089" cy="742"/>
              </a:xfrm>
            </p:grpSpPr>
            <p:sp>
              <p:nvSpPr>
                <p:cNvPr id="44080" name="AutoShape 48"/>
                <p:cNvSpPr>
                  <a:spLocks noChangeArrowheads="1"/>
                </p:cNvSpPr>
                <p:nvPr/>
              </p:nvSpPr>
              <p:spPr bwMode="auto">
                <a:xfrm flipH="1">
                  <a:off x="1435" y="2160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4081" name="AutoShape 49"/>
                <p:cNvSpPr>
                  <a:spLocks noChangeArrowheads="1"/>
                </p:cNvSpPr>
                <p:nvPr/>
              </p:nvSpPr>
              <p:spPr bwMode="auto">
                <a:xfrm flipH="1">
                  <a:off x="1617" y="2531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4082" name="Group 50"/>
              <p:cNvGrpSpPr>
                <a:grpSpLocks/>
              </p:cNvGrpSpPr>
              <p:nvPr/>
            </p:nvGrpSpPr>
            <p:grpSpPr bwMode="auto">
              <a:xfrm>
                <a:off x="3249" y="2905"/>
                <a:ext cx="1089" cy="742"/>
                <a:chOff x="1435" y="2160"/>
                <a:chExt cx="1089" cy="742"/>
              </a:xfrm>
            </p:grpSpPr>
            <p:sp>
              <p:nvSpPr>
                <p:cNvPr id="44083" name="AutoShape 51"/>
                <p:cNvSpPr>
                  <a:spLocks noChangeArrowheads="1"/>
                </p:cNvSpPr>
                <p:nvPr/>
              </p:nvSpPr>
              <p:spPr bwMode="auto">
                <a:xfrm flipH="1">
                  <a:off x="1435" y="2160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4084" name="AutoShape 52"/>
                <p:cNvSpPr>
                  <a:spLocks noChangeArrowheads="1"/>
                </p:cNvSpPr>
                <p:nvPr/>
              </p:nvSpPr>
              <p:spPr bwMode="auto">
                <a:xfrm flipH="1">
                  <a:off x="1617" y="2531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4085" name="Group 53"/>
              <p:cNvGrpSpPr>
                <a:grpSpLocks/>
              </p:cNvGrpSpPr>
              <p:nvPr/>
            </p:nvGrpSpPr>
            <p:grpSpPr bwMode="auto">
              <a:xfrm>
                <a:off x="712" y="2161"/>
                <a:ext cx="1089" cy="742"/>
                <a:chOff x="1435" y="2160"/>
                <a:chExt cx="1089" cy="742"/>
              </a:xfrm>
            </p:grpSpPr>
            <p:sp>
              <p:nvSpPr>
                <p:cNvPr id="44086" name="AutoShape 54"/>
                <p:cNvSpPr>
                  <a:spLocks noChangeArrowheads="1"/>
                </p:cNvSpPr>
                <p:nvPr/>
              </p:nvSpPr>
              <p:spPr bwMode="auto">
                <a:xfrm flipH="1">
                  <a:off x="1435" y="2160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4087" name="AutoShape 55"/>
                <p:cNvSpPr>
                  <a:spLocks noChangeArrowheads="1"/>
                </p:cNvSpPr>
                <p:nvPr/>
              </p:nvSpPr>
              <p:spPr bwMode="auto">
                <a:xfrm flipH="1">
                  <a:off x="1617" y="2531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4088" name="Group 56"/>
              <p:cNvGrpSpPr>
                <a:grpSpLocks/>
              </p:cNvGrpSpPr>
              <p:nvPr/>
            </p:nvGrpSpPr>
            <p:grpSpPr bwMode="auto">
              <a:xfrm>
                <a:off x="1077" y="2906"/>
                <a:ext cx="1089" cy="742"/>
                <a:chOff x="1435" y="2160"/>
                <a:chExt cx="1089" cy="742"/>
              </a:xfrm>
            </p:grpSpPr>
            <p:sp>
              <p:nvSpPr>
                <p:cNvPr id="44089" name="AutoShape 57"/>
                <p:cNvSpPr>
                  <a:spLocks noChangeArrowheads="1"/>
                </p:cNvSpPr>
                <p:nvPr/>
              </p:nvSpPr>
              <p:spPr bwMode="auto">
                <a:xfrm flipH="1">
                  <a:off x="1435" y="2160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4090" name="AutoShape 58"/>
                <p:cNvSpPr>
                  <a:spLocks noChangeArrowheads="1"/>
                </p:cNvSpPr>
                <p:nvPr/>
              </p:nvSpPr>
              <p:spPr bwMode="auto">
                <a:xfrm flipH="1">
                  <a:off x="1617" y="2531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44091" name="Oval 59"/>
            <p:cNvSpPr>
              <a:spLocks noChangeArrowheads="1"/>
            </p:cNvSpPr>
            <p:nvPr/>
          </p:nvSpPr>
          <p:spPr bwMode="auto">
            <a:xfrm rot="-24204818">
              <a:off x="4737" y="2401"/>
              <a:ext cx="91" cy="79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92" name="Oval 60"/>
            <p:cNvSpPr>
              <a:spLocks noChangeArrowheads="1"/>
            </p:cNvSpPr>
            <p:nvPr/>
          </p:nvSpPr>
          <p:spPr bwMode="auto">
            <a:xfrm rot="-24204818">
              <a:off x="4846" y="2170"/>
              <a:ext cx="91" cy="79"/>
            </a:xfrm>
            <a:prstGeom prst="ellipse">
              <a:avLst/>
            </a:prstGeom>
            <a:solidFill>
              <a:srgbClr val="66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93" name="Oval 61"/>
            <p:cNvSpPr>
              <a:spLocks noChangeArrowheads="1"/>
            </p:cNvSpPr>
            <p:nvPr/>
          </p:nvSpPr>
          <p:spPr bwMode="auto">
            <a:xfrm rot="-24204818">
              <a:off x="4945" y="1930"/>
              <a:ext cx="91" cy="79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94" name="Oval 62"/>
            <p:cNvSpPr>
              <a:spLocks noChangeArrowheads="1"/>
            </p:cNvSpPr>
            <p:nvPr/>
          </p:nvSpPr>
          <p:spPr bwMode="auto">
            <a:xfrm rot="-24204818">
              <a:off x="5044" y="1690"/>
              <a:ext cx="91" cy="79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95" name="Text Box 63"/>
            <p:cNvSpPr txBox="1">
              <a:spLocks noChangeArrowheads="1"/>
            </p:cNvSpPr>
            <p:nvPr/>
          </p:nvSpPr>
          <p:spPr bwMode="auto">
            <a:xfrm rot="-24204818">
              <a:off x="4534" y="2269"/>
              <a:ext cx="313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B2B2B2"/>
                  </a:solidFill>
                  <a:latin typeface="Arial" charset="0"/>
                </a:rPr>
                <a:t>(0,1)</a:t>
              </a:r>
            </a:p>
          </p:txBody>
        </p:sp>
        <p:sp>
          <p:nvSpPr>
            <p:cNvPr id="44096" name="Text Box 64"/>
            <p:cNvSpPr txBox="1">
              <a:spLocks noChangeArrowheads="1"/>
            </p:cNvSpPr>
            <p:nvPr/>
          </p:nvSpPr>
          <p:spPr bwMode="auto">
            <a:xfrm rot="-24204818">
              <a:off x="4652" y="2040"/>
              <a:ext cx="313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6666FF"/>
                  </a:solidFill>
                  <a:latin typeface="Arial" charset="0"/>
                </a:rPr>
                <a:t>(1,1)</a:t>
              </a:r>
            </a:p>
          </p:txBody>
        </p:sp>
        <p:sp>
          <p:nvSpPr>
            <p:cNvPr id="44097" name="Text Box 65"/>
            <p:cNvSpPr txBox="1">
              <a:spLocks noChangeArrowheads="1"/>
            </p:cNvSpPr>
            <p:nvPr/>
          </p:nvSpPr>
          <p:spPr bwMode="auto">
            <a:xfrm rot="-24204818">
              <a:off x="4739" y="1800"/>
              <a:ext cx="313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B2B2B2"/>
                  </a:solidFill>
                  <a:latin typeface="Arial" charset="0"/>
                </a:rPr>
                <a:t>(</a:t>
              </a:r>
              <a:r>
                <a:rPr lang="en-US" sz="1200" b="1">
                  <a:solidFill>
                    <a:srgbClr val="B2B2B2"/>
                  </a:solidFill>
                  <a:latin typeface="Arial" charset="0"/>
                </a:rPr>
                <a:t>2,1</a:t>
              </a:r>
              <a:r>
                <a:rPr lang="en-US" sz="1200">
                  <a:solidFill>
                    <a:srgbClr val="B2B2B2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44098" name="Text Box 66"/>
            <p:cNvSpPr txBox="1">
              <a:spLocks noChangeArrowheads="1"/>
            </p:cNvSpPr>
            <p:nvPr/>
          </p:nvSpPr>
          <p:spPr bwMode="auto">
            <a:xfrm rot="-24204818">
              <a:off x="4850" y="1538"/>
              <a:ext cx="313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B2B2B2"/>
                  </a:solidFill>
                  <a:latin typeface="Arial" charset="0"/>
                </a:rPr>
                <a:t>(</a:t>
              </a:r>
              <a:r>
                <a:rPr lang="en-US" sz="1200" b="1" dirty="0">
                  <a:solidFill>
                    <a:srgbClr val="B2B2B2"/>
                  </a:solidFill>
                  <a:latin typeface="Arial" charset="0"/>
                </a:rPr>
                <a:t>3,1</a:t>
              </a:r>
              <a:r>
                <a:rPr lang="en-US" sz="1200" dirty="0">
                  <a:solidFill>
                    <a:srgbClr val="B2B2B2"/>
                  </a:solidFill>
                  <a:latin typeface="Arial" charset="0"/>
                </a:rPr>
                <a:t>)</a:t>
              </a:r>
            </a:p>
          </p:txBody>
        </p:sp>
        <p:grpSp>
          <p:nvGrpSpPr>
            <p:cNvPr id="44099" name="Group 67"/>
            <p:cNvGrpSpPr>
              <a:grpSpLocks/>
            </p:cNvGrpSpPr>
            <p:nvPr/>
          </p:nvGrpSpPr>
          <p:grpSpPr bwMode="auto">
            <a:xfrm rot="-18804818">
              <a:off x="3847" y="1735"/>
              <a:ext cx="2075" cy="949"/>
              <a:chOff x="712" y="2160"/>
              <a:chExt cx="3626" cy="1488"/>
            </a:xfrm>
          </p:grpSpPr>
          <p:grpSp>
            <p:nvGrpSpPr>
              <p:cNvPr id="44100" name="Group 68"/>
              <p:cNvGrpSpPr>
                <a:grpSpLocks/>
              </p:cNvGrpSpPr>
              <p:nvPr/>
            </p:nvGrpSpPr>
            <p:grpSpPr bwMode="auto">
              <a:xfrm>
                <a:off x="1435" y="2160"/>
                <a:ext cx="1089" cy="742"/>
                <a:chOff x="1435" y="2160"/>
                <a:chExt cx="1089" cy="742"/>
              </a:xfrm>
            </p:grpSpPr>
            <p:sp>
              <p:nvSpPr>
                <p:cNvPr id="44101" name="AutoShape 69"/>
                <p:cNvSpPr>
                  <a:spLocks noChangeArrowheads="1"/>
                </p:cNvSpPr>
                <p:nvPr/>
              </p:nvSpPr>
              <p:spPr bwMode="auto">
                <a:xfrm flipH="1">
                  <a:off x="1435" y="2160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4102" name="AutoShape 70"/>
                <p:cNvSpPr>
                  <a:spLocks noChangeArrowheads="1"/>
                </p:cNvSpPr>
                <p:nvPr/>
              </p:nvSpPr>
              <p:spPr bwMode="auto">
                <a:xfrm flipH="1">
                  <a:off x="1617" y="2531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4103" name="Group 71"/>
              <p:cNvGrpSpPr>
                <a:grpSpLocks/>
              </p:cNvGrpSpPr>
              <p:nvPr/>
            </p:nvGrpSpPr>
            <p:grpSpPr bwMode="auto">
              <a:xfrm>
                <a:off x="1800" y="2905"/>
                <a:ext cx="1089" cy="742"/>
                <a:chOff x="1435" y="2160"/>
                <a:chExt cx="1089" cy="742"/>
              </a:xfrm>
            </p:grpSpPr>
            <p:sp>
              <p:nvSpPr>
                <p:cNvPr id="44104" name="AutoShape 72"/>
                <p:cNvSpPr>
                  <a:spLocks noChangeArrowheads="1"/>
                </p:cNvSpPr>
                <p:nvPr/>
              </p:nvSpPr>
              <p:spPr bwMode="auto">
                <a:xfrm flipH="1">
                  <a:off x="1435" y="2160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4105" name="AutoShape 73"/>
                <p:cNvSpPr>
                  <a:spLocks noChangeArrowheads="1"/>
                </p:cNvSpPr>
                <p:nvPr/>
              </p:nvSpPr>
              <p:spPr bwMode="auto">
                <a:xfrm flipH="1">
                  <a:off x="1617" y="2531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4106" name="Group 74"/>
              <p:cNvGrpSpPr>
                <a:grpSpLocks/>
              </p:cNvGrpSpPr>
              <p:nvPr/>
            </p:nvGrpSpPr>
            <p:grpSpPr bwMode="auto">
              <a:xfrm>
                <a:off x="2160" y="2160"/>
                <a:ext cx="1454" cy="1487"/>
                <a:chOff x="1532" y="2257"/>
                <a:chExt cx="1454" cy="1487"/>
              </a:xfrm>
            </p:grpSpPr>
            <p:grpSp>
              <p:nvGrpSpPr>
                <p:cNvPr id="44107" name="Group 75"/>
                <p:cNvGrpSpPr>
                  <a:grpSpLocks/>
                </p:cNvGrpSpPr>
                <p:nvPr/>
              </p:nvGrpSpPr>
              <p:grpSpPr bwMode="auto">
                <a:xfrm>
                  <a:off x="1532" y="2257"/>
                  <a:ext cx="1089" cy="742"/>
                  <a:chOff x="1435" y="2160"/>
                  <a:chExt cx="1089" cy="742"/>
                </a:xfrm>
              </p:grpSpPr>
              <p:sp>
                <p:nvSpPr>
                  <p:cNvPr id="44108" name="AutoShape 7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435" y="2160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4109" name="AutoShape 7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617" y="2531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4110" name="Group 78"/>
                <p:cNvGrpSpPr>
                  <a:grpSpLocks/>
                </p:cNvGrpSpPr>
                <p:nvPr/>
              </p:nvGrpSpPr>
              <p:grpSpPr bwMode="auto">
                <a:xfrm>
                  <a:off x="1897" y="3002"/>
                  <a:ext cx="1089" cy="742"/>
                  <a:chOff x="1435" y="2160"/>
                  <a:chExt cx="1089" cy="742"/>
                </a:xfrm>
              </p:grpSpPr>
              <p:sp>
                <p:nvSpPr>
                  <p:cNvPr id="44111" name="AutoShape 7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435" y="2160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4112" name="AutoShape 8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617" y="2531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44113" name="Group 81"/>
              <p:cNvGrpSpPr>
                <a:grpSpLocks/>
              </p:cNvGrpSpPr>
              <p:nvPr/>
            </p:nvGrpSpPr>
            <p:grpSpPr bwMode="auto">
              <a:xfrm>
                <a:off x="2884" y="2160"/>
                <a:ext cx="1089" cy="742"/>
                <a:chOff x="1435" y="2160"/>
                <a:chExt cx="1089" cy="742"/>
              </a:xfrm>
            </p:grpSpPr>
            <p:sp>
              <p:nvSpPr>
                <p:cNvPr id="44114" name="AutoShape 82"/>
                <p:cNvSpPr>
                  <a:spLocks noChangeArrowheads="1"/>
                </p:cNvSpPr>
                <p:nvPr/>
              </p:nvSpPr>
              <p:spPr bwMode="auto">
                <a:xfrm flipH="1">
                  <a:off x="1435" y="2160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4115" name="AutoShape 83"/>
                <p:cNvSpPr>
                  <a:spLocks noChangeArrowheads="1"/>
                </p:cNvSpPr>
                <p:nvPr/>
              </p:nvSpPr>
              <p:spPr bwMode="auto">
                <a:xfrm flipH="1">
                  <a:off x="1617" y="2531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4116" name="Group 84"/>
              <p:cNvGrpSpPr>
                <a:grpSpLocks/>
              </p:cNvGrpSpPr>
              <p:nvPr/>
            </p:nvGrpSpPr>
            <p:grpSpPr bwMode="auto">
              <a:xfrm>
                <a:off x="3249" y="2905"/>
                <a:ext cx="1089" cy="742"/>
                <a:chOff x="1435" y="2160"/>
                <a:chExt cx="1089" cy="742"/>
              </a:xfrm>
            </p:grpSpPr>
            <p:sp>
              <p:nvSpPr>
                <p:cNvPr id="44117" name="AutoShape 85"/>
                <p:cNvSpPr>
                  <a:spLocks noChangeArrowheads="1"/>
                </p:cNvSpPr>
                <p:nvPr/>
              </p:nvSpPr>
              <p:spPr bwMode="auto">
                <a:xfrm flipH="1">
                  <a:off x="1435" y="2160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00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4118" name="AutoShape 86"/>
                <p:cNvSpPr>
                  <a:spLocks noChangeArrowheads="1"/>
                </p:cNvSpPr>
                <p:nvPr/>
              </p:nvSpPr>
              <p:spPr bwMode="auto">
                <a:xfrm flipH="1">
                  <a:off x="1617" y="2531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4119" name="Group 87"/>
              <p:cNvGrpSpPr>
                <a:grpSpLocks/>
              </p:cNvGrpSpPr>
              <p:nvPr/>
            </p:nvGrpSpPr>
            <p:grpSpPr bwMode="auto">
              <a:xfrm>
                <a:off x="712" y="2161"/>
                <a:ext cx="1089" cy="742"/>
                <a:chOff x="1435" y="2160"/>
                <a:chExt cx="1089" cy="742"/>
              </a:xfrm>
            </p:grpSpPr>
            <p:sp>
              <p:nvSpPr>
                <p:cNvPr id="44120" name="AutoShape 88"/>
                <p:cNvSpPr>
                  <a:spLocks noChangeArrowheads="1"/>
                </p:cNvSpPr>
                <p:nvPr/>
              </p:nvSpPr>
              <p:spPr bwMode="auto">
                <a:xfrm flipH="1">
                  <a:off x="1435" y="2160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4121" name="AutoShape 89"/>
                <p:cNvSpPr>
                  <a:spLocks noChangeArrowheads="1"/>
                </p:cNvSpPr>
                <p:nvPr/>
              </p:nvSpPr>
              <p:spPr bwMode="auto">
                <a:xfrm flipH="1">
                  <a:off x="1617" y="2531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4122" name="Group 90"/>
              <p:cNvGrpSpPr>
                <a:grpSpLocks/>
              </p:cNvGrpSpPr>
              <p:nvPr/>
            </p:nvGrpSpPr>
            <p:grpSpPr bwMode="auto">
              <a:xfrm>
                <a:off x="1077" y="2906"/>
                <a:ext cx="1089" cy="742"/>
                <a:chOff x="1435" y="2160"/>
                <a:chExt cx="1089" cy="742"/>
              </a:xfrm>
            </p:grpSpPr>
            <p:sp>
              <p:nvSpPr>
                <p:cNvPr id="44123" name="AutoShape 91"/>
                <p:cNvSpPr>
                  <a:spLocks noChangeArrowheads="1"/>
                </p:cNvSpPr>
                <p:nvPr/>
              </p:nvSpPr>
              <p:spPr bwMode="auto">
                <a:xfrm flipH="1">
                  <a:off x="1435" y="2160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4124" name="AutoShape 92"/>
                <p:cNvSpPr>
                  <a:spLocks noChangeArrowheads="1"/>
                </p:cNvSpPr>
                <p:nvPr/>
              </p:nvSpPr>
              <p:spPr bwMode="auto">
                <a:xfrm flipH="1">
                  <a:off x="1617" y="2531"/>
                  <a:ext cx="907" cy="371"/>
                </a:xfrm>
                <a:prstGeom prst="flowChartInputOutput">
                  <a:avLst/>
                </a:prstGeom>
                <a:noFill/>
                <a:ln w="9525">
                  <a:solidFill>
                    <a:srgbClr val="B2B2B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44125" name="Oval 93"/>
            <p:cNvSpPr>
              <a:spLocks noChangeArrowheads="1"/>
            </p:cNvSpPr>
            <p:nvPr/>
          </p:nvSpPr>
          <p:spPr bwMode="auto">
            <a:xfrm rot="-24204818">
              <a:off x="5015" y="2701"/>
              <a:ext cx="91" cy="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26" name="Text Box 94"/>
            <p:cNvSpPr txBox="1">
              <a:spLocks noChangeArrowheads="1"/>
            </p:cNvSpPr>
            <p:nvPr/>
          </p:nvSpPr>
          <p:spPr bwMode="auto">
            <a:xfrm rot="-24204818">
              <a:off x="4812" y="2565"/>
              <a:ext cx="313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B2B2B2"/>
                  </a:solidFill>
                  <a:latin typeface="Arial" charset="0"/>
                </a:rPr>
                <a:t>(0,0)</a:t>
              </a:r>
            </a:p>
          </p:txBody>
        </p:sp>
      </p:grpSp>
      <p:sp>
        <p:nvSpPr>
          <p:cNvPr id="44127" name="Line 95"/>
          <p:cNvSpPr>
            <a:spLocks noChangeShapeType="1"/>
          </p:cNvSpPr>
          <p:nvPr/>
        </p:nvSpPr>
        <p:spPr bwMode="auto">
          <a:xfrm flipV="1">
            <a:off x="3163888" y="1493838"/>
            <a:ext cx="5761037" cy="1935162"/>
          </a:xfrm>
          <a:prstGeom prst="line">
            <a:avLst/>
          </a:prstGeom>
          <a:noFill/>
          <a:ln w="9525">
            <a:solidFill>
              <a:srgbClr val="66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128" name="Line 96"/>
          <p:cNvSpPr>
            <a:spLocks noChangeShapeType="1"/>
          </p:cNvSpPr>
          <p:nvPr/>
        </p:nvSpPr>
        <p:spPr bwMode="auto">
          <a:xfrm flipV="1">
            <a:off x="0" y="3429000"/>
            <a:ext cx="91440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393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/>
          </a:p>
        </p:txBody>
      </p:sp>
      <p:sp>
        <p:nvSpPr>
          <p:cNvPr id="9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/>
          </a:p>
        </p:txBody>
      </p:sp>
      <p:sp>
        <p:nvSpPr>
          <p:cNvPr id="10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8A13-832E-F542-9A82-4BBC31ABF6A8}" type="slidenum">
              <a:rPr lang="en-GB"/>
              <a:pPr/>
              <a:t>75</a:t>
            </a:fld>
            <a:endParaRPr lang="en-GB"/>
          </a:p>
        </p:txBody>
      </p:sp>
      <p:grpSp>
        <p:nvGrpSpPr>
          <p:cNvPr id="45058" name="Group 2"/>
          <p:cNvGrpSpPr>
            <a:grpSpLocks/>
          </p:cNvGrpSpPr>
          <p:nvPr/>
        </p:nvGrpSpPr>
        <p:grpSpPr bwMode="auto">
          <a:xfrm rot="-2711958">
            <a:off x="578643" y="2428082"/>
            <a:ext cx="5167313" cy="2000250"/>
            <a:chOff x="1417" y="2545"/>
            <a:chExt cx="3255" cy="1260"/>
          </a:xfrm>
        </p:grpSpPr>
        <p:sp>
          <p:nvSpPr>
            <p:cNvPr id="45059" name="Line 3"/>
            <p:cNvSpPr>
              <a:spLocks noChangeShapeType="1"/>
            </p:cNvSpPr>
            <p:nvPr/>
          </p:nvSpPr>
          <p:spPr bwMode="auto">
            <a:xfrm>
              <a:off x="2706" y="2545"/>
              <a:ext cx="1952" cy="1244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060" name="Line 4"/>
            <p:cNvSpPr>
              <a:spLocks noChangeShapeType="1"/>
            </p:cNvSpPr>
            <p:nvPr/>
          </p:nvSpPr>
          <p:spPr bwMode="auto">
            <a:xfrm>
              <a:off x="1422" y="2549"/>
              <a:ext cx="1952" cy="1244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061" name="Line 5"/>
            <p:cNvSpPr>
              <a:spLocks noChangeShapeType="1"/>
            </p:cNvSpPr>
            <p:nvPr/>
          </p:nvSpPr>
          <p:spPr bwMode="auto">
            <a:xfrm>
              <a:off x="1705" y="2548"/>
              <a:ext cx="1952" cy="1244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062" name="Line 6"/>
            <p:cNvSpPr>
              <a:spLocks noChangeShapeType="1"/>
            </p:cNvSpPr>
            <p:nvPr/>
          </p:nvSpPr>
          <p:spPr bwMode="auto">
            <a:xfrm>
              <a:off x="2036" y="2559"/>
              <a:ext cx="1952" cy="1244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063" name="Line 7"/>
            <p:cNvSpPr>
              <a:spLocks noChangeShapeType="1"/>
            </p:cNvSpPr>
            <p:nvPr/>
          </p:nvSpPr>
          <p:spPr bwMode="auto">
            <a:xfrm>
              <a:off x="2379" y="2550"/>
              <a:ext cx="1952" cy="1244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064" name="AutoShape 8"/>
            <p:cNvSpPr>
              <a:spLocks noChangeArrowheads="1"/>
            </p:cNvSpPr>
            <p:nvPr/>
          </p:nvSpPr>
          <p:spPr bwMode="auto">
            <a:xfrm flipH="1">
              <a:off x="2066" y="2557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65" name="AutoShape 9"/>
            <p:cNvSpPr>
              <a:spLocks noChangeArrowheads="1"/>
            </p:cNvSpPr>
            <p:nvPr/>
          </p:nvSpPr>
          <p:spPr bwMode="auto">
            <a:xfrm flipH="1">
              <a:off x="2230" y="2871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66" name="AutoShape 10"/>
            <p:cNvSpPr>
              <a:spLocks noChangeArrowheads="1"/>
            </p:cNvSpPr>
            <p:nvPr/>
          </p:nvSpPr>
          <p:spPr bwMode="auto">
            <a:xfrm flipH="1">
              <a:off x="2393" y="3182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67" name="AutoShape 11"/>
            <p:cNvSpPr>
              <a:spLocks noChangeArrowheads="1"/>
            </p:cNvSpPr>
            <p:nvPr/>
          </p:nvSpPr>
          <p:spPr bwMode="auto">
            <a:xfrm flipH="1">
              <a:off x="2716" y="2557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68" name="AutoShape 12"/>
            <p:cNvSpPr>
              <a:spLocks noChangeArrowheads="1"/>
            </p:cNvSpPr>
            <p:nvPr/>
          </p:nvSpPr>
          <p:spPr bwMode="auto">
            <a:xfrm flipH="1">
              <a:off x="2880" y="2871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69" name="AutoShape 13"/>
            <p:cNvSpPr>
              <a:spLocks noChangeArrowheads="1"/>
            </p:cNvSpPr>
            <p:nvPr/>
          </p:nvSpPr>
          <p:spPr bwMode="auto">
            <a:xfrm flipH="1">
              <a:off x="3043" y="3182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70" name="AutoShape 14"/>
            <p:cNvSpPr>
              <a:spLocks noChangeArrowheads="1"/>
            </p:cNvSpPr>
            <p:nvPr/>
          </p:nvSpPr>
          <p:spPr bwMode="auto">
            <a:xfrm flipH="1">
              <a:off x="3366" y="2557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71" name="AutoShape 15"/>
            <p:cNvSpPr>
              <a:spLocks noChangeArrowheads="1"/>
            </p:cNvSpPr>
            <p:nvPr/>
          </p:nvSpPr>
          <p:spPr bwMode="auto">
            <a:xfrm flipH="1">
              <a:off x="3530" y="2871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72" name="AutoShape 16"/>
            <p:cNvSpPr>
              <a:spLocks noChangeArrowheads="1"/>
            </p:cNvSpPr>
            <p:nvPr/>
          </p:nvSpPr>
          <p:spPr bwMode="auto">
            <a:xfrm flipH="1">
              <a:off x="3693" y="3182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5073" name="Group 17"/>
            <p:cNvGrpSpPr>
              <a:grpSpLocks/>
            </p:cNvGrpSpPr>
            <p:nvPr/>
          </p:nvGrpSpPr>
          <p:grpSpPr bwMode="auto">
            <a:xfrm>
              <a:off x="1909" y="3493"/>
              <a:ext cx="2763" cy="312"/>
              <a:chOff x="1251" y="2689"/>
              <a:chExt cx="2763" cy="312"/>
            </a:xfrm>
          </p:grpSpPr>
          <p:sp>
            <p:nvSpPr>
              <p:cNvPr id="45074" name="AutoShape 18"/>
              <p:cNvSpPr>
                <a:spLocks noChangeArrowheads="1"/>
              </p:cNvSpPr>
              <p:nvPr/>
            </p:nvSpPr>
            <p:spPr bwMode="auto">
              <a:xfrm flipH="1">
                <a:off x="2550" y="2689"/>
                <a:ext cx="814" cy="311"/>
              </a:xfrm>
              <a:prstGeom prst="flowChartInputOutpu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075" name="AutoShape 19"/>
              <p:cNvSpPr>
                <a:spLocks noChangeArrowheads="1"/>
              </p:cNvSpPr>
              <p:nvPr/>
            </p:nvSpPr>
            <p:spPr bwMode="auto">
              <a:xfrm flipH="1">
                <a:off x="1900" y="2689"/>
                <a:ext cx="814" cy="311"/>
              </a:xfrm>
              <a:prstGeom prst="flowChartInputOutpu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076" name="AutoShape 20"/>
              <p:cNvSpPr>
                <a:spLocks noChangeArrowheads="1"/>
              </p:cNvSpPr>
              <p:nvPr/>
            </p:nvSpPr>
            <p:spPr bwMode="auto">
              <a:xfrm flipH="1">
                <a:off x="3200" y="2689"/>
                <a:ext cx="814" cy="311"/>
              </a:xfrm>
              <a:prstGeom prst="flowChartInputOutpu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077" name="AutoShape 21"/>
              <p:cNvSpPr>
                <a:spLocks noChangeArrowheads="1"/>
              </p:cNvSpPr>
              <p:nvPr/>
            </p:nvSpPr>
            <p:spPr bwMode="auto">
              <a:xfrm flipH="1">
                <a:off x="1251" y="2690"/>
                <a:ext cx="814" cy="311"/>
              </a:xfrm>
              <a:prstGeom prst="flowChartInputOutpu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5078" name="AutoShape 22"/>
            <p:cNvSpPr>
              <a:spLocks noChangeArrowheads="1"/>
            </p:cNvSpPr>
            <p:nvPr/>
          </p:nvSpPr>
          <p:spPr bwMode="auto">
            <a:xfrm flipH="1">
              <a:off x="1417" y="2558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79" name="AutoShape 23"/>
            <p:cNvSpPr>
              <a:spLocks noChangeArrowheads="1"/>
            </p:cNvSpPr>
            <p:nvPr/>
          </p:nvSpPr>
          <p:spPr bwMode="auto">
            <a:xfrm flipH="1">
              <a:off x="1581" y="2872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80" name="AutoShape 24"/>
            <p:cNvSpPr>
              <a:spLocks noChangeArrowheads="1"/>
            </p:cNvSpPr>
            <p:nvPr/>
          </p:nvSpPr>
          <p:spPr bwMode="auto">
            <a:xfrm flipH="1">
              <a:off x="1744" y="3183"/>
              <a:ext cx="814" cy="311"/>
            </a:xfrm>
            <a:prstGeom prst="flowChartInputOutpu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81" name="Text Box 25"/>
            <p:cNvSpPr txBox="1">
              <a:spLocks noChangeArrowheads="1"/>
            </p:cNvSpPr>
            <p:nvPr/>
          </p:nvSpPr>
          <p:spPr bwMode="auto">
            <a:xfrm>
              <a:off x="2583" y="2876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Arial" charset="0"/>
                </a:rPr>
                <a:t>(0,0)</a:t>
              </a:r>
            </a:p>
          </p:txBody>
        </p:sp>
        <p:sp>
          <p:nvSpPr>
            <p:cNvPr id="45082" name="Oval 26"/>
            <p:cNvSpPr>
              <a:spLocks noChangeArrowheads="1"/>
            </p:cNvSpPr>
            <p:nvPr/>
          </p:nvSpPr>
          <p:spPr bwMode="auto">
            <a:xfrm>
              <a:off x="3004" y="3143"/>
              <a:ext cx="91" cy="7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5083" name="Oval 27"/>
          <p:cNvSpPr>
            <a:spLocks noChangeArrowheads="1"/>
          </p:cNvSpPr>
          <p:nvPr/>
        </p:nvSpPr>
        <p:spPr bwMode="auto">
          <a:xfrm rot="-44929124">
            <a:off x="427038" y="649288"/>
            <a:ext cx="5514975" cy="5529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84" name="Line 28"/>
          <p:cNvSpPr>
            <a:spLocks noChangeShapeType="1"/>
          </p:cNvSpPr>
          <p:nvPr/>
        </p:nvSpPr>
        <p:spPr bwMode="auto">
          <a:xfrm flipV="1">
            <a:off x="0" y="3429000"/>
            <a:ext cx="314325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85" name="AutoShape 29"/>
          <p:cNvSpPr>
            <a:spLocks noChangeArrowheads="1"/>
          </p:cNvSpPr>
          <p:nvPr/>
        </p:nvSpPr>
        <p:spPr bwMode="auto">
          <a:xfrm flipH="1">
            <a:off x="3257550" y="668338"/>
            <a:ext cx="2641600" cy="5470525"/>
          </a:xfrm>
          <a:prstGeom prst="moon">
            <a:avLst>
              <a:gd name="adj" fmla="val 6315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86" name="Line 30"/>
          <p:cNvSpPr>
            <a:spLocks noChangeShapeType="1"/>
          </p:cNvSpPr>
          <p:nvPr/>
        </p:nvSpPr>
        <p:spPr bwMode="auto">
          <a:xfrm flipV="1">
            <a:off x="3163888" y="730250"/>
            <a:ext cx="5507037" cy="2698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87" name="Text Box 31"/>
          <p:cNvSpPr txBox="1">
            <a:spLocks noChangeArrowheads="1"/>
          </p:cNvSpPr>
          <p:nvPr/>
        </p:nvSpPr>
        <p:spPr bwMode="auto">
          <a:xfrm>
            <a:off x="7702550" y="6491288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1" dirty="0">
                <a:solidFill>
                  <a:srgbClr val="00FF00"/>
                </a:solidFill>
                <a:latin typeface="Arial" charset="0"/>
              </a:rPr>
              <a:t>(2,1) planes</a:t>
            </a:r>
          </a:p>
        </p:txBody>
      </p:sp>
      <p:grpSp>
        <p:nvGrpSpPr>
          <p:cNvPr id="45088" name="Group 32"/>
          <p:cNvGrpSpPr>
            <a:grpSpLocks/>
          </p:cNvGrpSpPr>
          <p:nvPr/>
        </p:nvGrpSpPr>
        <p:grpSpPr bwMode="auto">
          <a:xfrm>
            <a:off x="4529156" y="1003304"/>
            <a:ext cx="1822457" cy="4049727"/>
            <a:chOff x="2862" y="614"/>
            <a:chExt cx="1148" cy="2551"/>
          </a:xfrm>
        </p:grpSpPr>
        <p:grpSp>
          <p:nvGrpSpPr>
            <p:cNvPr id="45089" name="Group 33"/>
            <p:cNvGrpSpPr>
              <a:grpSpLocks/>
            </p:cNvGrpSpPr>
            <p:nvPr/>
          </p:nvGrpSpPr>
          <p:grpSpPr bwMode="auto">
            <a:xfrm rot="21071743">
              <a:off x="2862" y="614"/>
              <a:ext cx="1148" cy="2551"/>
              <a:chOff x="4211" y="1172"/>
              <a:chExt cx="1148" cy="2551"/>
            </a:xfrm>
          </p:grpSpPr>
          <p:grpSp>
            <p:nvGrpSpPr>
              <p:cNvPr id="45090" name="Group 34"/>
              <p:cNvGrpSpPr>
                <a:grpSpLocks/>
              </p:cNvGrpSpPr>
              <p:nvPr/>
            </p:nvGrpSpPr>
            <p:grpSpPr bwMode="auto">
              <a:xfrm rot="2795182">
                <a:off x="3648" y="2211"/>
                <a:ext cx="2075" cy="949"/>
                <a:chOff x="712" y="2160"/>
                <a:chExt cx="3626" cy="1488"/>
              </a:xfrm>
            </p:grpSpPr>
            <p:grpSp>
              <p:nvGrpSpPr>
                <p:cNvPr id="45091" name="Group 35"/>
                <p:cNvGrpSpPr>
                  <a:grpSpLocks/>
                </p:cNvGrpSpPr>
                <p:nvPr/>
              </p:nvGrpSpPr>
              <p:grpSpPr bwMode="auto">
                <a:xfrm>
                  <a:off x="1435" y="2160"/>
                  <a:ext cx="1089" cy="742"/>
                  <a:chOff x="1435" y="2160"/>
                  <a:chExt cx="1089" cy="742"/>
                </a:xfrm>
              </p:grpSpPr>
              <p:sp>
                <p:nvSpPr>
                  <p:cNvPr id="45092" name="AutoShape 3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435" y="2160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5093" name="AutoShape 3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617" y="2531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5094" name="Group 38"/>
                <p:cNvGrpSpPr>
                  <a:grpSpLocks/>
                </p:cNvGrpSpPr>
                <p:nvPr/>
              </p:nvGrpSpPr>
              <p:grpSpPr bwMode="auto">
                <a:xfrm>
                  <a:off x="1800" y="2905"/>
                  <a:ext cx="1089" cy="742"/>
                  <a:chOff x="1435" y="2160"/>
                  <a:chExt cx="1089" cy="742"/>
                </a:xfrm>
              </p:grpSpPr>
              <p:sp>
                <p:nvSpPr>
                  <p:cNvPr id="45095" name="AutoShape 3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435" y="2160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5096" name="AutoShape 4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617" y="2531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5097" name="Group 41"/>
                <p:cNvGrpSpPr>
                  <a:grpSpLocks/>
                </p:cNvGrpSpPr>
                <p:nvPr/>
              </p:nvGrpSpPr>
              <p:grpSpPr bwMode="auto">
                <a:xfrm>
                  <a:off x="2160" y="2160"/>
                  <a:ext cx="1454" cy="1487"/>
                  <a:chOff x="1532" y="2257"/>
                  <a:chExt cx="1454" cy="1487"/>
                </a:xfrm>
              </p:grpSpPr>
              <p:grpSp>
                <p:nvGrpSpPr>
                  <p:cNvPr id="4509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1532" y="2257"/>
                    <a:ext cx="1089" cy="742"/>
                    <a:chOff x="1435" y="2160"/>
                    <a:chExt cx="1089" cy="742"/>
                  </a:xfrm>
                </p:grpSpPr>
                <p:sp>
                  <p:nvSpPr>
                    <p:cNvPr id="45099" name="AutoShape 43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1435" y="2160"/>
                      <a:ext cx="907" cy="371"/>
                    </a:xfrm>
                    <a:prstGeom prst="flowChartInputOutput">
                      <a:avLst/>
                    </a:prstGeom>
                    <a:noFill/>
                    <a:ln w="9525">
                      <a:solidFill>
                        <a:srgbClr val="B2B2B2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5100" name="AutoShape 44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1617" y="2531"/>
                      <a:ext cx="907" cy="371"/>
                    </a:xfrm>
                    <a:prstGeom prst="flowChartInputOutput">
                      <a:avLst/>
                    </a:prstGeom>
                    <a:noFill/>
                    <a:ln w="9525">
                      <a:solidFill>
                        <a:srgbClr val="B2B2B2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45101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1897" y="3002"/>
                    <a:ext cx="1089" cy="742"/>
                    <a:chOff x="1435" y="2160"/>
                    <a:chExt cx="1089" cy="742"/>
                  </a:xfrm>
                </p:grpSpPr>
                <p:sp>
                  <p:nvSpPr>
                    <p:cNvPr id="45102" name="AutoShape 46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1435" y="2160"/>
                      <a:ext cx="907" cy="371"/>
                    </a:xfrm>
                    <a:prstGeom prst="flowChartInputOutput">
                      <a:avLst/>
                    </a:prstGeom>
                    <a:noFill/>
                    <a:ln w="9525">
                      <a:solidFill>
                        <a:srgbClr val="B2B2B2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5103" name="AutoShape 47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1617" y="2531"/>
                      <a:ext cx="907" cy="371"/>
                    </a:xfrm>
                    <a:prstGeom prst="flowChartInputOutput">
                      <a:avLst/>
                    </a:prstGeom>
                    <a:noFill/>
                    <a:ln w="9525">
                      <a:solidFill>
                        <a:srgbClr val="B2B2B2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45104" name="Group 48"/>
                <p:cNvGrpSpPr>
                  <a:grpSpLocks/>
                </p:cNvGrpSpPr>
                <p:nvPr/>
              </p:nvGrpSpPr>
              <p:grpSpPr bwMode="auto">
                <a:xfrm>
                  <a:off x="2884" y="2160"/>
                  <a:ext cx="1089" cy="742"/>
                  <a:chOff x="1435" y="2160"/>
                  <a:chExt cx="1089" cy="742"/>
                </a:xfrm>
              </p:grpSpPr>
              <p:sp>
                <p:nvSpPr>
                  <p:cNvPr id="45105" name="AutoShape 4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435" y="2160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5106" name="AutoShape 5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617" y="2531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5107" name="Group 51"/>
                <p:cNvGrpSpPr>
                  <a:grpSpLocks/>
                </p:cNvGrpSpPr>
                <p:nvPr/>
              </p:nvGrpSpPr>
              <p:grpSpPr bwMode="auto">
                <a:xfrm>
                  <a:off x="3249" y="2905"/>
                  <a:ext cx="1089" cy="742"/>
                  <a:chOff x="1435" y="2160"/>
                  <a:chExt cx="1089" cy="742"/>
                </a:xfrm>
              </p:grpSpPr>
              <p:sp>
                <p:nvSpPr>
                  <p:cNvPr id="45108" name="AutoShape 5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435" y="2160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5109" name="AutoShape 5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617" y="2531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5110" name="Group 54"/>
                <p:cNvGrpSpPr>
                  <a:grpSpLocks/>
                </p:cNvGrpSpPr>
                <p:nvPr/>
              </p:nvGrpSpPr>
              <p:grpSpPr bwMode="auto">
                <a:xfrm>
                  <a:off x="712" y="2161"/>
                  <a:ext cx="1089" cy="742"/>
                  <a:chOff x="1435" y="2160"/>
                  <a:chExt cx="1089" cy="742"/>
                </a:xfrm>
              </p:grpSpPr>
              <p:sp>
                <p:nvSpPr>
                  <p:cNvPr id="45111" name="AutoShape 5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435" y="2160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5112" name="AutoShape 5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617" y="2531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5113" name="Group 57"/>
                <p:cNvGrpSpPr>
                  <a:grpSpLocks/>
                </p:cNvGrpSpPr>
                <p:nvPr/>
              </p:nvGrpSpPr>
              <p:grpSpPr bwMode="auto">
                <a:xfrm>
                  <a:off x="1077" y="2906"/>
                  <a:ext cx="1089" cy="742"/>
                  <a:chOff x="1435" y="2160"/>
                  <a:chExt cx="1089" cy="742"/>
                </a:xfrm>
              </p:grpSpPr>
              <p:sp>
                <p:nvSpPr>
                  <p:cNvPr id="45114" name="AutoShape 5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435" y="2160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5115" name="AutoShape 5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617" y="2531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45116" name="Oval 60"/>
              <p:cNvSpPr>
                <a:spLocks noChangeArrowheads="1"/>
              </p:cNvSpPr>
              <p:nvPr/>
            </p:nvSpPr>
            <p:spPr bwMode="auto">
              <a:xfrm rot="18995182">
                <a:off x="4737" y="2401"/>
                <a:ext cx="91" cy="79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17" name="Oval 61"/>
              <p:cNvSpPr>
                <a:spLocks noChangeArrowheads="1"/>
              </p:cNvSpPr>
              <p:nvPr/>
            </p:nvSpPr>
            <p:spPr bwMode="auto">
              <a:xfrm rot="18995182">
                <a:off x="4846" y="2170"/>
                <a:ext cx="91" cy="79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66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18" name="Oval 62"/>
              <p:cNvSpPr>
                <a:spLocks noChangeArrowheads="1"/>
              </p:cNvSpPr>
              <p:nvPr/>
            </p:nvSpPr>
            <p:spPr bwMode="auto">
              <a:xfrm rot="18995182">
                <a:off x="4945" y="1930"/>
                <a:ext cx="91" cy="79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19" name="Oval 63"/>
              <p:cNvSpPr>
                <a:spLocks noChangeArrowheads="1"/>
              </p:cNvSpPr>
              <p:nvPr/>
            </p:nvSpPr>
            <p:spPr bwMode="auto">
              <a:xfrm rot="18995182">
                <a:off x="5044" y="1690"/>
                <a:ext cx="91" cy="79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20" name="Text Box 64"/>
              <p:cNvSpPr txBox="1">
                <a:spLocks noChangeArrowheads="1"/>
              </p:cNvSpPr>
              <p:nvPr/>
            </p:nvSpPr>
            <p:spPr bwMode="auto">
              <a:xfrm rot="18995182">
                <a:off x="4534" y="2269"/>
                <a:ext cx="313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B2B2B2"/>
                    </a:solidFill>
                    <a:latin typeface="Arial" charset="0"/>
                  </a:rPr>
                  <a:t>(0,1)</a:t>
                </a:r>
              </a:p>
            </p:txBody>
          </p:sp>
          <p:sp>
            <p:nvSpPr>
              <p:cNvPr id="45121" name="Text Box 65"/>
              <p:cNvSpPr txBox="1">
                <a:spLocks noChangeArrowheads="1"/>
              </p:cNvSpPr>
              <p:nvPr/>
            </p:nvSpPr>
            <p:spPr bwMode="auto">
              <a:xfrm rot="18995182">
                <a:off x="4652" y="2040"/>
                <a:ext cx="313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B2B2B2"/>
                    </a:solidFill>
                    <a:latin typeface="Arial" charset="0"/>
                  </a:rPr>
                  <a:t>(1,1)</a:t>
                </a:r>
              </a:p>
            </p:txBody>
          </p:sp>
          <p:sp>
            <p:nvSpPr>
              <p:cNvPr id="45122" name="Text Box 66"/>
              <p:cNvSpPr txBox="1">
                <a:spLocks noChangeArrowheads="1"/>
              </p:cNvSpPr>
              <p:nvPr/>
            </p:nvSpPr>
            <p:spPr bwMode="auto">
              <a:xfrm rot="18995182">
                <a:off x="4739" y="1800"/>
                <a:ext cx="313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rgbClr val="00FF00"/>
                    </a:solidFill>
                    <a:latin typeface="Arial" charset="0"/>
                  </a:rPr>
                  <a:t>(</a:t>
                </a:r>
                <a:r>
                  <a:rPr lang="en-US" sz="1200" b="1">
                    <a:solidFill>
                      <a:srgbClr val="00FF00"/>
                    </a:solidFill>
                    <a:latin typeface="Arial" charset="0"/>
                  </a:rPr>
                  <a:t>2,1</a:t>
                </a:r>
                <a:r>
                  <a:rPr lang="en-US" sz="1200">
                    <a:solidFill>
                      <a:srgbClr val="00FF00"/>
                    </a:solidFill>
                    <a:latin typeface="Arial" charset="0"/>
                  </a:rPr>
                  <a:t>)</a:t>
                </a:r>
              </a:p>
            </p:txBody>
          </p:sp>
          <p:sp>
            <p:nvSpPr>
              <p:cNvPr id="45123" name="Text Box 67"/>
              <p:cNvSpPr txBox="1">
                <a:spLocks noChangeArrowheads="1"/>
              </p:cNvSpPr>
              <p:nvPr/>
            </p:nvSpPr>
            <p:spPr bwMode="auto">
              <a:xfrm rot="18995182">
                <a:off x="4850" y="1538"/>
                <a:ext cx="313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rgbClr val="B2B2B2"/>
                    </a:solidFill>
                    <a:latin typeface="Arial" charset="0"/>
                  </a:rPr>
                  <a:t>(</a:t>
                </a:r>
                <a:r>
                  <a:rPr lang="en-US" sz="1200" b="1">
                    <a:solidFill>
                      <a:srgbClr val="B2B2B2"/>
                    </a:solidFill>
                    <a:latin typeface="Arial" charset="0"/>
                  </a:rPr>
                  <a:t>3,1</a:t>
                </a:r>
                <a:r>
                  <a:rPr lang="en-US" sz="1200">
                    <a:solidFill>
                      <a:srgbClr val="B2B2B2"/>
                    </a:solidFill>
                    <a:latin typeface="Arial" charset="0"/>
                  </a:rPr>
                  <a:t>)</a:t>
                </a:r>
              </a:p>
            </p:txBody>
          </p:sp>
          <p:grpSp>
            <p:nvGrpSpPr>
              <p:cNvPr id="45124" name="Group 68"/>
              <p:cNvGrpSpPr>
                <a:grpSpLocks/>
              </p:cNvGrpSpPr>
              <p:nvPr/>
            </p:nvGrpSpPr>
            <p:grpSpPr bwMode="auto">
              <a:xfrm rot="2795182">
                <a:off x="3847" y="1735"/>
                <a:ext cx="2075" cy="949"/>
                <a:chOff x="712" y="2160"/>
                <a:chExt cx="3626" cy="1488"/>
              </a:xfrm>
            </p:grpSpPr>
            <p:grpSp>
              <p:nvGrpSpPr>
                <p:cNvPr id="45125" name="Group 69"/>
                <p:cNvGrpSpPr>
                  <a:grpSpLocks/>
                </p:cNvGrpSpPr>
                <p:nvPr/>
              </p:nvGrpSpPr>
              <p:grpSpPr bwMode="auto">
                <a:xfrm>
                  <a:off x="1435" y="2160"/>
                  <a:ext cx="1089" cy="742"/>
                  <a:chOff x="1435" y="2160"/>
                  <a:chExt cx="1089" cy="742"/>
                </a:xfrm>
              </p:grpSpPr>
              <p:sp>
                <p:nvSpPr>
                  <p:cNvPr id="45126" name="AutoShape 7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435" y="2160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5127" name="AutoShape 7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617" y="2531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5128" name="Group 72"/>
                <p:cNvGrpSpPr>
                  <a:grpSpLocks/>
                </p:cNvGrpSpPr>
                <p:nvPr/>
              </p:nvGrpSpPr>
              <p:grpSpPr bwMode="auto">
                <a:xfrm>
                  <a:off x="1800" y="2905"/>
                  <a:ext cx="1089" cy="742"/>
                  <a:chOff x="1435" y="2160"/>
                  <a:chExt cx="1089" cy="742"/>
                </a:xfrm>
              </p:grpSpPr>
              <p:sp>
                <p:nvSpPr>
                  <p:cNvPr id="45129" name="AutoShape 7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435" y="2160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5130" name="AutoShape 7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617" y="2531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5131" name="Group 75"/>
                <p:cNvGrpSpPr>
                  <a:grpSpLocks/>
                </p:cNvGrpSpPr>
                <p:nvPr/>
              </p:nvGrpSpPr>
              <p:grpSpPr bwMode="auto">
                <a:xfrm>
                  <a:off x="2160" y="2160"/>
                  <a:ext cx="1454" cy="1487"/>
                  <a:chOff x="1532" y="2257"/>
                  <a:chExt cx="1454" cy="1487"/>
                </a:xfrm>
              </p:grpSpPr>
              <p:grpSp>
                <p:nvGrpSpPr>
                  <p:cNvPr id="45132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1532" y="2257"/>
                    <a:ext cx="1089" cy="742"/>
                    <a:chOff x="1435" y="2160"/>
                    <a:chExt cx="1089" cy="742"/>
                  </a:xfrm>
                </p:grpSpPr>
                <p:sp>
                  <p:nvSpPr>
                    <p:cNvPr id="45133" name="AutoShape 77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1435" y="2160"/>
                      <a:ext cx="907" cy="371"/>
                    </a:xfrm>
                    <a:prstGeom prst="flowChartInputOutput">
                      <a:avLst/>
                    </a:prstGeom>
                    <a:noFill/>
                    <a:ln w="9525">
                      <a:solidFill>
                        <a:srgbClr val="B2B2B2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5134" name="AutoShape 78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1617" y="2531"/>
                      <a:ext cx="907" cy="371"/>
                    </a:xfrm>
                    <a:prstGeom prst="flowChartInputOutput">
                      <a:avLst/>
                    </a:prstGeom>
                    <a:noFill/>
                    <a:ln w="9525">
                      <a:solidFill>
                        <a:srgbClr val="B2B2B2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45135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1897" y="3002"/>
                    <a:ext cx="1089" cy="742"/>
                    <a:chOff x="1435" y="2160"/>
                    <a:chExt cx="1089" cy="742"/>
                  </a:xfrm>
                </p:grpSpPr>
                <p:sp>
                  <p:nvSpPr>
                    <p:cNvPr id="45136" name="AutoShape 80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1435" y="2160"/>
                      <a:ext cx="907" cy="371"/>
                    </a:xfrm>
                    <a:prstGeom prst="flowChartInputOutput">
                      <a:avLst/>
                    </a:prstGeom>
                    <a:noFill/>
                    <a:ln w="9525">
                      <a:solidFill>
                        <a:srgbClr val="B2B2B2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5137" name="AutoShape 81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1617" y="2531"/>
                      <a:ext cx="907" cy="371"/>
                    </a:xfrm>
                    <a:prstGeom prst="flowChartInputOutput">
                      <a:avLst/>
                    </a:prstGeom>
                    <a:noFill/>
                    <a:ln w="9525">
                      <a:solidFill>
                        <a:srgbClr val="B2B2B2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45138" name="Group 82"/>
                <p:cNvGrpSpPr>
                  <a:grpSpLocks/>
                </p:cNvGrpSpPr>
                <p:nvPr/>
              </p:nvGrpSpPr>
              <p:grpSpPr bwMode="auto">
                <a:xfrm>
                  <a:off x="2884" y="2160"/>
                  <a:ext cx="1089" cy="742"/>
                  <a:chOff x="1435" y="2160"/>
                  <a:chExt cx="1089" cy="742"/>
                </a:xfrm>
              </p:grpSpPr>
              <p:sp>
                <p:nvSpPr>
                  <p:cNvPr id="45139" name="AutoShape 8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435" y="2160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5140" name="AutoShape 8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617" y="2531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5141" name="Group 85"/>
                <p:cNvGrpSpPr>
                  <a:grpSpLocks/>
                </p:cNvGrpSpPr>
                <p:nvPr/>
              </p:nvGrpSpPr>
              <p:grpSpPr bwMode="auto">
                <a:xfrm>
                  <a:off x="3249" y="2905"/>
                  <a:ext cx="1089" cy="742"/>
                  <a:chOff x="1435" y="2160"/>
                  <a:chExt cx="1089" cy="742"/>
                </a:xfrm>
              </p:grpSpPr>
              <p:sp>
                <p:nvSpPr>
                  <p:cNvPr id="45142" name="AutoShape 8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435" y="2160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C00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5143" name="AutoShape 8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617" y="2531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5144" name="Group 88"/>
                <p:cNvGrpSpPr>
                  <a:grpSpLocks/>
                </p:cNvGrpSpPr>
                <p:nvPr/>
              </p:nvGrpSpPr>
              <p:grpSpPr bwMode="auto">
                <a:xfrm>
                  <a:off x="712" y="2161"/>
                  <a:ext cx="1089" cy="742"/>
                  <a:chOff x="1435" y="2160"/>
                  <a:chExt cx="1089" cy="742"/>
                </a:xfrm>
              </p:grpSpPr>
              <p:sp>
                <p:nvSpPr>
                  <p:cNvPr id="45145" name="AutoShape 8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435" y="2160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5146" name="AutoShape 9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617" y="2531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5147" name="Group 91"/>
                <p:cNvGrpSpPr>
                  <a:grpSpLocks/>
                </p:cNvGrpSpPr>
                <p:nvPr/>
              </p:nvGrpSpPr>
              <p:grpSpPr bwMode="auto">
                <a:xfrm>
                  <a:off x="1077" y="2906"/>
                  <a:ext cx="1089" cy="742"/>
                  <a:chOff x="1435" y="2160"/>
                  <a:chExt cx="1089" cy="742"/>
                </a:xfrm>
              </p:grpSpPr>
              <p:sp>
                <p:nvSpPr>
                  <p:cNvPr id="45148" name="AutoShape 9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435" y="2160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5149" name="AutoShape 9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617" y="2531"/>
                    <a:ext cx="907" cy="371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B2B2B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45150" name="Oval 94"/>
              <p:cNvSpPr>
                <a:spLocks noChangeArrowheads="1"/>
              </p:cNvSpPr>
              <p:nvPr/>
            </p:nvSpPr>
            <p:spPr bwMode="auto">
              <a:xfrm rot="18995182">
                <a:off x="5015" y="2701"/>
                <a:ext cx="91" cy="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51" name="Text Box 95"/>
              <p:cNvSpPr txBox="1">
                <a:spLocks noChangeArrowheads="1"/>
              </p:cNvSpPr>
              <p:nvPr/>
            </p:nvSpPr>
            <p:spPr bwMode="auto">
              <a:xfrm rot="18995182">
                <a:off x="4812" y="2565"/>
                <a:ext cx="313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B2B2B2"/>
                    </a:solidFill>
                    <a:latin typeface="Arial" charset="0"/>
                  </a:rPr>
                  <a:t>(0,0)</a:t>
                </a:r>
              </a:p>
            </p:txBody>
          </p:sp>
        </p:grpSp>
        <p:sp>
          <p:nvSpPr>
            <p:cNvPr id="45152" name="Oval 96"/>
            <p:cNvSpPr>
              <a:spLocks noChangeArrowheads="1"/>
            </p:cNvSpPr>
            <p:nvPr/>
          </p:nvSpPr>
          <p:spPr bwMode="auto">
            <a:xfrm rot="18536582">
              <a:off x="3450" y="1608"/>
              <a:ext cx="91" cy="79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5153" name="Line 97"/>
          <p:cNvSpPr>
            <a:spLocks noChangeShapeType="1"/>
          </p:cNvSpPr>
          <p:nvPr/>
        </p:nvSpPr>
        <p:spPr bwMode="auto">
          <a:xfrm flipV="1">
            <a:off x="0" y="3429000"/>
            <a:ext cx="9144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611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2DAF4-0114-234C-B8B4-B56FEBABD35A}" type="slidenum">
              <a:rPr lang="en-GB"/>
              <a:pPr>
                <a:defRPr/>
              </a:pPr>
              <a:t>76</a:t>
            </a:fld>
            <a:endParaRPr lang="en-GB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9852" y="80628"/>
            <a:ext cx="7772400" cy="69516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Symmetry of intensities </a:t>
            </a:r>
            <a:endParaRPr lang="en-GB" dirty="0" smtClean="0">
              <a:cs typeface="+mj-cs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562" y="1124744"/>
            <a:ext cx="7772400" cy="406845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dirty="0">
                <a:cs typeface="+mn-cs"/>
              </a:rPr>
              <a:t>The </a:t>
            </a:r>
            <a:r>
              <a:rPr lang="en-US" sz="2800" dirty="0" err="1">
                <a:cs typeface="+mn-cs"/>
              </a:rPr>
              <a:t>Ewald</a:t>
            </a:r>
            <a:r>
              <a:rPr lang="en-US" sz="2800" dirty="0">
                <a:cs typeface="+mn-cs"/>
              </a:rPr>
              <a:t> construction is based on angular relation between the direction of incident beam and the normal direction to the Bragg </a:t>
            </a:r>
            <a:r>
              <a:rPr lang="en-US" sz="2800" dirty="0" smtClean="0">
                <a:cs typeface="+mn-cs"/>
              </a:rPr>
              <a:t>planes. Therefore:</a:t>
            </a:r>
            <a:endParaRPr lang="en-US" sz="2800" dirty="0">
              <a:cs typeface="+mn-cs"/>
            </a:endParaRPr>
          </a:p>
          <a:p>
            <a:pPr eaLnBrk="1" hangingPunct="1">
              <a:spcBef>
                <a:spcPts val="1872"/>
              </a:spcBef>
              <a:defRPr/>
            </a:pPr>
            <a:r>
              <a:rPr lang="en-US" sz="2800" dirty="0" smtClean="0">
                <a:cs typeface="+mn-cs"/>
              </a:rPr>
              <a:t>Reciprocal lattice rotates together with crystal</a:t>
            </a:r>
          </a:p>
          <a:p>
            <a:pPr eaLnBrk="1" hangingPunct="1">
              <a:spcBef>
                <a:spcPts val="1824"/>
              </a:spcBef>
              <a:defRPr/>
            </a:pPr>
            <a:r>
              <a:rPr lang="en-US" sz="2800" dirty="0" smtClean="0">
                <a:cs typeface="+mn-cs"/>
              </a:rPr>
              <a:t>However, Reciprocal lattice is not translated  together with crystal</a:t>
            </a:r>
          </a:p>
        </p:txBody>
      </p:sp>
    </p:spTree>
    <p:extLst>
      <p:ext uri="{BB962C8B-B14F-4D97-AF65-F5344CB8AC3E}">
        <p14:creationId xmlns:p14="http://schemas.microsoft.com/office/powerpoint/2010/main" val="3569815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2DAF4-0114-234C-B8B4-B56FEBABD35A}" type="slidenum">
              <a:rPr lang="en-GB"/>
              <a:pPr>
                <a:defRPr/>
              </a:pPr>
              <a:t>77</a:t>
            </a:fld>
            <a:endParaRPr lang="en-GB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9852" y="80628"/>
            <a:ext cx="7772400" cy="69516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Symmetry of intensities </a:t>
            </a:r>
            <a:endParaRPr lang="en-GB" dirty="0" smtClean="0"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3581" y="2129024"/>
            <a:ext cx="222744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Crystal structure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2944" y="2129024"/>
            <a:ext cx="362225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Intensities at Bragg points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3618" y="1161098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 dirty="0" smtClean="0"/>
              <a:t>Real space</a:t>
            </a:r>
            <a:endParaRPr lang="en-GB" i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452961" y="1161098"/>
            <a:ext cx="2402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 dirty="0" smtClean="0"/>
              <a:t>Reciprocal space</a:t>
            </a:r>
            <a:endParaRPr lang="en-GB" i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4803539"/>
            <a:ext cx="342353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The same crystal structure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29230" y="4803539"/>
            <a:ext cx="344968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The same set of intensities</a:t>
            </a:r>
            <a:endParaRPr lang="en-GB" dirty="0"/>
          </a:p>
        </p:txBody>
      </p:sp>
      <p:cxnSp>
        <p:nvCxnSpPr>
          <p:cNvPr id="15" name="Straight Arrow Connector 14"/>
          <p:cNvCxnSpPr>
            <a:stCxn id="2" idx="2"/>
            <a:endCxn id="14" idx="0"/>
          </p:cNvCxnSpPr>
          <p:nvPr/>
        </p:nvCxnSpPr>
        <p:spPr bwMode="auto">
          <a:xfrm>
            <a:off x="2107303" y="2590689"/>
            <a:ext cx="0" cy="2212850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8" idx="2"/>
            <a:endCxn id="11" idx="0"/>
          </p:cNvCxnSpPr>
          <p:nvPr/>
        </p:nvCxnSpPr>
        <p:spPr bwMode="auto">
          <a:xfrm flipH="1">
            <a:off x="6654071" y="2590689"/>
            <a:ext cx="1" cy="2212850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629975" y="3370677"/>
            <a:ext cx="2954655" cy="652874"/>
          </a:xfrm>
          <a:prstGeom prst="rect">
            <a:avLst/>
          </a:prstGeom>
          <a:solidFill>
            <a:schemeClr val="bg1"/>
          </a:solidFill>
        </p:spPr>
        <p:txBody>
          <a:bodyPr wrap="none" tIns="93600" bIns="187200" rtlCol="0">
            <a:spAutoFit/>
          </a:bodyPr>
          <a:lstStyle/>
          <a:p>
            <a:r>
              <a:rPr lang="en-GB" dirty="0" smtClean="0">
                <a:solidFill>
                  <a:srgbClr val="FF6600"/>
                </a:solidFill>
              </a:rPr>
              <a:t>Space group operation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7671" y="3001345"/>
            <a:ext cx="4332801" cy="1391538"/>
          </a:xfrm>
          <a:prstGeom prst="rect">
            <a:avLst/>
          </a:prstGeom>
          <a:solidFill>
            <a:schemeClr val="bg1"/>
          </a:solidFill>
        </p:spPr>
        <p:txBody>
          <a:bodyPr wrap="square" tIns="93600" bIns="187200" rtlCol="0">
            <a:spAutoFit/>
          </a:bodyPr>
          <a:lstStyle/>
          <a:p>
            <a:r>
              <a:rPr lang="en-GB" dirty="0" smtClean="0"/>
              <a:t>Strip </a:t>
            </a:r>
            <a:r>
              <a:rPr lang="en-GB" dirty="0"/>
              <a:t>any translation component from the space group </a:t>
            </a:r>
            <a:r>
              <a:rPr lang="en-GB" dirty="0" smtClean="0"/>
              <a:t>operation:</a:t>
            </a:r>
          </a:p>
          <a:p>
            <a:r>
              <a:rPr lang="en-GB" dirty="0" smtClean="0">
                <a:solidFill>
                  <a:srgbClr val="FF6600"/>
                </a:solidFill>
              </a:rPr>
              <a:t>Point group operation</a:t>
            </a:r>
          </a:p>
        </p:txBody>
      </p:sp>
    </p:spTree>
    <p:extLst>
      <p:ext uri="{BB962C8B-B14F-4D97-AF65-F5344CB8AC3E}">
        <p14:creationId xmlns:p14="http://schemas.microsoft.com/office/powerpoint/2010/main" val="253119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2DAF4-0114-234C-B8B4-B56FEBABD35A}" type="slidenum">
              <a:rPr lang="en-GB"/>
              <a:pPr>
                <a:defRPr/>
              </a:pPr>
              <a:t>78</a:t>
            </a:fld>
            <a:endParaRPr lang="en-GB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9852" y="80628"/>
            <a:ext cx="7772400" cy="69516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Space group and point group</a:t>
            </a:r>
            <a:endParaRPr lang="en-GB" dirty="0" smtClean="0"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3528" y="1951804"/>
            <a:ext cx="3729608" cy="3251200"/>
            <a:chOff x="431540" y="1196752"/>
            <a:chExt cx="3729608" cy="3251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3548" y="1196752"/>
              <a:ext cx="3657600" cy="325120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 bwMode="auto">
            <a:xfrm>
              <a:off x="431540" y="1484784"/>
              <a:ext cx="1369132" cy="468052"/>
            </a:xfrm>
            <a:prstGeom prst="ellipse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22024" y="1161098"/>
            <a:ext cx="2770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 dirty="0" smtClean="0"/>
              <a:t>Crystal space group</a:t>
            </a:r>
            <a:endParaRPr lang="en-GB" i="1" u="sng" dirty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932040" y="1772816"/>
            <a:ext cx="0" cy="3924436"/>
          </a:xfrm>
          <a:prstGeom prst="lin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" name="Group 17"/>
          <p:cNvGrpSpPr/>
          <p:nvPr/>
        </p:nvGrpSpPr>
        <p:grpSpPr>
          <a:xfrm>
            <a:off x="5258620" y="1161098"/>
            <a:ext cx="3207980" cy="1546790"/>
            <a:chOff x="5258620" y="1161098"/>
            <a:chExt cx="3207980" cy="1546790"/>
          </a:xfrm>
        </p:grpSpPr>
        <p:sp>
          <p:nvSpPr>
            <p:cNvPr id="12" name="TextBox 11"/>
            <p:cNvSpPr txBox="1"/>
            <p:nvPr/>
          </p:nvSpPr>
          <p:spPr>
            <a:xfrm>
              <a:off x="5258620" y="1161098"/>
              <a:ext cx="32079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u="sng" dirty="0"/>
                <a:t>Arithmetic crystal </a:t>
              </a:r>
              <a:r>
                <a:rPr lang="en-GB" i="1" u="sng" dirty="0" smtClean="0"/>
                <a:t>class</a:t>
              </a:r>
              <a:endParaRPr lang="en-GB" i="1" u="sng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13034" y="2184668"/>
              <a:ext cx="6705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/>
                <a:t>2</a:t>
              </a:r>
              <a:r>
                <a:rPr lang="en-GB" sz="2800" i="1" dirty="0" smtClean="0"/>
                <a:t>P</a:t>
              </a:r>
              <a:endParaRPr lang="en-GB" sz="2800" i="1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188" y="3897052"/>
            <a:ext cx="1191158" cy="11344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185084"/>
            <a:ext cx="279400" cy="482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36096" y="3204554"/>
            <a:ext cx="2702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 dirty="0" smtClean="0"/>
              <a:t>Crystal point group</a:t>
            </a:r>
            <a:endParaRPr lang="en-GB" i="1" u="sng" dirty="0"/>
          </a:p>
        </p:txBody>
      </p:sp>
    </p:spTree>
    <p:extLst>
      <p:ext uri="{BB962C8B-B14F-4D97-AF65-F5344CB8AC3E}">
        <p14:creationId xmlns:p14="http://schemas.microsoft.com/office/powerpoint/2010/main" val="3634122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2DAF4-0114-234C-B8B4-B56FEBABD35A}" type="slidenum">
              <a:rPr lang="en-GB"/>
              <a:pPr>
                <a:defRPr/>
              </a:pPr>
              <a:t>79</a:t>
            </a:fld>
            <a:endParaRPr lang="en-GB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9852" y="80628"/>
            <a:ext cx="7772400" cy="69516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Space group and point group</a:t>
            </a:r>
            <a:endParaRPr lang="en-GB" dirty="0" smtClean="0"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2024" y="1161098"/>
            <a:ext cx="2770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 dirty="0" smtClean="0"/>
              <a:t>Crystal space group</a:t>
            </a:r>
            <a:endParaRPr lang="en-GB" i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40" y="1921036"/>
            <a:ext cx="3441700" cy="363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3861048"/>
            <a:ext cx="1286764" cy="12110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084" y="4236132"/>
            <a:ext cx="685800" cy="3810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 bwMode="auto">
          <a:xfrm>
            <a:off x="467544" y="2204864"/>
            <a:ext cx="1513148" cy="574407"/>
          </a:xfrm>
          <a:prstGeom prst="ellips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4010" y="2185700"/>
            <a:ext cx="1056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222</a:t>
            </a:r>
            <a:r>
              <a:rPr lang="en-GB" sz="2800" i="1" dirty="0" smtClean="0"/>
              <a:t>C</a:t>
            </a:r>
            <a:endParaRPr lang="en-GB" sz="28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258620" y="1161098"/>
            <a:ext cx="3207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 dirty="0"/>
              <a:t>Arithmetic crystal </a:t>
            </a:r>
            <a:r>
              <a:rPr lang="en-GB" i="1" u="sng" dirty="0" smtClean="0"/>
              <a:t>class</a:t>
            </a:r>
            <a:endParaRPr lang="en-GB" i="1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5436096" y="3204554"/>
            <a:ext cx="2702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 dirty="0" smtClean="0"/>
              <a:t>Crystal point group</a:t>
            </a:r>
            <a:endParaRPr lang="en-GB" i="1" u="sng" dirty="0"/>
          </a:p>
        </p:txBody>
      </p:sp>
      <p:sp>
        <p:nvSpPr>
          <p:cNvPr id="27" name="Oval 26"/>
          <p:cNvSpPr/>
          <p:nvPr/>
        </p:nvSpPr>
        <p:spPr bwMode="auto">
          <a:xfrm>
            <a:off x="5220072" y="4150737"/>
            <a:ext cx="972108" cy="574407"/>
          </a:xfrm>
          <a:prstGeom prst="ellips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34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 descr="oboi1.tiff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76" y="441180"/>
            <a:ext cx="5738538" cy="57448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1430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2DAF4-0114-234C-B8B4-B56FEBABD35A}" type="slidenum">
              <a:rPr lang="en-GB"/>
              <a:pPr>
                <a:defRPr/>
              </a:pPr>
              <a:t>80</a:t>
            </a:fld>
            <a:endParaRPr lang="en-GB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9852" y="80628"/>
            <a:ext cx="7772400" cy="69516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Space group and point group</a:t>
            </a:r>
            <a:endParaRPr lang="en-GB" dirty="0" smtClean="0"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2024" y="1161098"/>
            <a:ext cx="2770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 dirty="0" smtClean="0"/>
              <a:t>Crystal space group</a:t>
            </a:r>
            <a:endParaRPr lang="en-GB" i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52836"/>
            <a:ext cx="3543300" cy="37846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 bwMode="auto">
          <a:xfrm>
            <a:off x="502568" y="2242525"/>
            <a:ext cx="1513148" cy="574407"/>
          </a:xfrm>
          <a:prstGeom prst="ellips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188" y="3897052"/>
            <a:ext cx="1173226" cy="11732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011" y="4201328"/>
            <a:ext cx="711200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37434" t="39917" r="42323" b="40523"/>
          <a:stretch/>
        </p:blipFill>
        <p:spPr>
          <a:xfrm>
            <a:off x="82054" y="3176972"/>
            <a:ext cx="1357598" cy="140117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Connector 16"/>
          <p:cNvCxnSpPr/>
          <p:nvPr/>
        </p:nvCxnSpPr>
        <p:spPr bwMode="auto">
          <a:xfrm>
            <a:off x="1439652" y="3176972"/>
            <a:ext cx="180020" cy="180020"/>
          </a:xfrm>
          <a:prstGeom prst="lin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1439652" y="4473116"/>
            <a:ext cx="180020" cy="105028"/>
          </a:xfrm>
          <a:prstGeom prst="lin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6192180" y="2168860"/>
            <a:ext cx="1029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422</a:t>
            </a:r>
            <a:r>
              <a:rPr lang="en-GB" sz="2800" i="1" dirty="0" smtClean="0"/>
              <a:t>P</a:t>
            </a:r>
            <a:endParaRPr lang="en-GB" sz="28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5258620" y="1161098"/>
            <a:ext cx="3207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 dirty="0"/>
              <a:t>Arithmetic crystal </a:t>
            </a:r>
            <a:r>
              <a:rPr lang="en-GB" i="1" u="sng" dirty="0" smtClean="0"/>
              <a:t>class</a:t>
            </a:r>
            <a:endParaRPr lang="en-GB" i="1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5436096" y="3204554"/>
            <a:ext cx="2702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 dirty="0" smtClean="0"/>
              <a:t>Crystal point group</a:t>
            </a:r>
            <a:endParaRPr lang="en-GB" i="1" u="sng" dirty="0"/>
          </a:p>
        </p:txBody>
      </p:sp>
      <p:sp>
        <p:nvSpPr>
          <p:cNvPr id="29" name="Oval 28"/>
          <p:cNvSpPr/>
          <p:nvPr/>
        </p:nvSpPr>
        <p:spPr bwMode="auto">
          <a:xfrm>
            <a:off x="5220072" y="4150737"/>
            <a:ext cx="972108" cy="574407"/>
          </a:xfrm>
          <a:prstGeom prst="ellips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57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/>
          </p:nvPr>
        </p:nvSpPr>
        <p:spPr>
          <a:xfrm>
            <a:off x="4103948" y="872716"/>
            <a:ext cx="4822304" cy="5569043"/>
          </a:xfrm>
        </p:spPr>
        <p:txBody>
          <a:bodyPr/>
          <a:lstStyle/>
          <a:p>
            <a:r>
              <a:rPr lang="en-GB" sz="2800" dirty="0" smtClean="0"/>
              <a:t>Bragg planes</a:t>
            </a:r>
          </a:p>
          <a:p>
            <a:pPr lvl="1"/>
            <a:r>
              <a:rPr lang="en-GB" sz="2400" dirty="0" smtClean="0"/>
              <a:t>define reference phase</a:t>
            </a:r>
          </a:p>
          <a:p>
            <a:pPr>
              <a:spcBef>
                <a:spcPts val="2424"/>
              </a:spcBef>
            </a:pPr>
            <a:r>
              <a:rPr lang="en-GB" sz="2800" dirty="0" smtClean="0"/>
              <a:t>Probe atom:</a:t>
            </a:r>
          </a:p>
          <a:p>
            <a:pPr marL="0" indent="0">
              <a:spcBef>
                <a:spcPts val="1824"/>
              </a:spcBef>
              <a:buNone/>
            </a:pPr>
            <a:endParaRPr lang="en-GB" sz="2800" dirty="0" smtClean="0"/>
          </a:p>
          <a:p>
            <a:pPr marL="0" indent="0">
              <a:spcBef>
                <a:spcPts val="1824"/>
              </a:spcBef>
              <a:buNone/>
            </a:pPr>
            <a:endParaRPr lang="en-GB" sz="2800" dirty="0" smtClean="0"/>
          </a:p>
          <a:p>
            <a:pPr>
              <a:spcBef>
                <a:spcPts val="1200"/>
              </a:spcBef>
            </a:pPr>
            <a:r>
              <a:rPr lang="en-GB" sz="2800" dirty="0" smtClean="0"/>
              <a:t>Total: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9A053-293E-2541-A141-A69C20EC6A5B}" type="slidenum">
              <a:rPr lang="en-GB"/>
              <a:pPr>
                <a:defRPr/>
              </a:pPr>
              <a:t>81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411" t="16408" r="53147" b="12918"/>
          <a:stretch/>
        </p:blipFill>
        <p:spPr>
          <a:xfrm>
            <a:off x="395536" y="1263109"/>
            <a:ext cx="3500641" cy="450615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79852" y="80628"/>
            <a:ext cx="7772400" cy="6951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err="1">
                <a:cs typeface="+mj-cs"/>
              </a:rPr>
              <a:t>Friedel's</a:t>
            </a:r>
            <a:r>
              <a:rPr lang="en-US" dirty="0">
                <a:cs typeface="+mj-cs"/>
              </a:rPr>
              <a:t> law</a:t>
            </a:r>
            <a:endParaRPr lang="en-GB" dirty="0" smtClean="0">
              <a:cs typeface="+mj-cs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572198"/>
              </p:ext>
            </p:extLst>
          </p:nvPr>
        </p:nvGraphicFramePr>
        <p:xfrm>
          <a:off x="4714448" y="2561848"/>
          <a:ext cx="3169920" cy="57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4" imgW="1320800" imgH="241300" progId="Equation.3">
                  <p:embed/>
                </p:oleObj>
              </mc:Choice>
              <mc:Fallback>
                <p:oleObj name="Equation" r:id="rId4" imgW="1320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4448" y="2561848"/>
                        <a:ext cx="3169920" cy="579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413565"/>
              </p:ext>
            </p:extLst>
          </p:nvPr>
        </p:nvGraphicFramePr>
        <p:xfrm>
          <a:off x="4752548" y="3245924"/>
          <a:ext cx="3108960" cy="57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6" imgW="1295400" imgH="241300" progId="Equation.3">
                  <p:embed/>
                </p:oleObj>
              </mc:Choice>
              <mc:Fallback>
                <p:oleObj name="Equation" r:id="rId6" imgW="1295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52548" y="3245924"/>
                        <a:ext cx="3108960" cy="579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289625"/>
              </p:ext>
            </p:extLst>
          </p:nvPr>
        </p:nvGraphicFramePr>
        <p:xfrm>
          <a:off x="5025144" y="5229201"/>
          <a:ext cx="2499360" cy="57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8" imgW="1041400" imgH="241300" progId="Equation.3">
                  <p:embed/>
                </p:oleObj>
              </mc:Choice>
              <mc:Fallback>
                <p:oleObj name="Equation" r:id="rId8" imgW="1041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25144" y="5229201"/>
                        <a:ext cx="2499360" cy="579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241193"/>
              </p:ext>
            </p:extLst>
          </p:nvPr>
        </p:nvGraphicFramePr>
        <p:xfrm>
          <a:off x="4925144" y="4545124"/>
          <a:ext cx="2743200" cy="57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10" imgW="1143000" imgH="241300" progId="Equation.3">
                  <p:embed/>
                </p:oleObj>
              </mc:Choice>
              <mc:Fallback>
                <p:oleObj name="Equation" r:id="rId10" imgW="1143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25144" y="4545124"/>
                        <a:ext cx="2743200" cy="579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98086"/>
              </p:ext>
            </p:extLst>
          </p:nvPr>
        </p:nvGraphicFramePr>
        <p:xfrm>
          <a:off x="1554163" y="571500"/>
          <a:ext cx="7239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12" imgW="292100" imgH="165100" progId="Equation.3">
                  <p:embed/>
                </p:oleObj>
              </mc:Choice>
              <mc:Fallback>
                <p:oleObj name="Equation" r:id="rId12" imgW="292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54163" y="571500"/>
                        <a:ext cx="723900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07643"/>
              </p:ext>
            </p:extLst>
          </p:nvPr>
        </p:nvGraphicFramePr>
        <p:xfrm>
          <a:off x="1475656" y="5830896"/>
          <a:ext cx="881596" cy="47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14" imgW="355600" imgH="190500" progId="Equation.3">
                  <p:embed/>
                </p:oleObj>
              </mc:Choice>
              <mc:Fallback>
                <p:oleObj name="Equation" r:id="rId14" imgW="3556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75656" y="5830896"/>
                        <a:ext cx="881596" cy="47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 bwMode="auto">
          <a:xfrm>
            <a:off x="1367644" y="470153"/>
            <a:ext cx="1044116" cy="574407"/>
          </a:xfrm>
          <a:prstGeom prst="ellips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334421" y="5733256"/>
            <a:ext cx="1113343" cy="601280"/>
          </a:xfrm>
          <a:prstGeom prst="ellips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716016" y="5124244"/>
            <a:ext cx="3059948" cy="792089"/>
          </a:xfrm>
          <a:prstGeom prst="ellips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87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9A053-293E-2541-A141-A69C20EC6A5B}" type="slidenum">
              <a:rPr lang="en-GB"/>
              <a:pPr>
                <a:defRPr/>
              </a:pPr>
              <a:t>82</a:t>
            </a:fld>
            <a:endParaRPr lang="en-GB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79852" y="80628"/>
            <a:ext cx="7772400" cy="6951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err="1">
                <a:cs typeface="+mj-cs"/>
              </a:rPr>
              <a:t>Friedel's</a:t>
            </a:r>
            <a:r>
              <a:rPr lang="en-US" dirty="0">
                <a:cs typeface="+mj-cs"/>
              </a:rPr>
              <a:t> law</a:t>
            </a:r>
            <a:endParaRPr lang="en-GB" dirty="0" smtClean="0">
              <a:cs typeface="+mj-cs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169057"/>
              </p:ext>
            </p:extLst>
          </p:nvPr>
        </p:nvGraphicFramePr>
        <p:xfrm>
          <a:off x="5616116" y="2760776"/>
          <a:ext cx="2499360" cy="57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3" imgW="1041400" imgH="241300" progId="Equation.3">
                  <p:embed/>
                </p:oleObj>
              </mc:Choice>
              <mc:Fallback>
                <p:oleObj name="Equation" r:id="rId3" imgW="1041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16116" y="2760776"/>
                        <a:ext cx="2499360" cy="579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757562"/>
              </p:ext>
            </p:extLst>
          </p:nvPr>
        </p:nvGraphicFramePr>
        <p:xfrm>
          <a:off x="1508125" y="539750"/>
          <a:ext cx="81756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5" imgW="330200" imgH="190500" progId="Equation.3">
                  <p:embed/>
                </p:oleObj>
              </mc:Choice>
              <mc:Fallback>
                <p:oleObj name="Equation" r:id="rId5" imgW="3302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8125" y="539750"/>
                        <a:ext cx="817563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883489"/>
              </p:ext>
            </p:extLst>
          </p:nvPr>
        </p:nvGraphicFramePr>
        <p:xfrm>
          <a:off x="3138116" y="5787072"/>
          <a:ext cx="78581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7" imgW="317500" imgH="190500" progId="Equation.3">
                  <p:embed/>
                </p:oleObj>
              </mc:Choice>
              <mc:Fallback>
                <p:oleObj name="Equation" r:id="rId7" imgW="3175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38116" y="5787072"/>
                        <a:ext cx="785812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b.tif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82" y="1232756"/>
            <a:ext cx="4426022" cy="4284476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21" idx="4"/>
          </p:cNvCxnSpPr>
          <p:nvPr/>
        </p:nvCxnSpPr>
        <p:spPr bwMode="auto">
          <a:xfrm>
            <a:off x="1889702" y="1044560"/>
            <a:ext cx="162018" cy="1628356"/>
          </a:xfrm>
          <a:prstGeom prst="straightConnector1">
            <a:avLst/>
          </a:prstGeom>
          <a:solidFill>
            <a:schemeClr val="tx1"/>
          </a:solidFill>
          <a:ln w="349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>
            <a:glow rad="50800">
              <a:schemeClr val="bg1"/>
            </a:glow>
          </a:effectLst>
          <a:extLst/>
        </p:spPr>
      </p:cxnSp>
      <p:cxnSp>
        <p:nvCxnSpPr>
          <p:cNvPr id="25" name="Straight Arrow Connector 24"/>
          <p:cNvCxnSpPr/>
          <p:nvPr/>
        </p:nvCxnSpPr>
        <p:spPr bwMode="auto">
          <a:xfrm flipH="1" flipV="1">
            <a:off x="3095836" y="4185084"/>
            <a:ext cx="423078" cy="1548172"/>
          </a:xfrm>
          <a:prstGeom prst="straightConnector1">
            <a:avLst/>
          </a:prstGeom>
          <a:solidFill>
            <a:schemeClr val="tx1"/>
          </a:solidFill>
          <a:ln w="349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>
            <a:glow rad="50800">
              <a:schemeClr val="bg1"/>
            </a:glow>
          </a:effectLst>
          <a:extLst/>
        </p:spPr>
      </p:cxnSp>
      <p:sp>
        <p:nvSpPr>
          <p:cNvPr id="21" name="Oval 20"/>
          <p:cNvSpPr/>
          <p:nvPr/>
        </p:nvSpPr>
        <p:spPr bwMode="auto">
          <a:xfrm>
            <a:off x="1367644" y="470153"/>
            <a:ext cx="1044116" cy="574407"/>
          </a:xfrm>
          <a:prstGeom prst="ellips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990605" y="5733256"/>
            <a:ext cx="1113343" cy="601280"/>
          </a:xfrm>
          <a:prstGeom prst="ellips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689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2DAF4-0114-234C-B8B4-B56FEBABD35A}" type="slidenum">
              <a:rPr lang="en-GB"/>
              <a:pPr>
                <a:defRPr/>
              </a:pPr>
              <a:t>83</a:t>
            </a:fld>
            <a:endParaRPr lang="en-GB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9852" y="80628"/>
            <a:ext cx="7772400" cy="69516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Point group and Laue group</a:t>
            </a:r>
            <a:endParaRPr lang="en-GB" dirty="0" smtClean="0">
              <a:cs typeface="+mj-cs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572000" y="1556792"/>
            <a:ext cx="0" cy="3924436"/>
          </a:xfrm>
          <a:prstGeom prst="lin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5332084" y="1556792"/>
            <a:ext cx="3061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 dirty="0"/>
              <a:t>Patterson </a:t>
            </a:r>
            <a:r>
              <a:rPr lang="en-GB" i="1" u="sng" dirty="0" smtClean="0"/>
              <a:t>space group</a:t>
            </a:r>
            <a:endParaRPr lang="en-GB" i="1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6144614" y="2841972"/>
            <a:ext cx="1227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(</a:t>
            </a:r>
            <a:r>
              <a:rPr lang="en-GB" sz="2800" i="1" dirty="0" smtClean="0"/>
              <a:t>P</a:t>
            </a:r>
            <a:r>
              <a:rPr lang="en-GB" sz="2800" dirty="0" smtClean="0"/>
              <a:t>2/m)</a:t>
            </a:r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581496" y="3600248"/>
            <a:ext cx="241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 dirty="0" smtClean="0"/>
              <a:t>Laue point group</a:t>
            </a:r>
            <a:endParaRPr lang="en-GB" i="1" u="sng" dirty="0"/>
          </a:p>
        </p:txBody>
      </p:sp>
      <p:sp>
        <p:nvSpPr>
          <p:cNvPr id="21" name="Oval 20"/>
          <p:cNvSpPr/>
          <p:nvPr/>
        </p:nvSpPr>
        <p:spPr bwMode="auto">
          <a:xfrm>
            <a:off x="5722856" y="2168510"/>
            <a:ext cx="1909484" cy="574407"/>
          </a:xfrm>
          <a:prstGeom prst="ellips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5556" y="1556792"/>
            <a:ext cx="3207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 dirty="0"/>
              <a:t>Arithmetic crystal </a:t>
            </a:r>
            <a:r>
              <a:rPr lang="en-GB" i="1" u="sng" dirty="0" smtClean="0"/>
              <a:t>class</a:t>
            </a:r>
            <a:endParaRPr lang="en-GB" i="1" u="sng" dirty="0"/>
          </a:p>
        </p:txBody>
      </p:sp>
      <p:sp>
        <p:nvSpPr>
          <p:cNvPr id="38" name="TextBox 37"/>
          <p:cNvSpPr txBox="1"/>
          <p:nvPr/>
        </p:nvSpPr>
        <p:spPr>
          <a:xfrm>
            <a:off x="1629970" y="2580362"/>
            <a:ext cx="670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2</a:t>
            </a:r>
            <a:r>
              <a:rPr lang="en-GB" sz="2800" i="1" dirty="0" smtClean="0"/>
              <a:t>P</a:t>
            </a:r>
            <a:endParaRPr lang="en-GB" sz="2800" i="1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24" y="4292746"/>
            <a:ext cx="1191158" cy="113443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056" y="4580778"/>
            <a:ext cx="279400" cy="4826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53032" y="3600248"/>
            <a:ext cx="2702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 dirty="0" smtClean="0"/>
              <a:t>Crystal point group</a:t>
            </a:r>
            <a:endParaRPr lang="en-GB" i="1" u="sng" dirty="0"/>
          </a:p>
        </p:txBody>
      </p:sp>
      <p:sp>
        <p:nvSpPr>
          <p:cNvPr id="39" name="TextBox 38"/>
          <p:cNvSpPr txBox="1"/>
          <p:nvPr/>
        </p:nvSpPr>
        <p:spPr>
          <a:xfrm>
            <a:off x="5380242" y="4555209"/>
            <a:ext cx="7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2/m</a:t>
            </a:r>
            <a:endParaRPr lang="en-GB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5845669" y="2168510"/>
            <a:ext cx="1617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 smtClean="0"/>
              <a:t>P</a:t>
            </a:r>
            <a:r>
              <a:rPr lang="en-GB" sz="2800" dirty="0" smtClean="0"/>
              <a:t> 1 2/m 1</a:t>
            </a:r>
            <a:endParaRPr lang="en-GB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196" y="4220738"/>
            <a:ext cx="1097534" cy="12110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44135" y="980728"/>
            <a:ext cx="183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 inversion =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46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2DAF4-0114-234C-B8B4-B56FEBABD35A}" type="slidenum">
              <a:rPr lang="en-GB"/>
              <a:pPr>
                <a:defRPr/>
              </a:pPr>
              <a:t>84</a:t>
            </a:fld>
            <a:endParaRPr lang="en-GB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9852" y="80628"/>
            <a:ext cx="7772400" cy="69516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Point group and Laue group</a:t>
            </a:r>
            <a:endParaRPr lang="en-GB" dirty="0" smtClean="0">
              <a:cs typeface="+mj-cs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572000" y="1556792"/>
            <a:ext cx="0" cy="3924436"/>
          </a:xfrm>
          <a:prstGeom prst="lin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5332084" y="1556792"/>
            <a:ext cx="3061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 dirty="0"/>
              <a:t>Patterson </a:t>
            </a:r>
            <a:r>
              <a:rPr lang="en-GB" i="1" u="sng" dirty="0" smtClean="0"/>
              <a:t>space group</a:t>
            </a:r>
            <a:endParaRPr lang="en-GB" i="1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6144614" y="2841972"/>
            <a:ext cx="1227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(</a:t>
            </a:r>
            <a:r>
              <a:rPr lang="en-GB" sz="2800" i="1" dirty="0" smtClean="0"/>
              <a:t>P</a:t>
            </a:r>
            <a:r>
              <a:rPr lang="en-GB" sz="2800" dirty="0" smtClean="0"/>
              <a:t>2/m)</a:t>
            </a:r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581496" y="3600248"/>
            <a:ext cx="241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 dirty="0" smtClean="0"/>
              <a:t>Laue point group</a:t>
            </a:r>
            <a:endParaRPr lang="en-GB" i="1" u="sng" dirty="0"/>
          </a:p>
        </p:txBody>
      </p:sp>
      <p:sp>
        <p:nvSpPr>
          <p:cNvPr id="37" name="TextBox 36"/>
          <p:cNvSpPr txBox="1"/>
          <p:nvPr/>
        </p:nvSpPr>
        <p:spPr>
          <a:xfrm>
            <a:off x="575556" y="1556792"/>
            <a:ext cx="3207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 dirty="0"/>
              <a:t>Arithmetic crystal </a:t>
            </a:r>
            <a:r>
              <a:rPr lang="en-GB" i="1" u="sng" dirty="0" smtClean="0"/>
              <a:t>class</a:t>
            </a:r>
            <a:endParaRPr lang="en-GB" i="1" u="sng" dirty="0"/>
          </a:p>
        </p:txBody>
      </p:sp>
      <p:sp>
        <p:nvSpPr>
          <p:cNvPr id="35" name="TextBox 34"/>
          <p:cNvSpPr txBox="1"/>
          <p:nvPr/>
        </p:nvSpPr>
        <p:spPr>
          <a:xfrm>
            <a:off x="753032" y="3600248"/>
            <a:ext cx="2702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 dirty="0" smtClean="0"/>
              <a:t>Crystal point group</a:t>
            </a:r>
            <a:endParaRPr lang="en-GB" i="1" u="sng" dirty="0"/>
          </a:p>
        </p:txBody>
      </p:sp>
      <p:sp>
        <p:nvSpPr>
          <p:cNvPr id="40" name="TextBox 39"/>
          <p:cNvSpPr txBox="1"/>
          <p:nvPr/>
        </p:nvSpPr>
        <p:spPr>
          <a:xfrm>
            <a:off x="5875474" y="2168510"/>
            <a:ext cx="1557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 smtClean="0"/>
              <a:t>C</a:t>
            </a:r>
            <a:r>
              <a:rPr lang="en-GB" sz="2800" dirty="0" smtClean="0"/>
              <a:t> </a:t>
            </a:r>
            <a:r>
              <a:rPr lang="en-GB" sz="2800" dirty="0"/>
              <a:t>m</a:t>
            </a:r>
            <a:r>
              <a:rPr lang="en-GB" sz="2800" dirty="0" smtClean="0"/>
              <a:t> m </a:t>
            </a:r>
            <a:r>
              <a:rPr lang="en-GB" sz="2800" dirty="0"/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44135" y="980728"/>
            <a:ext cx="183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 inversion =</a:t>
            </a:r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188" y="4235994"/>
            <a:ext cx="1248918" cy="11732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24" y="4216110"/>
            <a:ext cx="1286764" cy="121107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496950" y="2540762"/>
            <a:ext cx="1056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222</a:t>
            </a:r>
            <a:r>
              <a:rPr lang="en-GB" sz="2800" i="1" dirty="0" smtClean="0"/>
              <a:t>C</a:t>
            </a:r>
            <a:endParaRPr lang="en-GB" sz="28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5057707" y="4545124"/>
            <a:ext cx="1202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m m m</a:t>
            </a:r>
            <a:endParaRPr lang="en-GB" sz="2800" dirty="0"/>
          </a:p>
        </p:txBody>
      </p:sp>
      <p:sp>
        <p:nvSpPr>
          <p:cNvPr id="29" name="Oval 28"/>
          <p:cNvSpPr/>
          <p:nvPr/>
        </p:nvSpPr>
        <p:spPr bwMode="auto">
          <a:xfrm>
            <a:off x="5746136" y="2178892"/>
            <a:ext cx="1886204" cy="574407"/>
          </a:xfrm>
          <a:prstGeom prst="ellips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5576" y="452596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222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1646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2DAF4-0114-234C-B8B4-B56FEBABD35A}" type="slidenum">
              <a:rPr lang="en-GB"/>
              <a:pPr>
                <a:defRPr/>
              </a:pPr>
              <a:t>85</a:t>
            </a:fld>
            <a:endParaRPr lang="en-GB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9852" y="80628"/>
            <a:ext cx="7772400" cy="69516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Point group and Laue group</a:t>
            </a:r>
            <a:endParaRPr lang="en-GB" dirty="0" smtClean="0">
              <a:cs typeface="+mj-cs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572000" y="1556792"/>
            <a:ext cx="0" cy="3924436"/>
          </a:xfrm>
          <a:prstGeom prst="lin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5332084" y="1556792"/>
            <a:ext cx="3061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 dirty="0"/>
              <a:t>Patterson </a:t>
            </a:r>
            <a:r>
              <a:rPr lang="en-GB" i="1" u="sng" dirty="0" smtClean="0"/>
              <a:t>space group</a:t>
            </a:r>
            <a:endParaRPr lang="en-GB" i="1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5581496" y="3600248"/>
            <a:ext cx="241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 dirty="0" smtClean="0"/>
              <a:t>Laue point group</a:t>
            </a:r>
            <a:endParaRPr lang="en-GB" i="1" u="sng" dirty="0"/>
          </a:p>
        </p:txBody>
      </p:sp>
      <p:sp>
        <p:nvSpPr>
          <p:cNvPr id="37" name="TextBox 36"/>
          <p:cNvSpPr txBox="1"/>
          <p:nvPr/>
        </p:nvSpPr>
        <p:spPr>
          <a:xfrm>
            <a:off x="575556" y="1556792"/>
            <a:ext cx="3207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 dirty="0"/>
              <a:t>Arithmetic crystal </a:t>
            </a:r>
            <a:r>
              <a:rPr lang="en-GB" i="1" u="sng" dirty="0" smtClean="0"/>
              <a:t>class</a:t>
            </a:r>
            <a:endParaRPr lang="en-GB" i="1" u="sng" dirty="0"/>
          </a:p>
        </p:txBody>
      </p:sp>
      <p:sp>
        <p:nvSpPr>
          <p:cNvPr id="35" name="TextBox 34"/>
          <p:cNvSpPr txBox="1"/>
          <p:nvPr/>
        </p:nvSpPr>
        <p:spPr>
          <a:xfrm>
            <a:off x="753032" y="3600248"/>
            <a:ext cx="2702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 dirty="0" smtClean="0"/>
              <a:t>Crystal point group</a:t>
            </a:r>
            <a:endParaRPr lang="en-GB" i="1" u="sng" dirty="0"/>
          </a:p>
        </p:txBody>
      </p:sp>
      <p:sp>
        <p:nvSpPr>
          <p:cNvPr id="40" name="TextBox 39"/>
          <p:cNvSpPr txBox="1"/>
          <p:nvPr/>
        </p:nvSpPr>
        <p:spPr>
          <a:xfrm>
            <a:off x="5745906" y="2492896"/>
            <a:ext cx="1816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 smtClean="0"/>
              <a:t>P</a:t>
            </a:r>
            <a:r>
              <a:rPr lang="en-GB" sz="2800" dirty="0" smtClean="0"/>
              <a:t> 4/m m </a:t>
            </a:r>
            <a:r>
              <a:rPr lang="en-GB" sz="2800" dirty="0"/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44135" y="980728"/>
            <a:ext cx="183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 inversion =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4918058" y="4545124"/>
            <a:ext cx="1481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4</a:t>
            </a:r>
            <a:r>
              <a:rPr lang="en-GB" sz="2800" dirty="0" smtClean="0"/>
              <a:t>/m m m</a:t>
            </a:r>
            <a:endParaRPr lang="en-GB" sz="2800" dirty="0"/>
          </a:p>
        </p:txBody>
      </p:sp>
      <p:sp>
        <p:nvSpPr>
          <p:cNvPr id="29" name="Oval 28"/>
          <p:cNvSpPr/>
          <p:nvPr/>
        </p:nvSpPr>
        <p:spPr bwMode="auto">
          <a:xfrm>
            <a:off x="5746136" y="2503278"/>
            <a:ext cx="1886204" cy="574407"/>
          </a:xfrm>
          <a:prstGeom prst="ellips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578" y="4257092"/>
            <a:ext cx="1173226" cy="11732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01" y="4561368"/>
            <a:ext cx="711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62570" y="2528900"/>
            <a:ext cx="1029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422</a:t>
            </a:r>
            <a:r>
              <a:rPr lang="en-GB" sz="2800" i="1" dirty="0" smtClean="0"/>
              <a:t>P</a:t>
            </a:r>
            <a:endParaRPr lang="en-GB" sz="28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098" y="4235994"/>
            <a:ext cx="1173226" cy="117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C93E5-1C00-E745-A006-01714B73A1C6}" type="slidenum">
              <a:rPr lang="en-GB"/>
              <a:pPr>
                <a:defRPr/>
              </a:pPr>
              <a:t>86</a:t>
            </a:fld>
            <a:endParaRPr lang="en-GB"/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52400" y="47625"/>
            <a:ext cx="6721475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3200" u="sng">
                <a:cs typeface="+mn-cs"/>
              </a:rPr>
              <a:t>The Seven Crystal Systems</a:t>
            </a:r>
            <a:endParaRPr lang="en-US" sz="2000">
              <a:cs typeface="+mn-cs"/>
            </a:endParaRPr>
          </a:p>
          <a:p>
            <a:pPr algn="l" eaLnBrk="0" hangingPunct="0">
              <a:defRPr/>
            </a:pPr>
            <a:r>
              <a:rPr lang="en-US" sz="2000">
                <a:cs typeface="+mn-cs"/>
              </a:rPr>
              <a:t>The 230 space groups can be grouped into seven crystal systems</a:t>
            </a:r>
          </a:p>
        </p:txBody>
      </p:sp>
      <p:pic>
        <p:nvPicPr>
          <p:cNvPr id="78853" name="Picture 3" descr="symmetry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143000"/>
            <a:ext cx="8821738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73838" y="1520788"/>
            <a:ext cx="1301818" cy="4644516"/>
          </a:xfrm>
          <a:prstGeom prst="rect">
            <a:avLst/>
          </a:prstGeom>
          <a:noFill/>
          <a:ln w="349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763688" y="1520788"/>
            <a:ext cx="1800200" cy="4644516"/>
          </a:xfrm>
          <a:prstGeom prst="rect">
            <a:avLst/>
          </a:prstGeom>
          <a:noFill/>
          <a:ln w="349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070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75AB6-7D05-F14F-AE7A-2174886C0E9C}" type="slidenum">
              <a:rPr lang="en-GB"/>
              <a:pPr>
                <a:defRPr/>
              </a:pPr>
              <a:t>87</a:t>
            </a:fld>
            <a:endParaRPr lang="en-GB"/>
          </a:p>
        </p:txBody>
      </p:sp>
      <p:pic>
        <p:nvPicPr>
          <p:cNvPr id="96260" name="Picture 2" descr="Y:\mydata\MyDocuments\teaching\laue_group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42900"/>
            <a:ext cx="83216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3276600" y="1219200"/>
            <a:ext cx="2057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508104" y="1952836"/>
            <a:ext cx="648072" cy="4464496"/>
          </a:xfrm>
          <a:prstGeom prst="rect">
            <a:avLst/>
          </a:prstGeom>
          <a:noFill/>
          <a:ln w="349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63872" y="1952836"/>
            <a:ext cx="984091" cy="4464496"/>
          </a:xfrm>
          <a:prstGeom prst="rect">
            <a:avLst/>
          </a:prstGeom>
          <a:noFill/>
          <a:ln w="349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709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C0EB7-2C16-D64D-8FD7-4333817F3B03}" type="slidenum">
              <a:rPr lang="en-GB"/>
              <a:pPr>
                <a:defRPr/>
              </a:pPr>
              <a:t>88</a:t>
            </a:fld>
            <a:endParaRPr lang="en-GB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>
                <a:cs typeface="+mj-cs"/>
              </a:rPr>
              <a:t>How do we deduce </a:t>
            </a:r>
            <a:r>
              <a:rPr lang="en-US" dirty="0" smtClean="0">
                <a:cs typeface="+mj-cs"/>
              </a:rPr>
              <a:t>the S</a:t>
            </a:r>
            <a:r>
              <a:rPr lang="en-GB" dirty="0" smtClean="0">
                <a:cs typeface="+mj-cs"/>
              </a:rPr>
              <a:t>pace </a:t>
            </a:r>
            <a:r>
              <a:rPr lang="en-US" dirty="0" smtClean="0">
                <a:cs typeface="+mj-cs"/>
              </a:rPr>
              <a:t>G</a:t>
            </a:r>
            <a:r>
              <a:rPr lang="en-GB" dirty="0" err="1" smtClean="0">
                <a:cs typeface="+mj-cs"/>
              </a:rPr>
              <a:t>roup</a:t>
            </a:r>
            <a:r>
              <a:rPr lang="en-GB" dirty="0" smtClean="0">
                <a:cs typeface="+mj-cs"/>
              </a:rPr>
              <a:t> in practice?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We start in reciprocal space!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We go all way back from symmetry in reciprocal space to crystal space group</a:t>
            </a:r>
            <a:endParaRPr lang="en-GB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073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D4BCF-E2CA-F445-AC51-352E84643EDE}" type="slidenum">
              <a:rPr lang="en-GB" smtClean="0"/>
              <a:pPr>
                <a:defRPr/>
              </a:pPr>
              <a:t>89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707556"/>
              </p:ext>
            </p:extLst>
          </p:nvPr>
        </p:nvGraphicFramePr>
        <p:xfrm>
          <a:off x="215516" y="52060"/>
          <a:ext cx="8856984" cy="576579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64296"/>
                <a:gridCol w="3924436"/>
                <a:gridCol w="226825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step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result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example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30000" dirty="0" smtClean="0"/>
                        <a:t>(1) </a:t>
                      </a:r>
                      <a:r>
                        <a:rPr lang="en-GB" dirty="0" smtClean="0"/>
                        <a:t>analyse diffraction</a:t>
                      </a:r>
                      <a:endParaRPr lang="en-GB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unit cell 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111.0,</a:t>
                      </a:r>
                      <a:r>
                        <a:rPr lang="en-GB" baseline="0" dirty="0" smtClean="0"/>
                        <a:t> 111.0, 222.0</a:t>
                      </a:r>
                    </a:p>
                    <a:p>
                      <a:r>
                        <a:rPr lang="en-GB" baseline="0" dirty="0" smtClean="0"/>
                        <a:t>90.0, 90.0, 90.0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30000" dirty="0" smtClean="0"/>
                        <a:t>(1, 2)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analyse lattice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symmetry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lattice point group and type</a:t>
                      </a:r>
                    </a:p>
                    <a:p>
                      <a:r>
                        <a:rPr lang="en-GB" dirty="0" smtClean="0"/>
                        <a:t>= highest possible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Patterson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space 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/>
                        <a:t>P</a:t>
                      </a:r>
                      <a:r>
                        <a:rPr lang="en-GB" dirty="0" smtClean="0"/>
                        <a:t> m m 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30000" dirty="0" smtClean="0"/>
                        <a:t>(2)</a:t>
                      </a:r>
                      <a:r>
                        <a:rPr lang="en-GB" dirty="0" smtClean="0"/>
                        <a:t> analyse operations of lattice</a:t>
                      </a:r>
                      <a:r>
                        <a:rPr lang="en-GB" baseline="0" dirty="0" smtClean="0"/>
                        <a:t> point 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list of operations</a:t>
                      </a:r>
                      <a:r>
                        <a:rPr lang="en-GB" baseline="0" dirty="0" smtClean="0"/>
                        <a:t> with scores</a:t>
                      </a:r>
                    </a:p>
                    <a:p>
                      <a:r>
                        <a:rPr lang="en-GB" dirty="0" smtClean="0"/>
                        <a:t>- list of possible Patterson groups (with scores)</a:t>
                      </a:r>
                    </a:p>
                    <a:p>
                      <a:r>
                        <a:rPr lang="en-GB" dirty="0" smtClean="0"/>
                        <a:t>-- includes</a:t>
                      </a:r>
                      <a:r>
                        <a:rPr lang="en-GB" baseline="0" dirty="0" smtClean="0"/>
                        <a:t> Laue 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r>
                        <a:rPr lang="en-GB" i="1" dirty="0" smtClean="0"/>
                        <a:t>P</a:t>
                      </a:r>
                      <a:r>
                        <a:rPr lang="en-GB" dirty="0" smtClean="0"/>
                        <a:t> m</a:t>
                      </a:r>
                      <a:r>
                        <a:rPr lang="en-GB" baseline="0" dirty="0" smtClean="0"/>
                        <a:t> m m  (0.01)</a:t>
                      </a:r>
                    </a:p>
                    <a:p>
                      <a:r>
                        <a:rPr lang="en-GB" i="1" baseline="0" dirty="0" smtClean="0"/>
                        <a:t>P</a:t>
                      </a:r>
                      <a:r>
                        <a:rPr lang="en-GB" baseline="0" dirty="0" smtClean="0"/>
                        <a:t> 1 2/m 1 (0.99)</a:t>
                      </a:r>
                    </a:p>
                    <a:p>
                      <a:r>
                        <a:rPr lang="en-GB" i="1" baseline="0" dirty="0" smtClean="0"/>
                        <a:t>P</a:t>
                      </a:r>
                      <a:r>
                        <a:rPr lang="en-GB" baseline="0" dirty="0" smtClean="0"/>
                        <a:t> 1 2/m 1 (0.01)</a:t>
                      </a:r>
                    </a:p>
                    <a:p>
                      <a:r>
                        <a:rPr lang="en-GB" i="1" baseline="0" dirty="0" smtClean="0"/>
                        <a:t>P</a:t>
                      </a:r>
                      <a:r>
                        <a:rPr lang="en-GB" baseline="0" dirty="0" smtClean="0"/>
                        <a:t> 1 2/m 1 (0.01)</a:t>
                      </a:r>
                    </a:p>
                    <a:p>
                      <a:r>
                        <a:rPr lang="en-GB" i="1" baseline="0" dirty="0" smtClean="0"/>
                        <a:t>P</a:t>
                      </a:r>
                      <a:r>
                        <a:rPr lang="en-GB" baseline="0" dirty="0" smtClean="0"/>
                        <a:t> -1          (0.01)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30000" dirty="0" smtClean="0"/>
                        <a:t>(2)</a:t>
                      </a:r>
                      <a:r>
                        <a:rPr lang="en-GB" dirty="0" smtClean="0"/>
                        <a:t> macromolecular</a:t>
                      </a:r>
                      <a:r>
                        <a:rPr lang="en-GB" baseline="0" dirty="0" smtClean="0"/>
                        <a:t> crystals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list of possible arithmetic</a:t>
                      </a:r>
                      <a:r>
                        <a:rPr lang="en-GB" baseline="0" dirty="0" smtClean="0"/>
                        <a:t> crystal classes (with scores)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r>
                        <a:rPr lang="en-GB" baseline="0" dirty="0" smtClean="0"/>
                        <a:t> 2 2 </a:t>
                      </a:r>
                      <a:r>
                        <a:rPr lang="en-GB" i="1" baseline="0" dirty="0" smtClean="0"/>
                        <a:t>P</a:t>
                      </a:r>
                      <a:r>
                        <a:rPr lang="en-GB" baseline="0" dirty="0" smtClean="0"/>
                        <a:t>     (0.01)</a:t>
                      </a:r>
                    </a:p>
                    <a:p>
                      <a:r>
                        <a:rPr lang="en-GB" baseline="0" dirty="0" smtClean="0"/>
                        <a:t>1 2 1 </a:t>
                      </a:r>
                      <a:r>
                        <a:rPr lang="en-GB" i="1" baseline="0" dirty="0" smtClean="0"/>
                        <a:t>P</a:t>
                      </a:r>
                      <a:r>
                        <a:rPr lang="en-GB" baseline="0" dirty="0" smtClean="0"/>
                        <a:t>     (0.99)</a:t>
                      </a:r>
                    </a:p>
                    <a:p>
                      <a:r>
                        <a:rPr lang="en-GB" baseline="0" dirty="0" smtClean="0"/>
                        <a:t>1 2 1 </a:t>
                      </a:r>
                      <a:r>
                        <a:rPr lang="en-GB" i="1" baseline="0" dirty="0" smtClean="0"/>
                        <a:t>P</a:t>
                      </a:r>
                      <a:r>
                        <a:rPr lang="en-GB" baseline="0" dirty="0" smtClean="0"/>
                        <a:t>     (0.01)</a:t>
                      </a:r>
                    </a:p>
                    <a:p>
                      <a:r>
                        <a:rPr lang="en-GB" baseline="0" dirty="0" smtClean="0"/>
                        <a:t>1 2 1 </a:t>
                      </a:r>
                      <a:r>
                        <a:rPr lang="en-GB" i="1" baseline="0" dirty="0" smtClean="0"/>
                        <a:t>P</a:t>
                      </a:r>
                      <a:r>
                        <a:rPr lang="en-GB" baseline="0" dirty="0" smtClean="0"/>
                        <a:t>     (0.01)</a:t>
                      </a:r>
                    </a:p>
                    <a:p>
                      <a:r>
                        <a:rPr lang="en-GB" baseline="0" dirty="0" smtClean="0"/>
                        <a:t>1 </a:t>
                      </a:r>
                      <a:r>
                        <a:rPr lang="en-GB" i="1" baseline="0" dirty="0" smtClean="0"/>
                        <a:t>P</a:t>
                      </a:r>
                      <a:r>
                        <a:rPr lang="en-GB" baseline="0" dirty="0" smtClean="0"/>
                        <a:t>           (0.01)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30000" dirty="0" smtClean="0"/>
                        <a:t>(2)</a:t>
                      </a:r>
                      <a:r>
                        <a:rPr lang="en-GB" dirty="0" smtClean="0"/>
                        <a:t> analysis of systematic</a:t>
                      </a:r>
                      <a:r>
                        <a:rPr lang="en-GB" baseline="0" dirty="0" smtClean="0"/>
                        <a:t> absences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probable</a:t>
                      </a:r>
                      <a:r>
                        <a:rPr lang="en-GB" baseline="0" dirty="0" smtClean="0"/>
                        <a:t> space 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/>
                        <a:t>P</a:t>
                      </a:r>
                      <a:r>
                        <a:rPr lang="en-GB" dirty="0" smtClean="0"/>
                        <a:t> 1 2</a:t>
                      </a:r>
                      <a:r>
                        <a:rPr lang="en-GB" baseline="-25000" dirty="0" smtClean="0"/>
                        <a:t>1</a:t>
                      </a:r>
                      <a:r>
                        <a:rPr lang="en-GB" dirty="0" smtClean="0"/>
                        <a:t> 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9538" y="5877272"/>
            <a:ext cx="4088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aseline="30000" dirty="0" smtClean="0"/>
              <a:t>(1) </a:t>
            </a:r>
            <a:r>
              <a:rPr lang="en-GB" sz="1800" dirty="0" smtClean="0"/>
              <a:t>integration program, </a:t>
            </a:r>
            <a:r>
              <a:rPr lang="en-GB" sz="1800" baseline="30000" dirty="0" smtClean="0"/>
              <a:t>(2)</a:t>
            </a:r>
            <a:r>
              <a:rPr lang="en-GB" sz="1800" dirty="0" smtClean="0"/>
              <a:t> scaling program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9578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/>
          <p:cNvGrpSpPr/>
          <p:nvPr/>
        </p:nvGrpSpPr>
        <p:grpSpPr>
          <a:xfrm>
            <a:off x="1557492" y="251210"/>
            <a:ext cx="5855476" cy="6095446"/>
            <a:chOff x="1236192" y="381277"/>
            <a:chExt cx="5855476" cy="6095446"/>
          </a:xfrm>
        </p:grpSpPr>
        <p:grpSp>
          <p:nvGrpSpPr>
            <p:cNvPr id="103" name="Group 102"/>
            <p:cNvGrpSpPr/>
            <p:nvPr/>
          </p:nvGrpSpPr>
          <p:grpSpPr>
            <a:xfrm>
              <a:off x="1385417" y="381277"/>
              <a:ext cx="5706251" cy="5619420"/>
              <a:chOff x="1385417" y="381277"/>
              <a:chExt cx="5706251" cy="5619420"/>
            </a:xfrm>
          </p:grpSpPr>
          <p:sp>
            <p:nvSpPr>
              <p:cNvPr id="233" name="Freeform 232"/>
              <p:cNvSpPr>
                <a:spLocks noChangeAspect="1"/>
              </p:cNvSpPr>
              <p:nvPr/>
            </p:nvSpPr>
            <p:spPr>
              <a:xfrm flipH="1" flipV="1">
                <a:off x="1385417" y="119916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" name="Freeform 233"/>
              <p:cNvSpPr>
                <a:spLocks noChangeAspect="1"/>
              </p:cNvSpPr>
              <p:nvPr/>
            </p:nvSpPr>
            <p:spPr>
              <a:xfrm flipH="1" flipV="1">
                <a:off x="3024746" y="119916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" name="Freeform 238"/>
              <p:cNvSpPr>
                <a:spLocks noChangeAspect="1"/>
              </p:cNvSpPr>
              <p:nvPr/>
            </p:nvSpPr>
            <p:spPr>
              <a:xfrm flipH="1" flipV="1">
                <a:off x="4664075" y="119916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Freeform 243"/>
              <p:cNvSpPr>
                <a:spLocks noChangeAspect="1"/>
              </p:cNvSpPr>
              <p:nvPr/>
            </p:nvSpPr>
            <p:spPr>
              <a:xfrm flipH="1" flipV="1">
                <a:off x="6303404" y="119916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" name="Freeform 248"/>
              <p:cNvSpPr>
                <a:spLocks noChangeAspect="1"/>
              </p:cNvSpPr>
              <p:nvPr/>
            </p:nvSpPr>
            <p:spPr>
              <a:xfrm flipH="1" flipV="1">
                <a:off x="1385417" y="201704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" name="Freeform 250"/>
              <p:cNvSpPr>
                <a:spLocks noChangeAspect="1"/>
              </p:cNvSpPr>
              <p:nvPr/>
            </p:nvSpPr>
            <p:spPr>
              <a:xfrm flipH="1" flipV="1">
                <a:off x="3024746" y="201704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2" name="Freeform 251"/>
              <p:cNvSpPr>
                <a:spLocks noChangeAspect="1"/>
              </p:cNvSpPr>
              <p:nvPr/>
            </p:nvSpPr>
            <p:spPr>
              <a:xfrm flipH="1" flipV="1">
                <a:off x="4664075" y="201704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" name="Freeform 253"/>
              <p:cNvSpPr>
                <a:spLocks noChangeAspect="1"/>
              </p:cNvSpPr>
              <p:nvPr/>
            </p:nvSpPr>
            <p:spPr>
              <a:xfrm flipH="1" flipV="1">
                <a:off x="6303404" y="201704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" name="Freeform 254"/>
              <p:cNvSpPr>
                <a:spLocks noChangeAspect="1"/>
              </p:cNvSpPr>
              <p:nvPr/>
            </p:nvSpPr>
            <p:spPr>
              <a:xfrm flipH="1" flipV="1">
                <a:off x="1385417" y="2834935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" name="Freeform 255"/>
              <p:cNvSpPr>
                <a:spLocks noChangeAspect="1"/>
              </p:cNvSpPr>
              <p:nvPr/>
            </p:nvSpPr>
            <p:spPr>
              <a:xfrm flipH="1" flipV="1">
                <a:off x="3024746" y="2834935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" name="Freeform 256"/>
              <p:cNvSpPr>
                <a:spLocks noChangeAspect="1"/>
              </p:cNvSpPr>
              <p:nvPr/>
            </p:nvSpPr>
            <p:spPr>
              <a:xfrm flipH="1" flipV="1">
                <a:off x="4664075" y="2834935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" name="Freeform 257"/>
              <p:cNvSpPr>
                <a:spLocks noChangeAspect="1"/>
              </p:cNvSpPr>
              <p:nvPr/>
            </p:nvSpPr>
            <p:spPr>
              <a:xfrm flipH="1" flipV="1">
                <a:off x="6303404" y="2834935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" name="Freeform 258"/>
              <p:cNvSpPr>
                <a:spLocks noChangeAspect="1"/>
              </p:cNvSpPr>
              <p:nvPr/>
            </p:nvSpPr>
            <p:spPr>
              <a:xfrm flipH="1" flipV="1">
                <a:off x="1385417" y="3652821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" name="Freeform 259"/>
              <p:cNvSpPr>
                <a:spLocks noChangeAspect="1"/>
              </p:cNvSpPr>
              <p:nvPr/>
            </p:nvSpPr>
            <p:spPr>
              <a:xfrm flipH="1" flipV="1">
                <a:off x="3024746" y="3652821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" name="Freeform 260"/>
              <p:cNvSpPr>
                <a:spLocks noChangeAspect="1"/>
              </p:cNvSpPr>
              <p:nvPr/>
            </p:nvSpPr>
            <p:spPr>
              <a:xfrm flipH="1" flipV="1">
                <a:off x="4664075" y="3652821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" name="Freeform 261"/>
              <p:cNvSpPr>
                <a:spLocks noChangeAspect="1"/>
              </p:cNvSpPr>
              <p:nvPr/>
            </p:nvSpPr>
            <p:spPr>
              <a:xfrm flipH="1" flipV="1">
                <a:off x="6303404" y="3652821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3" name="Freeform 262"/>
              <p:cNvSpPr>
                <a:spLocks noChangeAspect="1"/>
              </p:cNvSpPr>
              <p:nvPr/>
            </p:nvSpPr>
            <p:spPr>
              <a:xfrm flipH="1" flipV="1">
                <a:off x="1385417" y="447070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" name="Freeform 263"/>
              <p:cNvSpPr>
                <a:spLocks noChangeAspect="1"/>
              </p:cNvSpPr>
              <p:nvPr/>
            </p:nvSpPr>
            <p:spPr>
              <a:xfrm flipH="1" flipV="1">
                <a:off x="3024746" y="447070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" name="Freeform 264"/>
              <p:cNvSpPr>
                <a:spLocks noChangeAspect="1"/>
              </p:cNvSpPr>
              <p:nvPr/>
            </p:nvSpPr>
            <p:spPr>
              <a:xfrm flipH="1" flipV="1">
                <a:off x="4664075" y="447070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" name="Freeform 265"/>
              <p:cNvSpPr>
                <a:spLocks noChangeAspect="1"/>
              </p:cNvSpPr>
              <p:nvPr/>
            </p:nvSpPr>
            <p:spPr>
              <a:xfrm flipH="1" flipV="1">
                <a:off x="6303404" y="447070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" name="Freeform 266"/>
              <p:cNvSpPr>
                <a:spLocks noChangeAspect="1"/>
              </p:cNvSpPr>
              <p:nvPr/>
            </p:nvSpPr>
            <p:spPr>
              <a:xfrm flipH="1" flipV="1">
                <a:off x="1385417" y="5288594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" name="Freeform 267"/>
              <p:cNvSpPr>
                <a:spLocks noChangeAspect="1"/>
              </p:cNvSpPr>
              <p:nvPr/>
            </p:nvSpPr>
            <p:spPr>
              <a:xfrm flipH="1" flipV="1">
                <a:off x="3024746" y="5288594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" name="Freeform 268"/>
              <p:cNvSpPr>
                <a:spLocks noChangeAspect="1"/>
              </p:cNvSpPr>
              <p:nvPr/>
            </p:nvSpPr>
            <p:spPr>
              <a:xfrm flipH="1" flipV="1">
                <a:off x="4664075" y="5288594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" name="Freeform 269"/>
              <p:cNvSpPr>
                <a:spLocks noChangeAspect="1"/>
              </p:cNvSpPr>
              <p:nvPr/>
            </p:nvSpPr>
            <p:spPr>
              <a:xfrm flipH="1" flipV="1">
                <a:off x="6303404" y="5288594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" name="Freeform 270"/>
              <p:cNvSpPr>
                <a:spLocks noChangeAspect="1"/>
              </p:cNvSpPr>
              <p:nvPr/>
            </p:nvSpPr>
            <p:spPr>
              <a:xfrm flipH="1" flipV="1">
                <a:off x="1385417" y="38127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" name="Freeform 271"/>
              <p:cNvSpPr>
                <a:spLocks noChangeAspect="1"/>
              </p:cNvSpPr>
              <p:nvPr/>
            </p:nvSpPr>
            <p:spPr>
              <a:xfrm flipH="1" flipV="1">
                <a:off x="3024746" y="38127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" name="Freeform 272"/>
              <p:cNvSpPr>
                <a:spLocks noChangeAspect="1"/>
              </p:cNvSpPr>
              <p:nvPr/>
            </p:nvSpPr>
            <p:spPr>
              <a:xfrm flipH="1" flipV="1">
                <a:off x="4664075" y="38127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4" name="Freeform 273"/>
              <p:cNvSpPr>
                <a:spLocks noChangeAspect="1"/>
              </p:cNvSpPr>
              <p:nvPr/>
            </p:nvSpPr>
            <p:spPr>
              <a:xfrm flipH="1" flipV="1">
                <a:off x="6303404" y="38127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2198382" y="857303"/>
              <a:ext cx="4066922" cy="5619420"/>
              <a:chOff x="2198382" y="857303"/>
              <a:chExt cx="4066922" cy="5619420"/>
            </a:xfrm>
          </p:grpSpPr>
          <p:sp>
            <p:nvSpPr>
              <p:cNvPr id="198" name="Freeform 197"/>
              <p:cNvSpPr>
                <a:spLocks noChangeAspect="1"/>
              </p:cNvSpPr>
              <p:nvPr/>
            </p:nvSpPr>
            <p:spPr>
              <a:xfrm flipH="1">
                <a:off x="2198382" y="167518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" name="Freeform 198"/>
              <p:cNvSpPr>
                <a:spLocks noChangeAspect="1"/>
              </p:cNvSpPr>
              <p:nvPr/>
            </p:nvSpPr>
            <p:spPr>
              <a:xfrm flipH="1">
                <a:off x="3837711" y="167518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Freeform 199"/>
              <p:cNvSpPr>
                <a:spLocks noChangeAspect="1"/>
              </p:cNvSpPr>
              <p:nvPr/>
            </p:nvSpPr>
            <p:spPr>
              <a:xfrm flipH="1">
                <a:off x="5477040" y="167518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" name="Freeform 200"/>
              <p:cNvSpPr>
                <a:spLocks noChangeAspect="1"/>
              </p:cNvSpPr>
              <p:nvPr/>
            </p:nvSpPr>
            <p:spPr>
              <a:xfrm flipH="1">
                <a:off x="2198382" y="2493075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" name="Freeform 201"/>
              <p:cNvSpPr>
                <a:spLocks noChangeAspect="1"/>
              </p:cNvSpPr>
              <p:nvPr/>
            </p:nvSpPr>
            <p:spPr>
              <a:xfrm flipH="1">
                <a:off x="3837711" y="2493075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" name="Freeform 202"/>
              <p:cNvSpPr>
                <a:spLocks noChangeAspect="1"/>
              </p:cNvSpPr>
              <p:nvPr/>
            </p:nvSpPr>
            <p:spPr>
              <a:xfrm flipH="1">
                <a:off x="5477040" y="2493075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Freeform 207"/>
              <p:cNvSpPr>
                <a:spLocks noChangeAspect="1"/>
              </p:cNvSpPr>
              <p:nvPr/>
            </p:nvSpPr>
            <p:spPr>
              <a:xfrm flipH="1">
                <a:off x="2198382" y="3310961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" name="Freeform 212"/>
              <p:cNvSpPr>
                <a:spLocks noChangeAspect="1"/>
              </p:cNvSpPr>
              <p:nvPr/>
            </p:nvSpPr>
            <p:spPr>
              <a:xfrm flipH="1">
                <a:off x="3837711" y="3310961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" name="Freeform 217"/>
              <p:cNvSpPr>
                <a:spLocks noChangeAspect="1"/>
              </p:cNvSpPr>
              <p:nvPr/>
            </p:nvSpPr>
            <p:spPr>
              <a:xfrm flipH="1">
                <a:off x="5477040" y="3310961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" name="Freeform 219"/>
              <p:cNvSpPr>
                <a:spLocks noChangeAspect="1"/>
              </p:cNvSpPr>
              <p:nvPr/>
            </p:nvSpPr>
            <p:spPr>
              <a:xfrm flipH="1">
                <a:off x="2198382" y="412884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" name="Freeform 220"/>
              <p:cNvSpPr>
                <a:spLocks noChangeAspect="1"/>
              </p:cNvSpPr>
              <p:nvPr/>
            </p:nvSpPr>
            <p:spPr>
              <a:xfrm flipH="1">
                <a:off x="3837711" y="412884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" name="Freeform 222"/>
              <p:cNvSpPr>
                <a:spLocks noChangeAspect="1"/>
              </p:cNvSpPr>
              <p:nvPr/>
            </p:nvSpPr>
            <p:spPr>
              <a:xfrm flipH="1">
                <a:off x="5477040" y="412884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Freeform 223"/>
              <p:cNvSpPr>
                <a:spLocks noChangeAspect="1"/>
              </p:cNvSpPr>
              <p:nvPr/>
            </p:nvSpPr>
            <p:spPr>
              <a:xfrm flipH="1">
                <a:off x="2198382" y="494673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Freeform 224"/>
              <p:cNvSpPr>
                <a:spLocks noChangeAspect="1"/>
              </p:cNvSpPr>
              <p:nvPr/>
            </p:nvSpPr>
            <p:spPr>
              <a:xfrm flipH="1">
                <a:off x="3837711" y="494673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Freeform 225"/>
              <p:cNvSpPr>
                <a:spLocks noChangeAspect="1"/>
              </p:cNvSpPr>
              <p:nvPr/>
            </p:nvSpPr>
            <p:spPr>
              <a:xfrm flipH="1">
                <a:off x="5477040" y="494673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Freeform 226"/>
              <p:cNvSpPr>
                <a:spLocks noChangeAspect="1"/>
              </p:cNvSpPr>
              <p:nvPr/>
            </p:nvSpPr>
            <p:spPr>
              <a:xfrm flipH="1">
                <a:off x="2198382" y="5764620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Freeform 227"/>
              <p:cNvSpPr>
                <a:spLocks noChangeAspect="1"/>
              </p:cNvSpPr>
              <p:nvPr/>
            </p:nvSpPr>
            <p:spPr>
              <a:xfrm flipH="1">
                <a:off x="3837711" y="5764620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" name="Freeform 228"/>
              <p:cNvSpPr>
                <a:spLocks noChangeAspect="1"/>
              </p:cNvSpPr>
              <p:nvPr/>
            </p:nvSpPr>
            <p:spPr>
              <a:xfrm flipH="1">
                <a:off x="5477040" y="5764620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Freeform 229"/>
              <p:cNvSpPr>
                <a:spLocks noChangeAspect="1"/>
              </p:cNvSpPr>
              <p:nvPr/>
            </p:nvSpPr>
            <p:spPr>
              <a:xfrm flipH="1">
                <a:off x="2198382" y="85730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" name="Freeform 230"/>
              <p:cNvSpPr>
                <a:spLocks noChangeAspect="1"/>
              </p:cNvSpPr>
              <p:nvPr/>
            </p:nvSpPr>
            <p:spPr>
              <a:xfrm flipH="1">
                <a:off x="3837711" y="85730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" name="Freeform 231"/>
              <p:cNvSpPr>
                <a:spLocks noChangeAspect="1"/>
              </p:cNvSpPr>
              <p:nvPr/>
            </p:nvSpPr>
            <p:spPr>
              <a:xfrm flipH="1">
                <a:off x="5477040" y="85730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1236192" y="803552"/>
              <a:ext cx="5706251" cy="5619420"/>
              <a:chOff x="1236192" y="803552"/>
              <a:chExt cx="5706251" cy="5619420"/>
            </a:xfrm>
          </p:grpSpPr>
          <p:sp>
            <p:nvSpPr>
              <p:cNvPr id="146" name="Freeform 145"/>
              <p:cNvSpPr>
                <a:spLocks noChangeAspect="1"/>
              </p:cNvSpPr>
              <p:nvPr/>
            </p:nvSpPr>
            <p:spPr>
              <a:xfrm flipV="1">
                <a:off x="1236192" y="1621438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Freeform 150"/>
              <p:cNvSpPr>
                <a:spLocks noChangeAspect="1"/>
              </p:cNvSpPr>
              <p:nvPr/>
            </p:nvSpPr>
            <p:spPr>
              <a:xfrm flipV="1">
                <a:off x="2875521" y="1621438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" name="Freeform 155"/>
              <p:cNvSpPr>
                <a:spLocks noChangeAspect="1"/>
              </p:cNvSpPr>
              <p:nvPr/>
            </p:nvSpPr>
            <p:spPr>
              <a:xfrm flipV="1">
                <a:off x="4514850" y="1621438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" name="Freeform 157"/>
              <p:cNvSpPr>
                <a:spLocks noChangeAspect="1"/>
              </p:cNvSpPr>
              <p:nvPr/>
            </p:nvSpPr>
            <p:spPr>
              <a:xfrm flipV="1">
                <a:off x="6154179" y="1621438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" name="Freeform 158"/>
              <p:cNvSpPr>
                <a:spLocks noChangeAspect="1"/>
              </p:cNvSpPr>
              <p:nvPr/>
            </p:nvSpPr>
            <p:spPr>
              <a:xfrm flipV="1">
                <a:off x="1236192" y="2439324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" name="Freeform 160"/>
              <p:cNvSpPr>
                <a:spLocks noChangeAspect="1"/>
              </p:cNvSpPr>
              <p:nvPr/>
            </p:nvSpPr>
            <p:spPr>
              <a:xfrm flipV="1">
                <a:off x="2875521" y="2439324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" name="Freeform 161"/>
              <p:cNvSpPr>
                <a:spLocks noChangeAspect="1"/>
              </p:cNvSpPr>
              <p:nvPr/>
            </p:nvSpPr>
            <p:spPr>
              <a:xfrm flipV="1">
                <a:off x="4514850" y="2439324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Freeform 162"/>
              <p:cNvSpPr>
                <a:spLocks noChangeAspect="1"/>
              </p:cNvSpPr>
              <p:nvPr/>
            </p:nvSpPr>
            <p:spPr>
              <a:xfrm flipV="1">
                <a:off x="6154179" y="2439324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" name="Freeform 163"/>
              <p:cNvSpPr>
                <a:spLocks noChangeAspect="1"/>
              </p:cNvSpPr>
              <p:nvPr/>
            </p:nvSpPr>
            <p:spPr>
              <a:xfrm flipV="1">
                <a:off x="1236192" y="3257210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" name="Freeform 164"/>
              <p:cNvSpPr>
                <a:spLocks noChangeAspect="1"/>
              </p:cNvSpPr>
              <p:nvPr/>
            </p:nvSpPr>
            <p:spPr>
              <a:xfrm flipV="1">
                <a:off x="2875521" y="3257210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Freeform 165"/>
              <p:cNvSpPr>
                <a:spLocks noChangeAspect="1"/>
              </p:cNvSpPr>
              <p:nvPr/>
            </p:nvSpPr>
            <p:spPr>
              <a:xfrm flipV="1">
                <a:off x="4514850" y="3257210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" name="Freeform 166"/>
              <p:cNvSpPr>
                <a:spLocks noChangeAspect="1"/>
              </p:cNvSpPr>
              <p:nvPr/>
            </p:nvSpPr>
            <p:spPr>
              <a:xfrm flipV="1">
                <a:off x="6154179" y="3257210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" name="Freeform 167"/>
              <p:cNvSpPr>
                <a:spLocks noChangeAspect="1"/>
              </p:cNvSpPr>
              <p:nvPr/>
            </p:nvSpPr>
            <p:spPr>
              <a:xfrm flipV="1">
                <a:off x="1236192" y="4075096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Freeform 168"/>
              <p:cNvSpPr>
                <a:spLocks noChangeAspect="1"/>
              </p:cNvSpPr>
              <p:nvPr/>
            </p:nvSpPr>
            <p:spPr>
              <a:xfrm flipV="1">
                <a:off x="2875521" y="4075096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Freeform 169"/>
              <p:cNvSpPr>
                <a:spLocks noChangeAspect="1"/>
              </p:cNvSpPr>
              <p:nvPr/>
            </p:nvSpPr>
            <p:spPr>
              <a:xfrm flipV="1">
                <a:off x="4514850" y="4075096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Freeform 170"/>
              <p:cNvSpPr>
                <a:spLocks noChangeAspect="1"/>
              </p:cNvSpPr>
              <p:nvPr/>
            </p:nvSpPr>
            <p:spPr>
              <a:xfrm flipV="1">
                <a:off x="6154179" y="4075096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Freeform 171"/>
              <p:cNvSpPr>
                <a:spLocks noChangeAspect="1"/>
              </p:cNvSpPr>
              <p:nvPr/>
            </p:nvSpPr>
            <p:spPr>
              <a:xfrm flipV="1">
                <a:off x="1236192" y="4892982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Freeform 176"/>
              <p:cNvSpPr>
                <a:spLocks noChangeAspect="1"/>
              </p:cNvSpPr>
              <p:nvPr/>
            </p:nvSpPr>
            <p:spPr>
              <a:xfrm flipV="1">
                <a:off x="2875521" y="4892982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Freeform 181"/>
              <p:cNvSpPr>
                <a:spLocks noChangeAspect="1"/>
              </p:cNvSpPr>
              <p:nvPr/>
            </p:nvSpPr>
            <p:spPr>
              <a:xfrm flipV="1">
                <a:off x="4514850" y="4892982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" name="Freeform 186"/>
              <p:cNvSpPr>
                <a:spLocks noChangeAspect="1"/>
              </p:cNvSpPr>
              <p:nvPr/>
            </p:nvSpPr>
            <p:spPr>
              <a:xfrm flipV="1">
                <a:off x="6154179" y="4892982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" name="Freeform 188"/>
              <p:cNvSpPr>
                <a:spLocks noChangeAspect="1"/>
              </p:cNvSpPr>
              <p:nvPr/>
            </p:nvSpPr>
            <p:spPr>
              <a:xfrm flipV="1">
                <a:off x="1236192" y="571086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" name="Freeform 189"/>
              <p:cNvSpPr>
                <a:spLocks noChangeAspect="1"/>
              </p:cNvSpPr>
              <p:nvPr/>
            </p:nvSpPr>
            <p:spPr>
              <a:xfrm flipV="1">
                <a:off x="2875521" y="571086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" name="Freeform 191"/>
              <p:cNvSpPr>
                <a:spLocks noChangeAspect="1"/>
              </p:cNvSpPr>
              <p:nvPr/>
            </p:nvSpPr>
            <p:spPr>
              <a:xfrm flipV="1">
                <a:off x="4514850" y="571086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" name="Freeform 192"/>
              <p:cNvSpPr>
                <a:spLocks noChangeAspect="1"/>
              </p:cNvSpPr>
              <p:nvPr/>
            </p:nvSpPr>
            <p:spPr>
              <a:xfrm flipV="1">
                <a:off x="6154179" y="571086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" name="Freeform 193"/>
              <p:cNvSpPr>
                <a:spLocks noChangeAspect="1"/>
              </p:cNvSpPr>
              <p:nvPr/>
            </p:nvSpPr>
            <p:spPr>
              <a:xfrm flipV="1">
                <a:off x="1236192" y="803552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" name="Freeform 194"/>
              <p:cNvSpPr>
                <a:spLocks noChangeAspect="1"/>
              </p:cNvSpPr>
              <p:nvPr/>
            </p:nvSpPr>
            <p:spPr>
              <a:xfrm flipV="1">
                <a:off x="2875521" y="803552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" name="Freeform 195"/>
              <p:cNvSpPr>
                <a:spLocks noChangeAspect="1"/>
              </p:cNvSpPr>
              <p:nvPr/>
            </p:nvSpPr>
            <p:spPr>
              <a:xfrm flipV="1">
                <a:off x="4514850" y="803552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" name="Freeform 196"/>
              <p:cNvSpPr>
                <a:spLocks noChangeAspect="1"/>
              </p:cNvSpPr>
              <p:nvPr/>
            </p:nvSpPr>
            <p:spPr>
              <a:xfrm flipV="1">
                <a:off x="6154179" y="803552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4BACC6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2052332" y="450903"/>
              <a:ext cx="4066922" cy="5619420"/>
              <a:chOff x="2052332" y="450903"/>
              <a:chExt cx="4066922" cy="5619420"/>
            </a:xfrm>
          </p:grpSpPr>
          <p:sp>
            <p:nvSpPr>
              <p:cNvPr id="107" name="Freeform 106"/>
              <p:cNvSpPr>
                <a:spLocks noChangeAspect="1"/>
              </p:cNvSpPr>
              <p:nvPr/>
            </p:nvSpPr>
            <p:spPr>
              <a:xfrm>
                <a:off x="2052332" y="126878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Freeform 107"/>
              <p:cNvSpPr>
                <a:spLocks noChangeAspect="1"/>
              </p:cNvSpPr>
              <p:nvPr/>
            </p:nvSpPr>
            <p:spPr>
              <a:xfrm>
                <a:off x="3691661" y="126878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Freeform 108"/>
              <p:cNvSpPr>
                <a:spLocks noChangeAspect="1"/>
              </p:cNvSpPr>
              <p:nvPr/>
            </p:nvSpPr>
            <p:spPr>
              <a:xfrm>
                <a:off x="5330990" y="1268789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Freeform 109"/>
              <p:cNvSpPr>
                <a:spLocks noChangeAspect="1"/>
              </p:cNvSpPr>
              <p:nvPr/>
            </p:nvSpPr>
            <p:spPr>
              <a:xfrm>
                <a:off x="2052332" y="2086675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Freeform 114"/>
              <p:cNvSpPr>
                <a:spLocks noChangeAspect="1"/>
              </p:cNvSpPr>
              <p:nvPr/>
            </p:nvSpPr>
            <p:spPr>
              <a:xfrm>
                <a:off x="3691661" y="2086675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Freeform 119"/>
              <p:cNvSpPr>
                <a:spLocks noChangeAspect="1"/>
              </p:cNvSpPr>
              <p:nvPr/>
            </p:nvSpPr>
            <p:spPr>
              <a:xfrm>
                <a:off x="5330990" y="2086675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Freeform 124"/>
              <p:cNvSpPr>
                <a:spLocks noChangeAspect="1"/>
              </p:cNvSpPr>
              <p:nvPr/>
            </p:nvSpPr>
            <p:spPr>
              <a:xfrm>
                <a:off x="2052332" y="2904561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Freeform 126"/>
              <p:cNvSpPr>
                <a:spLocks noChangeAspect="1"/>
              </p:cNvSpPr>
              <p:nvPr/>
            </p:nvSpPr>
            <p:spPr>
              <a:xfrm>
                <a:off x="3691661" y="2904561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Freeform 127"/>
              <p:cNvSpPr>
                <a:spLocks noChangeAspect="1"/>
              </p:cNvSpPr>
              <p:nvPr/>
            </p:nvSpPr>
            <p:spPr>
              <a:xfrm>
                <a:off x="5330990" y="2904561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Freeform 129"/>
              <p:cNvSpPr>
                <a:spLocks noChangeAspect="1"/>
              </p:cNvSpPr>
              <p:nvPr/>
            </p:nvSpPr>
            <p:spPr>
              <a:xfrm>
                <a:off x="2052332" y="372244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Freeform 130"/>
              <p:cNvSpPr>
                <a:spLocks noChangeAspect="1"/>
              </p:cNvSpPr>
              <p:nvPr/>
            </p:nvSpPr>
            <p:spPr>
              <a:xfrm>
                <a:off x="3691661" y="372244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Freeform 131"/>
              <p:cNvSpPr>
                <a:spLocks noChangeAspect="1"/>
              </p:cNvSpPr>
              <p:nvPr/>
            </p:nvSpPr>
            <p:spPr>
              <a:xfrm>
                <a:off x="5330990" y="3722447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Freeform 132"/>
              <p:cNvSpPr>
                <a:spLocks noChangeAspect="1"/>
              </p:cNvSpPr>
              <p:nvPr/>
            </p:nvSpPr>
            <p:spPr>
              <a:xfrm>
                <a:off x="2052332" y="454033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Freeform 133"/>
              <p:cNvSpPr>
                <a:spLocks noChangeAspect="1"/>
              </p:cNvSpPr>
              <p:nvPr/>
            </p:nvSpPr>
            <p:spPr>
              <a:xfrm>
                <a:off x="3691661" y="454033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Freeform 134"/>
              <p:cNvSpPr>
                <a:spLocks noChangeAspect="1"/>
              </p:cNvSpPr>
              <p:nvPr/>
            </p:nvSpPr>
            <p:spPr>
              <a:xfrm>
                <a:off x="5330990" y="454033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Freeform 135"/>
              <p:cNvSpPr>
                <a:spLocks noChangeAspect="1"/>
              </p:cNvSpPr>
              <p:nvPr/>
            </p:nvSpPr>
            <p:spPr>
              <a:xfrm>
                <a:off x="2052332" y="5358220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Freeform 136"/>
              <p:cNvSpPr>
                <a:spLocks noChangeAspect="1"/>
              </p:cNvSpPr>
              <p:nvPr/>
            </p:nvSpPr>
            <p:spPr>
              <a:xfrm>
                <a:off x="3691661" y="5358220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Freeform 137"/>
              <p:cNvSpPr>
                <a:spLocks noChangeAspect="1"/>
              </p:cNvSpPr>
              <p:nvPr/>
            </p:nvSpPr>
            <p:spPr>
              <a:xfrm>
                <a:off x="5330990" y="5358220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Freeform 138"/>
              <p:cNvSpPr>
                <a:spLocks noChangeAspect="1"/>
              </p:cNvSpPr>
              <p:nvPr/>
            </p:nvSpPr>
            <p:spPr>
              <a:xfrm>
                <a:off x="2052332" y="45090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Freeform 139"/>
              <p:cNvSpPr>
                <a:spLocks noChangeAspect="1"/>
              </p:cNvSpPr>
              <p:nvPr/>
            </p:nvSpPr>
            <p:spPr>
              <a:xfrm>
                <a:off x="3691661" y="45090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" name="Freeform 140"/>
              <p:cNvSpPr>
                <a:spLocks noChangeAspect="1"/>
              </p:cNvSpPr>
              <p:nvPr/>
            </p:nvSpPr>
            <p:spPr>
              <a:xfrm>
                <a:off x="5330990" y="450903"/>
                <a:ext cx="788264" cy="712103"/>
              </a:xfrm>
              <a:custGeom>
                <a:avLst/>
                <a:gdLst>
                  <a:gd name="connsiteX0" fmla="*/ 106432 w 2541690"/>
                  <a:gd name="connsiteY0" fmla="*/ 2107192 h 2296115"/>
                  <a:gd name="connsiteX1" fmla="*/ 1285755 w 2541690"/>
                  <a:gd name="connsiteY1" fmla="*/ 2265955 h 2296115"/>
                  <a:gd name="connsiteX2" fmla="*/ 2056850 w 2541690"/>
                  <a:gd name="connsiteY2" fmla="*/ 1574201 h 2296115"/>
                  <a:gd name="connsiteX3" fmla="*/ 2397039 w 2541690"/>
                  <a:gd name="connsiteY3" fmla="*/ 440179 h 2296115"/>
                  <a:gd name="connsiteX4" fmla="*/ 2521775 w 2541690"/>
                  <a:gd name="connsiteY4" fmla="*/ 179354 h 2296115"/>
                  <a:gd name="connsiteX5" fmla="*/ 2000152 w 2541690"/>
                  <a:gd name="connsiteY5" fmla="*/ 9251 h 2296115"/>
                  <a:gd name="connsiteX6" fmla="*/ 1535227 w 2541690"/>
                  <a:gd name="connsiteY6" fmla="*/ 462860 h 2296115"/>
                  <a:gd name="connsiteX7" fmla="*/ 911546 w 2541690"/>
                  <a:gd name="connsiteY7" fmla="*/ 666984 h 2296115"/>
                  <a:gd name="connsiteX8" fmla="*/ 480640 w 2541690"/>
                  <a:gd name="connsiteY8" fmla="*/ 995850 h 2296115"/>
                  <a:gd name="connsiteX9" fmla="*/ 321885 w 2541690"/>
                  <a:gd name="connsiteY9" fmla="*/ 1438119 h 2296115"/>
                  <a:gd name="connsiteX10" fmla="*/ 934226 w 2541690"/>
                  <a:gd name="connsiteY10" fmla="*/ 1188634 h 2296115"/>
                  <a:gd name="connsiteX11" fmla="*/ 1081641 w 2541690"/>
                  <a:gd name="connsiteY11" fmla="*/ 1438119 h 2296115"/>
                  <a:gd name="connsiteX12" fmla="*/ 480640 w 2541690"/>
                  <a:gd name="connsiteY12" fmla="*/ 1710284 h 2296115"/>
                  <a:gd name="connsiteX13" fmla="*/ 4376 w 2541690"/>
                  <a:gd name="connsiteY13" fmla="*/ 1903068 h 2296115"/>
                  <a:gd name="connsiteX14" fmla="*/ 231168 w 2541690"/>
                  <a:gd name="connsiteY14" fmla="*/ 2141213 h 22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41690" h="2296115">
                    <a:moveTo>
                      <a:pt x="106432" y="2107192"/>
                    </a:moveTo>
                    <a:cubicBezTo>
                      <a:pt x="533558" y="2230989"/>
                      <a:pt x="960685" y="2354787"/>
                      <a:pt x="1285755" y="2265955"/>
                    </a:cubicBezTo>
                    <a:cubicBezTo>
                      <a:pt x="1610825" y="2177123"/>
                      <a:pt x="1871636" y="1878497"/>
                      <a:pt x="2056850" y="1574201"/>
                    </a:cubicBezTo>
                    <a:cubicBezTo>
                      <a:pt x="2242064" y="1269905"/>
                      <a:pt x="2319552" y="672653"/>
                      <a:pt x="2397039" y="440179"/>
                    </a:cubicBezTo>
                    <a:cubicBezTo>
                      <a:pt x="2474527" y="207704"/>
                      <a:pt x="2587923" y="251175"/>
                      <a:pt x="2521775" y="179354"/>
                    </a:cubicBezTo>
                    <a:cubicBezTo>
                      <a:pt x="2455627" y="107533"/>
                      <a:pt x="2164577" y="-38000"/>
                      <a:pt x="2000152" y="9251"/>
                    </a:cubicBezTo>
                    <a:cubicBezTo>
                      <a:pt x="1835727" y="56502"/>
                      <a:pt x="1716661" y="353238"/>
                      <a:pt x="1535227" y="462860"/>
                    </a:cubicBezTo>
                    <a:cubicBezTo>
                      <a:pt x="1353793" y="572482"/>
                      <a:pt x="1087310" y="578152"/>
                      <a:pt x="911546" y="666984"/>
                    </a:cubicBezTo>
                    <a:cubicBezTo>
                      <a:pt x="735782" y="755816"/>
                      <a:pt x="578917" y="867328"/>
                      <a:pt x="480640" y="995850"/>
                    </a:cubicBezTo>
                    <a:cubicBezTo>
                      <a:pt x="382363" y="1124372"/>
                      <a:pt x="246287" y="1405988"/>
                      <a:pt x="321885" y="1438119"/>
                    </a:cubicBezTo>
                    <a:cubicBezTo>
                      <a:pt x="397483" y="1470250"/>
                      <a:pt x="807600" y="1188634"/>
                      <a:pt x="934226" y="1188634"/>
                    </a:cubicBezTo>
                    <a:cubicBezTo>
                      <a:pt x="1060852" y="1188634"/>
                      <a:pt x="1157239" y="1351177"/>
                      <a:pt x="1081641" y="1438119"/>
                    </a:cubicBezTo>
                    <a:cubicBezTo>
                      <a:pt x="1006043" y="1525061"/>
                      <a:pt x="660184" y="1632793"/>
                      <a:pt x="480640" y="1710284"/>
                    </a:cubicBezTo>
                    <a:cubicBezTo>
                      <a:pt x="301096" y="1787775"/>
                      <a:pt x="45955" y="1831246"/>
                      <a:pt x="4376" y="1903068"/>
                    </a:cubicBezTo>
                    <a:cubicBezTo>
                      <a:pt x="-37203" y="1974890"/>
                      <a:pt x="231168" y="2141213"/>
                      <a:pt x="231168" y="2141213"/>
                    </a:cubicBezTo>
                  </a:path>
                </a:pathLst>
              </a:custGeom>
              <a:solidFill>
                <a:srgbClr val="FF6600">
                  <a:alpha val="7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11" name="Frame 110"/>
          <p:cNvSpPr/>
          <p:nvPr/>
        </p:nvSpPr>
        <p:spPr>
          <a:xfrm>
            <a:off x="1040426" y="243558"/>
            <a:ext cx="6747550" cy="6550366"/>
          </a:xfrm>
          <a:prstGeom prst="frame">
            <a:avLst>
              <a:gd name="adj1" fmla="val 1138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12" name="Picture 111" descr="oboi1.tiff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76" y="441180"/>
            <a:ext cx="5738538" cy="57448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13/12/16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DLS-CCP4 workshop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3B8A-1A29-1742-A053-F441CBDD700E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28434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F3259-D563-774D-9176-11DD78EF40BE}" type="slidenum">
              <a:rPr lang="en-GB" smtClean="0"/>
              <a:pPr>
                <a:defRPr/>
              </a:pPr>
              <a:t>90</a:t>
            </a:fld>
            <a:endParaRPr lang="en-GB"/>
          </a:p>
        </p:txBody>
      </p:sp>
      <p:pic>
        <p:nvPicPr>
          <p:cNvPr id="5" name="Picture 4" descr="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27"/>
          <a:stretch/>
        </p:blipFill>
        <p:spPr>
          <a:xfrm>
            <a:off x="107504" y="116632"/>
            <a:ext cx="2084447" cy="3528392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303748" y="44624"/>
            <a:ext cx="6516724" cy="14041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dirty="0" smtClean="0">
                <a:cs typeface="+mj-cs"/>
              </a:rPr>
              <a:t>iMosflm: integration of diffraction spots</a:t>
            </a:r>
          </a:p>
        </p:txBody>
      </p:sp>
      <p:pic>
        <p:nvPicPr>
          <p:cNvPr id="7" name="Picture 6" descr="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t="48009" r="63755" b="6523"/>
          <a:stretch/>
        </p:blipFill>
        <p:spPr>
          <a:xfrm>
            <a:off x="2699792" y="1884395"/>
            <a:ext cx="2774731" cy="41562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53771" y="1885625"/>
            <a:ext cx="2866701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u="sng" dirty="0"/>
              <a:t>A</a:t>
            </a:r>
            <a:r>
              <a:rPr lang="en-GB" sz="2000" i="1" u="sng" dirty="0" smtClean="0"/>
              <a:t>utomatic choice</a:t>
            </a:r>
          </a:p>
          <a:p>
            <a:endParaRPr lang="en-GB" dirty="0" smtClean="0"/>
          </a:p>
          <a:p>
            <a:r>
              <a:rPr lang="en-GB" dirty="0" err="1" smtClean="0"/>
              <a:t>Bravais</a:t>
            </a:r>
            <a:r>
              <a:rPr lang="en-GB" dirty="0" smtClean="0"/>
              <a:t> lattice:</a:t>
            </a:r>
          </a:p>
          <a:p>
            <a:endParaRPr lang="en-GB" dirty="0" smtClean="0"/>
          </a:p>
          <a:p>
            <a:r>
              <a:rPr lang="en-GB" dirty="0" err="1" smtClean="0"/>
              <a:t>h</a:t>
            </a:r>
            <a:r>
              <a:rPr lang="en-GB" i="1" dirty="0" err="1" smtClean="0"/>
              <a:t>P</a:t>
            </a:r>
            <a:endParaRPr lang="en-GB" i="1" dirty="0" smtClean="0"/>
          </a:p>
          <a:p>
            <a:endParaRPr lang="en-GB" dirty="0" smtClean="0"/>
          </a:p>
          <a:p>
            <a:r>
              <a:rPr lang="en-GB" dirty="0"/>
              <a:t>highest possible Patterson space </a:t>
            </a:r>
            <a:r>
              <a:rPr lang="en-GB" dirty="0" smtClean="0"/>
              <a:t>group</a:t>
            </a:r>
          </a:p>
          <a:p>
            <a:endParaRPr lang="en-GB" dirty="0"/>
          </a:p>
          <a:p>
            <a:r>
              <a:rPr lang="en-GB" i="1" dirty="0"/>
              <a:t>P</a:t>
            </a:r>
            <a:r>
              <a:rPr lang="en-GB" dirty="0"/>
              <a:t> </a:t>
            </a:r>
            <a:r>
              <a:rPr lang="en-GB" dirty="0" smtClean="0"/>
              <a:t>6/m </a:t>
            </a:r>
            <a:r>
              <a:rPr lang="en-GB" dirty="0"/>
              <a:t>m m </a:t>
            </a:r>
          </a:p>
          <a:p>
            <a:endParaRPr lang="en-GB" dirty="0"/>
          </a:p>
        </p:txBody>
      </p:sp>
      <p:sp>
        <p:nvSpPr>
          <p:cNvPr id="10" name="Oval 9"/>
          <p:cNvSpPr/>
          <p:nvPr/>
        </p:nvSpPr>
        <p:spPr bwMode="auto">
          <a:xfrm>
            <a:off x="2699792" y="3640853"/>
            <a:ext cx="2916324" cy="574407"/>
          </a:xfrm>
          <a:prstGeom prst="ellips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60289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D4BCF-E2CA-F445-AC51-352E84643EDE}" type="slidenum">
              <a:rPr lang="en-GB" smtClean="0"/>
              <a:pPr>
                <a:defRPr/>
              </a:pPr>
              <a:t>91</a:t>
            </a:fld>
            <a:endParaRPr lang="en-GB"/>
          </a:p>
        </p:txBody>
      </p:sp>
      <p:pic>
        <p:nvPicPr>
          <p:cNvPr id="10" name="Picture 9" descr="d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35" b="67069"/>
          <a:stretch/>
        </p:blipFill>
        <p:spPr>
          <a:xfrm>
            <a:off x="1" y="0"/>
            <a:ext cx="2289908" cy="1356686"/>
          </a:xfrm>
          <a:prstGeom prst="rect">
            <a:avLst/>
          </a:prstGeom>
        </p:spPr>
      </p:pic>
      <p:pic>
        <p:nvPicPr>
          <p:cNvPr id="11" name="Picture 10" descr="c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8" y="1772816"/>
            <a:ext cx="9144000" cy="3963858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483768" y="44624"/>
            <a:ext cx="6516724" cy="14041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dirty="0" smtClean="0">
                <a:cs typeface="+mj-cs"/>
              </a:rPr>
              <a:t>Pointless: automatic space group assignment</a:t>
            </a:r>
          </a:p>
        </p:txBody>
      </p:sp>
    </p:spTree>
    <p:extLst>
      <p:ext uri="{BB962C8B-B14F-4D97-AF65-F5344CB8AC3E}">
        <p14:creationId xmlns:p14="http://schemas.microsoft.com/office/powerpoint/2010/main" val="381093404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13/12/16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DLS-CCP4 workshop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F3259-D563-774D-9176-11DD78EF40BE}" type="slidenum">
              <a:rPr lang="en-GB" smtClean="0"/>
              <a:pPr>
                <a:defRPr/>
              </a:pPr>
              <a:t>92</a:t>
            </a:fld>
            <a:endParaRPr lang="en-GB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13638" y="44624"/>
            <a:ext cx="6516724" cy="14041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dirty="0" smtClean="0">
                <a:cs typeface="+mj-cs"/>
              </a:rPr>
              <a:t>Space group assignment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376772"/>
            <a:ext cx="8748972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Automatic space group assignment at data integration/merging stops should not be taken as absolute truth</a:t>
            </a:r>
          </a:p>
          <a:p>
            <a:pPr algn="l"/>
            <a:endParaRPr lang="en-GB" dirty="0"/>
          </a:p>
          <a:p>
            <a:pPr algn="l"/>
            <a:r>
              <a:rPr lang="en-GB" dirty="0" smtClean="0"/>
              <a:t>Revision is frequently required during attempts at structure solution</a:t>
            </a:r>
          </a:p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en-GB" sz="1800" dirty="0" smtClean="0"/>
              <a:t>MR in subgroups of Patterson space group</a:t>
            </a:r>
          </a:p>
          <a:p>
            <a:pPr marL="285750" indent="-285750" algn="l">
              <a:buFont typeface="Arial"/>
              <a:buChar char="•"/>
            </a:pPr>
            <a:r>
              <a:rPr lang="en-GB" sz="1800" dirty="0" smtClean="0"/>
              <a:t>Density modification in enantiomorphic space groups</a:t>
            </a:r>
          </a:p>
          <a:p>
            <a:pPr algn="l"/>
            <a:endParaRPr lang="en-GB" dirty="0"/>
          </a:p>
          <a:p>
            <a:pPr algn="l"/>
            <a:r>
              <a:rPr lang="en-GB" dirty="0" smtClean="0"/>
              <a:t>Sometimes, it should be revised after initial round of refinement</a:t>
            </a:r>
          </a:p>
          <a:p>
            <a:pPr marL="285750" indent="-285750" algn="l">
              <a:lnSpc>
                <a:spcPct val="150000"/>
              </a:lnSpc>
              <a:buFont typeface="Arial"/>
              <a:buChar char="•"/>
            </a:pPr>
            <a:r>
              <a:rPr lang="en-GB" sz="1800" dirty="0" smtClean="0"/>
              <a:t>cases </a:t>
            </a:r>
            <a:r>
              <a:rPr lang="en-GB" sz="1800" dirty="0"/>
              <a:t>of </a:t>
            </a:r>
            <a:r>
              <a:rPr lang="en-GB" sz="1800" dirty="0" smtClean="0"/>
              <a:t>pseudosymmetry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0631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3214</Words>
  <Application>Microsoft Macintosh PowerPoint</Application>
  <PresentationFormat>On-screen Show (4:3)</PresentationFormat>
  <Paragraphs>913</Paragraphs>
  <Slides>92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4" baseType="lpstr">
      <vt:lpstr>Office Theme</vt:lpstr>
      <vt:lpstr>Equation</vt:lpstr>
      <vt:lpstr>Introduction to symmetry</vt:lpstr>
      <vt:lpstr>PowerPoint Presentation</vt:lpstr>
      <vt:lpstr>Crystal: unit cell + lattice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Space groups</vt:lpstr>
      <vt:lpstr>Space group names</vt:lpstr>
      <vt:lpstr>Space group names</vt:lpstr>
      <vt:lpstr>Space group names</vt:lpstr>
      <vt:lpstr>Space group names</vt:lpstr>
      <vt:lpstr>Reflection indices</vt:lpstr>
      <vt:lpstr>PowerPoint Presentation</vt:lpstr>
      <vt:lpstr>In order for the unit cells to diffract in phase, the Bragg planes must pass through the same points (atoms!) in all the unit cells in the crystal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Observed intensities</vt:lpstr>
      <vt:lpstr>PowerPoint Presentation</vt:lpstr>
      <vt:lpstr>PowerPoint Presentation</vt:lpstr>
      <vt:lpstr>PowerPoint Presentation</vt:lpstr>
      <vt:lpstr>PowerPoint Presentation</vt:lpstr>
      <vt:lpstr>Symmetry of intensities </vt:lpstr>
      <vt:lpstr>Symmetry of intensities </vt:lpstr>
      <vt:lpstr>Space group and point group</vt:lpstr>
      <vt:lpstr>Space group and point group</vt:lpstr>
      <vt:lpstr>Space group and point group</vt:lpstr>
      <vt:lpstr>PowerPoint Presentation</vt:lpstr>
      <vt:lpstr>PowerPoint Presentation</vt:lpstr>
      <vt:lpstr>Point group and Laue group</vt:lpstr>
      <vt:lpstr>Point group and Laue group</vt:lpstr>
      <vt:lpstr>Point group and Laue group</vt:lpstr>
      <vt:lpstr>PowerPoint Presentation</vt:lpstr>
      <vt:lpstr>PowerPoint Presentation</vt:lpstr>
      <vt:lpstr>How do we deduce the Space Group in practice?</vt:lpstr>
      <vt:lpstr>PowerPoint Presentation</vt:lpstr>
      <vt:lpstr>PowerPoint Presentation</vt:lpstr>
      <vt:lpstr>PowerPoint Presentation</vt:lpstr>
      <vt:lpstr>PowerPoint Presentation</vt:lpstr>
    </vt:vector>
  </TitlesOfParts>
  <Company>CCP4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Andrey Lebedev</dc:creator>
  <cp:lastModifiedBy>Andrey Lebedev</cp:lastModifiedBy>
  <cp:revision>145</cp:revision>
  <dcterms:created xsi:type="dcterms:W3CDTF">2016-12-11T23:34:06Z</dcterms:created>
  <dcterms:modified xsi:type="dcterms:W3CDTF">2016-12-13T17:29:54Z</dcterms:modified>
</cp:coreProperties>
</file>