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58" r:id="rId3"/>
    <p:sldId id="590" r:id="rId4"/>
    <p:sldId id="592" r:id="rId5"/>
    <p:sldId id="593" r:id="rId6"/>
    <p:sldId id="488" r:id="rId7"/>
    <p:sldId id="594" r:id="rId8"/>
    <p:sldId id="479" r:id="rId9"/>
    <p:sldId id="469" r:id="rId10"/>
    <p:sldId id="461" r:id="rId11"/>
    <p:sldId id="490" r:id="rId12"/>
    <p:sldId id="502" r:id="rId13"/>
    <p:sldId id="506" r:id="rId14"/>
    <p:sldId id="556" r:id="rId15"/>
    <p:sldId id="597" r:id="rId16"/>
    <p:sldId id="596" r:id="rId17"/>
    <p:sldId id="471" r:id="rId18"/>
    <p:sldId id="611" r:id="rId19"/>
    <p:sldId id="567" r:id="rId20"/>
    <p:sldId id="474" r:id="rId21"/>
    <p:sldId id="604" r:id="rId22"/>
    <p:sldId id="603" r:id="rId23"/>
    <p:sldId id="606" r:id="rId24"/>
    <p:sldId id="558" r:id="rId25"/>
    <p:sldId id="600" r:id="rId26"/>
    <p:sldId id="574" r:id="rId27"/>
    <p:sldId id="640" r:id="rId28"/>
    <p:sldId id="612" r:id="rId29"/>
    <p:sldId id="569" r:id="rId30"/>
    <p:sldId id="639" r:id="rId31"/>
    <p:sldId id="545" r:id="rId32"/>
    <p:sldId id="512" r:id="rId33"/>
    <p:sldId id="638" r:id="rId34"/>
    <p:sldId id="540" r:id="rId35"/>
    <p:sldId id="620" r:id="rId36"/>
    <p:sldId id="636" r:id="rId37"/>
    <p:sldId id="637" r:id="rId38"/>
    <p:sldId id="634" r:id="rId39"/>
    <p:sldId id="623" r:id="rId40"/>
    <p:sldId id="625" r:id="rId41"/>
    <p:sldId id="626" r:id="rId42"/>
    <p:sldId id="627" r:id="rId43"/>
    <p:sldId id="628" r:id="rId44"/>
    <p:sldId id="629" r:id="rId45"/>
    <p:sldId id="633" r:id="rId46"/>
    <p:sldId id="564"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CB6"/>
    <a:srgbClr val="FB2136"/>
    <a:srgbClr val="FFFF00"/>
    <a:srgbClr val="8BCD9C"/>
    <a:srgbClr val="7DA9DA"/>
    <a:srgbClr val="EC6C6F"/>
    <a:srgbClr val="1AE5FA"/>
    <a:srgbClr val="DD2026"/>
    <a:srgbClr val="FF9900"/>
    <a:srgbClr val="F61EB8"/>
  </p:clrMru>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94660"/>
  </p:normalViewPr>
  <p:slideViewPr>
    <p:cSldViewPr snapToGrid="0">
      <p:cViewPr varScale="1">
        <p:scale>
          <a:sx n="75" d="100"/>
          <a:sy n="75" d="100"/>
        </p:scale>
        <p:origin x="-9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leb\Desktop\Boo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sz="1800" b="1" i="0" u="none" strike="noStrike" baseline="0"/>
              <a:t>Resolution vs. number  of used crystals (simulation) </a:t>
            </a:r>
          </a:p>
          <a:p>
            <a:pPr>
              <a:defRPr/>
            </a:pPr>
            <a:r>
              <a:rPr lang="en-GB" sz="1400" b="1" i="1" u="none" strike="noStrike" baseline="0"/>
              <a:t>ch</a:t>
            </a:r>
            <a:r>
              <a:rPr lang="en-US" sz="1400" b="1" i="1" u="none" strike="noStrike" baseline="0"/>
              <a:t>o</a:t>
            </a:r>
            <a:r>
              <a:rPr lang="en-GB" sz="1400" b="1" i="1" u="none" strike="noStrike" baseline="0"/>
              <a:t>rismate synthase (P6122, a=132 Å, c=161 Å; size ~ 10 mkm)</a:t>
            </a:r>
            <a:endParaRPr lang="en-GB" sz="1400" i="1"/>
          </a:p>
        </c:rich>
      </c:tx>
      <c:layout/>
    </c:title>
    <c:plotArea>
      <c:layout/>
      <c:scatterChart>
        <c:scatterStyle val="smoothMarker"/>
        <c:ser>
          <c:idx val="0"/>
          <c:order val="0"/>
          <c:xVal>
            <c:numRef>
              <c:f>Sheet1!$A$1:$A$7</c:f>
              <c:numCache>
                <c:formatCode>General</c:formatCode>
                <c:ptCount val="7"/>
                <c:pt idx="0">
                  <c:v>40</c:v>
                </c:pt>
                <c:pt idx="1">
                  <c:v>20</c:v>
                </c:pt>
                <c:pt idx="2">
                  <c:v>15</c:v>
                </c:pt>
                <c:pt idx="3">
                  <c:v>10</c:v>
                </c:pt>
                <c:pt idx="4">
                  <c:v>5</c:v>
                </c:pt>
                <c:pt idx="5">
                  <c:v>2</c:v>
                </c:pt>
                <c:pt idx="6">
                  <c:v>1</c:v>
                </c:pt>
              </c:numCache>
            </c:numRef>
          </c:xVal>
          <c:yVal>
            <c:numRef>
              <c:f>Sheet1!$B$1:$B$7</c:f>
              <c:numCache>
                <c:formatCode>General</c:formatCode>
                <c:ptCount val="7"/>
                <c:pt idx="0">
                  <c:v>3.09</c:v>
                </c:pt>
                <c:pt idx="1">
                  <c:v>3.19</c:v>
                </c:pt>
                <c:pt idx="2">
                  <c:v>3.25</c:v>
                </c:pt>
                <c:pt idx="3">
                  <c:v>3.3</c:v>
                </c:pt>
                <c:pt idx="4">
                  <c:v>3.4099999999999997</c:v>
                </c:pt>
                <c:pt idx="5">
                  <c:v>3.7</c:v>
                </c:pt>
                <c:pt idx="6">
                  <c:v>4.05</c:v>
                </c:pt>
              </c:numCache>
            </c:numRef>
          </c:yVal>
          <c:smooth val="1"/>
        </c:ser>
        <c:axId val="62080128"/>
        <c:axId val="62082048"/>
      </c:scatterChart>
      <c:valAx>
        <c:axId val="62080128"/>
        <c:scaling>
          <c:orientation val="minMax"/>
        </c:scaling>
        <c:axPos val="b"/>
        <c:majorGridlines/>
        <c:minorGridlines/>
        <c:title>
          <c:tx>
            <c:rich>
              <a:bodyPr/>
              <a:lstStyle/>
              <a:p>
                <a:pPr>
                  <a:defRPr sz="1600"/>
                </a:pPr>
                <a:r>
                  <a:rPr lang="en-US" sz="1600"/>
                  <a:t>Number  of crystals</a:t>
                </a:r>
              </a:p>
            </c:rich>
          </c:tx>
          <c:layout/>
        </c:title>
        <c:numFmt formatCode="General" sourceLinked="1"/>
        <c:minorTickMark val="out"/>
        <c:tickLblPos val="nextTo"/>
        <c:spPr>
          <a:ln w="22225" cmpd="sng">
            <a:solidFill>
              <a:schemeClr val="tx1"/>
            </a:solidFill>
          </a:ln>
        </c:spPr>
        <c:txPr>
          <a:bodyPr/>
          <a:lstStyle/>
          <a:p>
            <a:pPr>
              <a:defRPr sz="1400" b="1"/>
            </a:pPr>
            <a:endParaRPr lang="en-US"/>
          </a:p>
        </c:txPr>
        <c:crossAx val="62082048"/>
        <c:crosses val="autoZero"/>
        <c:crossBetween val="midCat"/>
      </c:valAx>
      <c:valAx>
        <c:axId val="62082048"/>
        <c:scaling>
          <c:orientation val="minMax"/>
          <c:min val="2.5"/>
        </c:scaling>
        <c:axPos val="l"/>
        <c:majorGridlines/>
        <c:minorGridlines/>
        <c:title>
          <c:tx>
            <c:rich>
              <a:bodyPr/>
              <a:lstStyle/>
              <a:p>
                <a:pPr>
                  <a:defRPr sz="1600"/>
                </a:pPr>
                <a:r>
                  <a:rPr lang="en-GB" sz="1600"/>
                  <a:t>Resolution, Á</a:t>
                </a:r>
              </a:p>
            </c:rich>
          </c:tx>
          <c:layout/>
        </c:title>
        <c:numFmt formatCode="General" sourceLinked="1"/>
        <c:minorTickMark val="out"/>
        <c:tickLblPos val="nextTo"/>
        <c:spPr>
          <a:ln w="25400">
            <a:solidFill>
              <a:sysClr val="windowText" lastClr="000000"/>
            </a:solidFill>
          </a:ln>
        </c:spPr>
        <c:txPr>
          <a:bodyPr/>
          <a:lstStyle/>
          <a:p>
            <a:pPr>
              <a:defRPr sz="1400" b="1"/>
            </a:pPr>
            <a:endParaRPr lang="en-US"/>
          </a:p>
        </c:txPr>
        <c:crossAx val="62080128"/>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1"/>
  <c:chart>
    <c:plotArea>
      <c:layout/>
      <c:scatterChart>
        <c:scatterStyle val="lineMarker"/>
        <c:ser>
          <c:idx val="0"/>
          <c:order val="0"/>
          <c:spPr>
            <a:ln w="28575">
              <a:noFill/>
            </a:ln>
          </c:spPr>
          <c:xVal>
            <c:numRef>
              <c:f>Sheet4!$A:$A</c:f>
              <c:numCache>
                <c:formatCode>General</c:formatCode>
                <c:ptCount val="1048576"/>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numCache>
            </c:numRef>
          </c:xVal>
          <c:yVal>
            <c:numRef>
              <c:f>Sheet4!$C:$C</c:f>
              <c:numCache>
                <c:formatCode>General</c:formatCode>
                <c:ptCount val="1048576"/>
                <c:pt idx="0">
                  <c:v>0</c:v>
                </c:pt>
                <c:pt idx="1">
                  <c:v>-2.5589639110981208E-2</c:v>
                </c:pt>
                <c:pt idx="2">
                  <c:v>-4.5193274395299812E-2</c:v>
                </c:pt>
                <c:pt idx="3">
                  <c:v>-7.3040511619724774E-2</c:v>
                </c:pt>
                <c:pt idx="4">
                  <c:v>-0.10642686143140759</c:v>
                </c:pt>
                <c:pt idx="5">
                  <c:v>-0.1220415440336003</c:v>
                </c:pt>
                <c:pt idx="6">
                  <c:v>-0.14370017975220944</c:v>
                </c:pt>
                <c:pt idx="7">
                  <c:v>-0.16188794670141649</c:v>
                </c:pt>
                <c:pt idx="8">
                  <c:v>-0.18679275885754637</c:v>
                </c:pt>
                <c:pt idx="9">
                  <c:v>-0.21159827596103514</c:v>
                </c:pt>
                <c:pt idx="10">
                  <c:v>-0.22084379768699333</c:v>
                </c:pt>
                <c:pt idx="11">
                  <c:v>-0.23950966336488547</c:v>
                </c:pt>
                <c:pt idx="12">
                  <c:v>-0.26810516105456267</c:v>
                </c:pt>
                <c:pt idx="13">
                  <c:v>-0.27078659797407856</c:v>
                </c:pt>
                <c:pt idx="14">
                  <c:v>-0.27120808574621985</c:v>
                </c:pt>
                <c:pt idx="15">
                  <c:v>-0.29316278177456601</c:v>
                </c:pt>
                <c:pt idx="16">
                  <c:v>-0.29392261268992698</c:v>
                </c:pt>
                <c:pt idx="17">
                  <c:v>-0.3068448674616675</c:v>
                </c:pt>
                <c:pt idx="18">
                  <c:v>-0.34344186203536248</c:v>
                </c:pt>
                <c:pt idx="19">
                  <c:v>-0.35610338567776734</c:v>
                </c:pt>
                <c:pt idx="20">
                  <c:v>-0.35691267932883197</c:v>
                </c:pt>
                <c:pt idx="21">
                  <c:v>-0.36590580338404499</c:v>
                </c:pt>
                <c:pt idx="22">
                  <c:v>-0.35493159879208708</c:v>
                </c:pt>
                <c:pt idx="23">
                  <c:v>-0.37692653104913887</c:v>
                </c:pt>
                <c:pt idx="24">
                  <c:v>-0.38733267694526313</c:v>
                </c:pt>
                <c:pt idx="25">
                  <c:v>-0.40239255919690131</c:v>
                </c:pt>
                <c:pt idx="26">
                  <c:v>-0.42071956203665406</c:v>
                </c:pt>
                <c:pt idx="27">
                  <c:v>-0.41250230685201539</c:v>
                </c:pt>
                <c:pt idx="28">
                  <c:v>-0.41717558362120638</c:v>
                </c:pt>
                <c:pt idx="29">
                  <c:v>-0.44320316751381739</c:v>
                </c:pt>
                <c:pt idx="30">
                  <c:v>-0.44349246413462851</c:v>
                </c:pt>
                <c:pt idx="31">
                  <c:v>-0.45211458208662691</c:v>
                </c:pt>
                <c:pt idx="32">
                  <c:v>-0.46288641944097492</c:v>
                </c:pt>
                <c:pt idx="33">
                  <c:v>-0.45758541825336108</c:v>
                </c:pt>
                <c:pt idx="34">
                  <c:v>-0.49430749258780265</c:v>
                </c:pt>
                <c:pt idx="35">
                  <c:v>-0.49388749820342948</c:v>
                </c:pt>
                <c:pt idx="36">
                  <c:v>-0.51838540773306319</c:v>
                </c:pt>
                <c:pt idx="37">
                  <c:v>-0.50237935021871261</c:v>
                </c:pt>
                <c:pt idx="38">
                  <c:v>-0.5111532745262185</c:v>
                </c:pt>
                <c:pt idx="39">
                  <c:v>-0.53333994195983458</c:v>
                </c:pt>
                <c:pt idx="40">
                  <c:v>-0.529045878666356</c:v>
                </c:pt>
                <c:pt idx="41">
                  <c:v>-0.54666636816295577</c:v>
                </c:pt>
                <c:pt idx="42">
                  <c:v>-0.52540498647735656</c:v>
                </c:pt>
                <c:pt idx="43">
                  <c:v>-0.5638850802500136</c:v>
                </c:pt>
                <c:pt idx="44">
                  <c:v>-0.57228674094772558</c:v>
                </c:pt>
                <c:pt idx="45">
                  <c:v>-0.55228394868849362</c:v>
                </c:pt>
                <c:pt idx="46">
                  <c:v>-0.54933527674784788</c:v>
                </c:pt>
                <c:pt idx="47">
                  <c:v>-0.55075308050999061</c:v>
                </c:pt>
                <c:pt idx="48">
                  <c:v>-0.58098651956419334</c:v>
                </c:pt>
                <c:pt idx="49">
                  <c:v>-0.59494406353916063</c:v>
                </c:pt>
                <c:pt idx="50">
                  <c:v>-0.56945734559930239</c:v>
                </c:pt>
                <c:pt idx="51">
                  <c:v>-0.60460370599988766</c:v>
                </c:pt>
                <c:pt idx="52">
                  <c:v>-0.59393695394242185</c:v>
                </c:pt>
                <c:pt idx="53">
                  <c:v>-0.58863286425726236</c:v>
                </c:pt>
                <c:pt idx="54">
                  <c:v>-0.60902958583738587</c:v>
                </c:pt>
                <c:pt idx="55">
                  <c:v>-0.60173005288245063</c:v>
                </c:pt>
                <c:pt idx="56">
                  <c:v>-0.61901134356789755</c:v>
                </c:pt>
                <c:pt idx="57">
                  <c:v>-0.58816151859708854</c:v>
                </c:pt>
                <c:pt idx="58">
                  <c:v>-0.61355454425271849</c:v>
                </c:pt>
              </c:numCache>
            </c:numRef>
          </c:yVal>
        </c:ser>
        <c:axId val="62120320"/>
        <c:axId val="62121856"/>
      </c:scatterChart>
      <c:valAx>
        <c:axId val="62120320"/>
        <c:scaling>
          <c:orientation val="minMax"/>
          <c:max val="300"/>
        </c:scaling>
        <c:axPos val="b"/>
        <c:numFmt formatCode="General" sourceLinked="1"/>
        <c:tickLblPos val="nextTo"/>
        <c:crossAx val="62121856"/>
        <c:crosses val="autoZero"/>
        <c:crossBetween val="midCat"/>
      </c:valAx>
      <c:valAx>
        <c:axId val="62121856"/>
        <c:scaling>
          <c:orientation val="minMax"/>
        </c:scaling>
        <c:axPos val="l"/>
        <c:majorGridlines/>
        <c:numFmt formatCode="General" sourceLinked="1"/>
        <c:tickLblPos val="nextTo"/>
        <c:crossAx val="62120320"/>
        <c:crosses val="autoZero"/>
        <c:crossBetween val="midCat"/>
      </c:valAx>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D9A31C-872F-4EA3-A834-7D2DA325103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A4781-E464-4259-96B7-D72690EE01B2}"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70E40AD-8472-4C93-B9B8-A9ABEAD3562B}" type="slidenum">
              <a:rPr lang="en-US"/>
              <a:pPr/>
              <a:t>17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7237"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013"/>
            <a:ext cx="5486308" cy="4114564"/>
          </a:xfrm>
        </p:spPr>
        <p:txBody>
          <a:bodyPr/>
          <a:lstStyle/>
          <a:p>
            <a:endParaRPr lang="fi-FI" kern="1200">
              <a:latin typeface="Liberation Sans" pitchFamily="1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8EABA47-1C10-4430-84DB-FE7614AB3FE0}" type="slidenum">
              <a:rPr lang="en-US"/>
              <a:pPr/>
              <a:t>20</a:t>
            </a:fld>
            <a:endParaRPr lang="en-US"/>
          </a:p>
        </p:txBody>
      </p:sp>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p:txBody>
          <a:bodyPr/>
          <a:lstStyle/>
          <a:p>
            <a:endParaRPr lang="en-US"/>
          </a:p>
        </p:txBody>
      </p:sp>
      <p:sp>
        <p:nvSpPr>
          <p:cNvPr id="186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4854423-5ED4-40B5-B2E5-FF469D1FB800}" type="slidenum">
              <a:rPr lang="en-GB" sz="1200"/>
              <a:pPr algn="r"/>
              <a:t>20</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71C55-B2B1-4B0C-902F-1A38E860E370}" type="slidenum">
              <a:rPr lang="en-US"/>
              <a:pPr/>
              <a:t>24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1325E5E-FEF5-4AC9-BF85-D6A5BF5D4DBC}" type="slidenum">
              <a:rPr lang="en-US"/>
              <a:pPr/>
              <a:t>25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7237"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013"/>
            <a:ext cx="5486308" cy="4114564"/>
          </a:xfrm>
        </p:spPr>
        <p:txBody>
          <a:bodyPr/>
          <a:lstStyle/>
          <a:p>
            <a:endParaRPr lang="fi-FI" kern="1200">
              <a:latin typeface="Liberation Sans" pitchFamily="1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77E9E-5E80-423F-89D4-C7DC7A986D2E}" type="slidenum">
              <a:rPr lang="en-US"/>
              <a:pPr/>
              <a:t>28</a:t>
            </a:fld>
            <a:endParaRPr lang="en-US" dirty="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7237"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013"/>
            <a:ext cx="5486308" cy="4114564"/>
          </a:xfrm>
        </p:spPr>
        <p:txBody>
          <a:bodyPr/>
          <a:lstStyle/>
          <a:p>
            <a:endParaRPr lang="fi-FI" kern="1200">
              <a:latin typeface="Liberation Sans" pitchFamily="1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457A472-00D8-4F24-865D-9C4102DC9BD2}" type="slidenum">
              <a:rPr lang="en-GB" smtClean="0"/>
              <a:pPr/>
              <a:t>36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457A472-00D8-4F24-865D-9C4102DC9BD2}" type="slidenum">
              <a:rPr lang="en-GB" smtClean="0"/>
              <a:pPr/>
              <a:t>37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70E40AD-8472-4C93-B9B8-A9ABEAD3562B}" type="slidenum">
              <a:rPr lang="en-US"/>
              <a:pPr/>
              <a:t>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81D9E25-32FD-494D-B260-01E68E979009}" type="slidenum">
              <a:rPr lang="en-US">
                <a:latin typeface="Arial" charset="0"/>
              </a:rPr>
              <a:pPr/>
              <a:t>46</a:t>
            </a:fld>
            <a:endParaRPr lang="en-US">
              <a:latin typeface="Arial" charset="0"/>
            </a:endParaRPr>
          </a:p>
        </p:txBody>
      </p:sp>
      <p:sp>
        <p:nvSpPr>
          <p:cNvPr id="82947" name="Rectangle 7"/>
          <p:cNvSpPr txBox="1">
            <a:spLocks noGrp="1"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49263">
              <a:buClr>
                <a:srgbClr val="000000"/>
              </a:buClr>
              <a:buSzPct val="45000"/>
              <a:buFont typeface="Wingdings" pitchFamily="2" charset="2"/>
              <a:buNone/>
              <a:tabLst>
                <a:tab pos="723900" algn="l"/>
                <a:tab pos="1447800" algn="l"/>
                <a:tab pos="2171700" algn="l"/>
                <a:tab pos="2895600" algn="l"/>
              </a:tabLst>
            </a:pPr>
            <a:fld id="{EDA5F3B9-8ADC-40EC-A48E-3AD0EC08B773}" type="slidenum">
              <a:rPr lang="en-GB" sz="1200">
                <a:solidFill>
                  <a:srgbClr val="000000"/>
                </a:solidFill>
                <a:latin typeface="Times New Roman" pitchFamily="18" charset="0"/>
                <a:ea typeface="SimSun" pitchFamily="2" charset="-122"/>
              </a:rPr>
              <a:pPr algn="r" defTabSz="449263">
                <a:buClr>
                  <a:srgbClr val="000000"/>
                </a:buClr>
                <a:buSzPct val="45000"/>
                <a:buFont typeface="Wingdings" pitchFamily="2" charset="2"/>
                <a:buNone/>
                <a:tabLst>
                  <a:tab pos="723900" algn="l"/>
                  <a:tab pos="1447800" algn="l"/>
                  <a:tab pos="2171700" algn="l"/>
                  <a:tab pos="2895600" algn="l"/>
                </a:tabLst>
              </a:pPr>
              <a:t>46</a:t>
            </a:fld>
            <a:endParaRPr lang="en-GB" sz="1200">
              <a:solidFill>
                <a:srgbClr val="000000"/>
              </a:solidFill>
              <a:latin typeface="Times New Roman" pitchFamily="18" charset="0"/>
              <a:ea typeface="SimSun" pitchFamily="2" charset="-122"/>
            </a:endParaRPr>
          </a:p>
        </p:txBody>
      </p:sp>
      <p:sp>
        <p:nvSpPr>
          <p:cNvPr id="82948" name="Rectangle 1"/>
          <p:cNvSpPr>
            <a:spLocks noGrp="1" noRot="1" noChangeAspect="1" noChangeArrowheads="1" noTextEdit="1"/>
          </p:cNvSpPr>
          <p:nvPr>
            <p:ph type="sldImg"/>
          </p:nvPr>
        </p:nvSpPr>
        <p:spPr>
          <a:solidFill>
            <a:srgbClr val="FFFFFF"/>
          </a:solidFill>
          <a:ln/>
        </p:spPr>
      </p:sp>
      <p:sp>
        <p:nvSpPr>
          <p:cNvPr id="82949" name="Rectangle 2"/>
          <p:cNvSpPr>
            <a:spLocks noGrp="1" noChangeArrowheads="1"/>
          </p:cNvSpPr>
          <p:nvPr>
            <p:ph type="body" idx="1"/>
          </p:nvPr>
        </p:nvSpPr>
        <p:spPr>
          <a:xfrm>
            <a:off x="685800" y="4343400"/>
            <a:ext cx="5486400" cy="4025900"/>
          </a:xfrm>
          <a:noFill/>
          <a:ln/>
        </p:spPr>
        <p:txBody>
          <a:bodyPr wrap="none" lIns="0" tIns="0" rIns="0" bIns="0" anchor="ct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E06E9C9-8E45-4946-9DE3-2DF6333714EF}" type="slidenum">
              <a:rPr lang="en-US">
                <a:latin typeface="Arial" charset="0"/>
              </a:rPr>
              <a:pPr/>
              <a:t>4</a:t>
            </a:fld>
            <a:endParaRPr 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F61B3-AF2D-44A0-94D5-087CC706DB2C}" type="slidenum">
              <a:rPr lang="en-US"/>
              <a:pPr/>
              <a:t>7</a:t>
            </a:fld>
            <a:endParaRPr lang="en-US" dirty="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EFF88-08B4-4ADF-9812-B169D3B256FA}" type="slidenum">
              <a:rPr lang="en-US"/>
              <a:pPr/>
              <a:t>9</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61AC35D-B0C4-4E44-BAFD-63585004CF4E}" type="slidenum">
              <a:rPr lang="en-US"/>
              <a:pPr/>
              <a:t>11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38D01-A719-4F3D-950C-ABEC94912417}" type="slidenum">
              <a:rPr lang="en-US"/>
              <a:pPr/>
              <a:t>12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Some years ago we together with Sasha have written a program, that felt into category of so-called “data collection strategy” programs,</a:t>
            </a:r>
          </a:p>
          <a:p>
            <a:r>
              <a:rPr lang="en-US"/>
              <a:t>Of which there are many, but it has an important – from our point of view – charateristic that it does not consider only the completeness</a:t>
            </a:r>
          </a:p>
          <a:p>
            <a:r>
              <a:rPr lang="en-US"/>
              <a:t>Of indices , but fairly all the parameters you can consider in the idealized experiment from the point of view of the signal-to-noise ration.</a:t>
            </a:r>
            <a:br>
              <a:rPr lang="en-US"/>
            </a:br>
            <a:endParaRPr lang="en-US"/>
          </a:p>
          <a:p>
            <a:r>
              <a:rPr lang="en-US"/>
              <a:t>Starting from relatively simple-minded assumption that one can approxinmate the variance in integrate intrensity by a quadratic function</a:t>
            </a:r>
          </a:p>
          <a:p>
            <a:r>
              <a:rPr lang="en-US"/>
              <a:t>Of the intennsity itself – whether on speaks about integrating the Bragg peak or background</a:t>
            </a:r>
          </a:p>
          <a:p>
            <a:endParaRPr lang="en-US"/>
          </a:p>
          <a:p>
            <a:r>
              <a:rPr lang="en-US"/>
              <a:t>The software basically in that form with some minor modifications over time became quite usefull and fairly widely</a:t>
            </a:r>
          </a:p>
          <a:p>
            <a:r>
              <a:rPr lang="en-US"/>
              <a:t>Accepted – for instance it is a data collection planning or “strategy” module in both automated data collection systems</a:t>
            </a:r>
          </a:p>
          <a:p>
            <a:r>
              <a:rPr lang="en-US"/>
              <a:t>Now – DNA in europe and Blueice in US. But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15DAC-8980-489A-A5A6-35AE542C5D9D}" type="slidenum">
              <a:rPr lang="en-US"/>
              <a:pPr/>
              <a:t>13</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de-DE"/>
              <a:t>Here we fix the decay parameters at expected values and resolution at 2.5 angstroem, and look how different contributions to data statistics will change with the dose. This is a falloff in intensity we expect. This what happens to the contribition of counting statistics to the data accuracy – if plan our data collection for I over sigma of 2 in the last shell, and continue measuring using constant exposure time, then far bellow the Henderson limit of 2x10to7 there will alrady be no data in the last shell at all. At the same time, the errors due to non-isomorphism will remain at a comparatively negligible level up to much higher doses. By properly planing the data collection we can modify the behaivior of this curve – ideally to make it constant. This contribution becomes important if we want to collect very accurate data, and we can not affect it in any other way except lowering the dose. For instance, the chart tells us that the whole dose resrve for MAD or SAD experiment is an order of magnitude lower if we whant to keep non-isomorphism bellow resonable 5-10%, and this corresponds to only about 10-15% intensity change – in a reasonable agreement with what experienced crystallographer would quote as a tolerable decay in such experiment. Thought here the situation is more complicated and correlation between these contribution to the bijvoet pairs must be taken into account.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B939027-8440-4FE0-8EEB-E9DD70933816}" type="slidenum">
              <a:rPr lang="en-US"/>
              <a:pPr/>
              <a:t>14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200"/>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r>
              <a:rPr lang="en-US" smtClean="0"/>
              <a:t>Click to edit Master subtitle style</a:t>
            </a:r>
            <a:endParaRPr lang="en-US"/>
          </a:p>
        </p:txBody>
      </p:sp>
      <p:sp>
        <p:nvSpPr>
          <p:cNvPr id="6148" name="Rectangle 4"/>
          <p:cNvSpPr>
            <a:spLocks noGrp="1" noChangeArrowheads="1"/>
          </p:cNvSpPr>
          <p:nvPr>
            <p:ph type="dt" sz="half" idx="2"/>
          </p:nvPr>
        </p:nvSpPr>
        <p:spPr>
          <a:xfrm>
            <a:off x="3209925" y="6624638"/>
            <a:ext cx="950913" cy="215900"/>
          </a:xfrm>
        </p:spPr>
        <p:txBody>
          <a:bodyPr/>
          <a:lstStyle>
            <a:lvl1pPr>
              <a:defRPr/>
            </a:lvl1pPr>
          </a:lstStyle>
          <a:p>
            <a:endParaRPr lang="en-US"/>
          </a:p>
        </p:txBody>
      </p:sp>
      <p:sp>
        <p:nvSpPr>
          <p:cNvPr id="6149" name="Rectangle 5"/>
          <p:cNvSpPr>
            <a:spLocks noGrp="1" noChangeArrowheads="1"/>
          </p:cNvSpPr>
          <p:nvPr>
            <p:ph type="ftr" sz="quarter" idx="3"/>
          </p:nvPr>
        </p:nvSpPr>
        <p:spPr>
          <a:xfrm>
            <a:off x="4235450" y="6624638"/>
            <a:ext cx="4079875" cy="215900"/>
          </a:xfrm>
        </p:spPr>
        <p:txBody>
          <a:bodyPr/>
          <a:lstStyle>
            <a:lvl1pPr>
              <a:defRPr/>
            </a:lvl1pPr>
          </a:lstStyle>
          <a:p>
            <a:r>
              <a:rPr lang="en-US"/>
              <a:t>A.Popov </a:t>
            </a:r>
          </a:p>
        </p:txBody>
      </p:sp>
      <p:sp>
        <p:nvSpPr>
          <p:cNvPr id="6150" name="Rectangle 6"/>
          <p:cNvSpPr>
            <a:spLocks noGrp="1" noChangeArrowheads="1"/>
          </p:cNvSpPr>
          <p:nvPr>
            <p:ph type="sldNum" sz="quarter" idx="4"/>
          </p:nvPr>
        </p:nvSpPr>
        <p:spPr>
          <a:xfrm>
            <a:off x="8370888" y="6624638"/>
            <a:ext cx="744537" cy="215900"/>
          </a:xfrm>
        </p:spPr>
        <p:txBody>
          <a:bodyPr/>
          <a:lstStyle>
            <a:lvl1pPr>
              <a:defRPr/>
            </a:lvl1pPr>
          </a:lstStyle>
          <a:p>
            <a:fld id="{B4A53FCE-D842-4643-8BEE-C82EAAFAA0C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A.Popov </a:t>
            </a:r>
          </a:p>
        </p:txBody>
      </p:sp>
      <p:sp>
        <p:nvSpPr>
          <p:cNvPr id="6" name="Slide Number Placeholder 5"/>
          <p:cNvSpPr>
            <a:spLocks noGrp="1"/>
          </p:cNvSpPr>
          <p:nvPr>
            <p:ph type="sldNum" sz="quarter" idx="12"/>
          </p:nvPr>
        </p:nvSpPr>
        <p:spPr/>
        <p:txBody>
          <a:bodyPr/>
          <a:lstStyle>
            <a:lvl1pPr>
              <a:defRPr/>
            </a:lvl1pPr>
          </a:lstStyle>
          <a:p>
            <a:fld id="{E88B3E71-7D9B-44C7-8EF3-2C52CAF27B4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A.Popov </a:t>
            </a:r>
          </a:p>
        </p:txBody>
      </p:sp>
      <p:sp>
        <p:nvSpPr>
          <p:cNvPr id="6" name="Slide Number Placeholder 5"/>
          <p:cNvSpPr>
            <a:spLocks noGrp="1"/>
          </p:cNvSpPr>
          <p:nvPr>
            <p:ph type="sldNum" sz="quarter" idx="12"/>
          </p:nvPr>
        </p:nvSpPr>
        <p:spPr/>
        <p:txBody>
          <a:bodyPr/>
          <a:lstStyle>
            <a:lvl1pPr>
              <a:defRPr/>
            </a:lvl1pPr>
          </a:lstStyle>
          <a:p>
            <a:fld id="{3D52CB6F-C54A-49A1-A2E8-4A049763D21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3"/>
            <a:ext cx="8229600" cy="8477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238500" y="6613525"/>
            <a:ext cx="887413" cy="227013"/>
          </a:xfrm>
        </p:spPr>
        <p:txBody>
          <a:bodyPr/>
          <a:lstStyle>
            <a:lvl1pPr>
              <a:defRPr/>
            </a:lvl1pPr>
          </a:lstStyle>
          <a:p>
            <a:endParaRPr lang="en-US"/>
          </a:p>
        </p:txBody>
      </p:sp>
      <p:sp>
        <p:nvSpPr>
          <p:cNvPr id="6" name="Footer Placeholder 5"/>
          <p:cNvSpPr>
            <a:spLocks noGrp="1"/>
          </p:cNvSpPr>
          <p:nvPr>
            <p:ph type="ftr" sz="quarter" idx="11"/>
          </p:nvPr>
        </p:nvSpPr>
        <p:spPr>
          <a:xfrm>
            <a:off x="4203700" y="6613525"/>
            <a:ext cx="4168775" cy="227013"/>
          </a:xfrm>
        </p:spPr>
        <p:txBody>
          <a:bodyPr/>
          <a:lstStyle>
            <a:lvl1pPr>
              <a:defRPr/>
            </a:lvl1pPr>
          </a:lstStyle>
          <a:p>
            <a:r>
              <a:rPr lang="en-US"/>
              <a:t>A.Popov </a:t>
            </a:r>
          </a:p>
        </p:txBody>
      </p:sp>
      <p:sp>
        <p:nvSpPr>
          <p:cNvPr id="7" name="Slide Number Placeholder 6"/>
          <p:cNvSpPr>
            <a:spLocks noGrp="1"/>
          </p:cNvSpPr>
          <p:nvPr>
            <p:ph type="sldNum" sz="quarter" idx="12"/>
          </p:nvPr>
        </p:nvSpPr>
        <p:spPr>
          <a:xfrm>
            <a:off x="8434388" y="6613525"/>
            <a:ext cx="661987" cy="227013"/>
          </a:xfrm>
        </p:spPr>
        <p:txBody>
          <a:bodyPr/>
          <a:lstStyle>
            <a:lvl1pPr>
              <a:defRPr/>
            </a:lvl1pPr>
          </a:lstStyle>
          <a:p>
            <a:fld id="{7F0B9A52-E8D0-4944-A992-932969E598C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3"/>
            <a:ext cx="8229600" cy="8477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en-GB"/>
          </a:p>
        </p:txBody>
      </p:sp>
      <p:sp>
        <p:nvSpPr>
          <p:cNvPr id="4" name="Date Placeholder 3"/>
          <p:cNvSpPr>
            <a:spLocks noGrp="1"/>
          </p:cNvSpPr>
          <p:nvPr>
            <p:ph type="dt" sz="half" idx="10"/>
          </p:nvPr>
        </p:nvSpPr>
        <p:spPr>
          <a:xfrm>
            <a:off x="3238500" y="6613525"/>
            <a:ext cx="887413" cy="227013"/>
          </a:xfrm>
        </p:spPr>
        <p:txBody>
          <a:bodyPr/>
          <a:lstStyle>
            <a:lvl1pPr>
              <a:defRPr/>
            </a:lvl1pPr>
          </a:lstStyle>
          <a:p>
            <a:endParaRPr lang="en-US"/>
          </a:p>
        </p:txBody>
      </p:sp>
      <p:sp>
        <p:nvSpPr>
          <p:cNvPr id="5" name="Footer Placeholder 4"/>
          <p:cNvSpPr>
            <a:spLocks noGrp="1"/>
          </p:cNvSpPr>
          <p:nvPr>
            <p:ph type="ftr" sz="quarter" idx="11"/>
          </p:nvPr>
        </p:nvSpPr>
        <p:spPr>
          <a:xfrm>
            <a:off x="4203700" y="6613525"/>
            <a:ext cx="4168775" cy="227013"/>
          </a:xfrm>
        </p:spPr>
        <p:txBody>
          <a:bodyPr/>
          <a:lstStyle>
            <a:lvl1pPr>
              <a:defRPr/>
            </a:lvl1pPr>
          </a:lstStyle>
          <a:p>
            <a:r>
              <a:rPr lang="en-US"/>
              <a:t>A.Popov </a:t>
            </a:r>
          </a:p>
        </p:txBody>
      </p:sp>
      <p:sp>
        <p:nvSpPr>
          <p:cNvPr id="6" name="Slide Number Placeholder 5"/>
          <p:cNvSpPr>
            <a:spLocks noGrp="1"/>
          </p:cNvSpPr>
          <p:nvPr>
            <p:ph type="sldNum" sz="quarter" idx="12"/>
          </p:nvPr>
        </p:nvSpPr>
        <p:spPr>
          <a:xfrm>
            <a:off x="8434388" y="6613525"/>
            <a:ext cx="661987" cy="227013"/>
          </a:xfrm>
        </p:spPr>
        <p:txBody>
          <a:bodyPr/>
          <a:lstStyle>
            <a:lvl1pPr>
              <a:defRPr/>
            </a:lvl1pPr>
          </a:lstStyle>
          <a:p>
            <a:fld id="{9934F0CC-D9A5-4AAA-B225-F6FC242ED68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65163"/>
            <a:ext cx="8229600" cy="546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3238500" y="6613525"/>
            <a:ext cx="887413" cy="227013"/>
          </a:xfrm>
        </p:spPr>
        <p:txBody>
          <a:bodyPr/>
          <a:lstStyle>
            <a:lvl1pPr>
              <a:defRPr/>
            </a:lvl1pPr>
          </a:lstStyle>
          <a:p>
            <a:endParaRPr lang="en-US"/>
          </a:p>
        </p:txBody>
      </p:sp>
      <p:sp>
        <p:nvSpPr>
          <p:cNvPr id="4" name="Footer Placeholder 3"/>
          <p:cNvSpPr>
            <a:spLocks noGrp="1"/>
          </p:cNvSpPr>
          <p:nvPr>
            <p:ph type="ftr" sz="quarter" idx="11"/>
          </p:nvPr>
        </p:nvSpPr>
        <p:spPr>
          <a:xfrm>
            <a:off x="4203700" y="6613525"/>
            <a:ext cx="4168775" cy="227013"/>
          </a:xfrm>
        </p:spPr>
        <p:txBody>
          <a:bodyPr/>
          <a:lstStyle>
            <a:lvl1pPr>
              <a:defRPr/>
            </a:lvl1pPr>
          </a:lstStyle>
          <a:p>
            <a:r>
              <a:rPr lang="en-US"/>
              <a:t>A.Popov </a:t>
            </a:r>
          </a:p>
        </p:txBody>
      </p:sp>
      <p:sp>
        <p:nvSpPr>
          <p:cNvPr id="5" name="Slide Number Placeholder 4"/>
          <p:cNvSpPr>
            <a:spLocks noGrp="1"/>
          </p:cNvSpPr>
          <p:nvPr>
            <p:ph type="sldNum" sz="quarter" idx="12"/>
          </p:nvPr>
        </p:nvSpPr>
        <p:spPr>
          <a:xfrm>
            <a:off x="8434388" y="6613525"/>
            <a:ext cx="661987" cy="227013"/>
          </a:xfrm>
        </p:spPr>
        <p:txBody>
          <a:bodyPr/>
          <a:lstStyle>
            <a:lvl1pPr>
              <a:defRPr/>
            </a:lvl1pPr>
          </a:lstStyle>
          <a:p>
            <a:fld id="{73A684D0-5B6F-4EC3-A93A-5CE40BA68B7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3"/>
            <a:ext cx="8229600" cy="8477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238500" y="6613525"/>
            <a:ext cx="887413" cy="227013"/>
          </a:xfrm>
        </p:spPr>
        <p:txBody>
          <a:bodyPr/>
          <a:lstStyle>
            <a:lvl1pPr>
              <a:defRPr/>
            </a:lvl1pPr>
          </a:lstStyle>
          <a:p>
            <a:endParaRPr lang="en-US"/>
          </a:p>
        </p:txBody>
      </p:sp>
      <p:sp>
        <p:nvSpPr>
          <p:cNvPr id="7" name="Footer Placeholder 6"/>
          <p:cNvSpPr>
            <a:spLocks noGrp="1"/>
          </p:cNvSpPr>
          <p:nvPr>
            <p:ph type="ftr" sz="quarter" idx="11"/>
          </p:nvPr>
        </p:nvSpPr>
        <p:spPr>
          <a:xfrm>
            <a:off x="4203700" y="6613525"/>
            <a:ext cx="4168775" cy="227013"/>
          </a:xfrm>
        </p:spPr>
        <p:txBody>
          <a:bodyPr/>
          <a:lstStyle>
            <a:lvl1pPr>
              <a:defRPr/>
            </a:lvl1pPr>
          </a:lstStyle>
          <a:p>
            <a:r>
              <a:rPr lang="en-US"/>
              <a:t>A.Popov </a:t>
            </a:r>
          </a:p>
        </p:txBody>
      </p:sp>
      <p:sp>
        <p:nvSpPr>
          <p:cNvPr id="8" name="Slide Number Placeholder 7"/>
          <p:cNvSpPr>
            <a:spLocks noGrp="1"/>
          </p:cNvSpPr>
          <p:nvPr>
            <p:ph type="sldNum" sz="quarter" idx="12"/>
          </p:nvPr>
        </p:nvSpPr>
        <p:spPr>
          <a:xfrm>
            <a:off x="8434388" y="6613525"/>
            <a:ext cx="661987" cy="227013"/>
          </a:xfrm>
        </p:spPr>
        <p:txBody>
          <a:bodyPr/>
          <a:lstStyle>
            <a:lvl1pPr>
              <a:defRPr/>
            </a:lvl1pPr>
          </a:lstStyle>
          <a:p>
            <a:fld id="{0B408CDF-4719-4374-8072-DD8FB4EC4CF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A.Popov </a:t>
            </a:r>
          </a:p>
        </p:txBody>
      </p:sp>
      <p:sp>
        <p:nvSpPr>
          <p:cNvPr id="6" name="Slide Number Placeholder 5"/>
          <p:cNvSpPr>
            <a:spLocks noGrp="1"/>
          </p:cNvSpPr>
          <p:nvPr>
            <p:ph type="sldNum" sz="quarter" idx="12"/>
          </p:nvPr>
        </p:nvSpPr>
        <p:spPr/>
        <p:txBody>
          <a:bodyPr/>
          <a:lstStyle>
            <a:lvl1pPr>
              <a:defRPr/>
            </a:lvl1pPr>
          </a:lstStyle>
          <a:p>
            <a:fld id="{577744DA-A9F6-4058-85C9-C2FC53CD17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A.Popov </a:t>
            </a:r>
          </a:p>
        </p:txBody>
      </p:sp>
      <p:sp>
        <p:nvSpPr>
          <p:cNvPr id="6" name="Slide Number Placeholder 5"/>
          <p:cNvSpPr>
            <a:spLocks noGrp="1"/>
          </p:cNvSpPr>
          <p:nvPr>
            <p:ph type="sldNum" sz="quarter" idx="12"/>
          </p:nvPr>
        </p:nvSpPr>
        <p:spPr/>
        <p:txBody>
          <a:bodyPr/>
          <a:lstStyle>
            <a:lvl1pPr>
              <a:defRPr/>
            </a:lvl1pPr>
          </a:lstStyle>
          <a:p>
            <a:fld id="{283A04C7-85F8-4EFA-8567-C295CE6C1B9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A.Popov </a:t>
            </a:r>
          </a:p>
        </p:txBody>
      </p:sp>
      <p:sp>
        <p:nvSpPr>
          <p:cNvPr id="7" name="Slide Number Placeholder 6"/>
          <p:cNvSpPr>
            <a:spLocks noGrp="1"/>
          </p:cNvSpPr>
          <p:nvPr>
            <p:ph type="sldNum" sz="quarter" idx="12"/>
          </p:nvPr>
        </p:nvSpPr>
        <p:spPr/>
        <p:txBody>
          <a:bodyPr/>
          <a:lstStyle>
            <a:lvl1pPr>
              <a:defRPr/>
            </a:lvl1pPr>
          </a:lstStyle>
          <a:p>
            <a:fld id="{2C3D47E9-3E36-4158-B0C7-308F980589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A.Popov </a:t>
            </a:r>
          </a:p>
        </p:txBody>
      </p:sp>
      <p:sp>
        <p:nvSpPr>
          <p:cNvPr id="9" name="Slide Number Placeholder 8"/>
          <p:cNvSpPr>
            <a:spLocks noGrp="1"/>
          </p:cNvSpPr>
          <p:nvPr>
            <p:ph type="sldNum" sz="quarter" idx="12"/>
          </p:nvPr>
        </p:nvSpPr>
        <p:spPr/>
        <p:txBody>
          <a:bodyPr/>
          <a:lstStyle>
            <a:lvl1pPr>
              <a:defRPr/>
            </a:lvl1pPr>
          </a:lstStyle>
          <a:p>
            <a:fld id="{07491A2C-0254-4668-8366-CF58E301F6A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A.Popov </a:t>
            </a:r>
          </a:p>
        </p:txBody>
      </p:sp>
      <p:sp>
        <p:nvSpPr>
          <p:cNvPr id="5" name="Slide Number Placeholder 4"/>
          <p:cNvSpPr>
            <a:spLocks noGrp="1"/>
          </p:cNvSpPr>
          <p:nvPr>
            <p:ph type="sldNum" sz="quarter" idx="12"/>
          </p:nvPr>
        </p:nvSpPr>
        <p:spPr/>
        <p:txBody>
          <a:bodyPr/>
          <a:lstStyle>
            <a:lvl1pPr>
              <a:defRPr/>
            </a:lvl1pPr>
          </a:lstStyle>
          <a:p>
            <a:fld id="{61640D11-147F-4066-BD5C-C8C68209584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A.Popov </a:t>
            </a:r>
          </a:p>
        </p:txBody>
      </p:sp>
      <p:sp>
        <p:nvSpPr>
          <p:cNvPr id="4" name="Slide Number Placeholder 3"/>
          <p:cNvSpPr>
            <a:spLocks noGrp="1"/>
          </p:cNvSpPr>
          <p:nvPr>
            <p:ph type="sldNum" sz="quarter" idx="12"/>
          </p:nvPr>
        </p:nvSpPr>
        <p:spPr/>
        <p:txBody>
          <a:bodyPr/>
          <a:lstStyle>
            <a:lvl1pPr>
              <a:defRPr/>
            </a:lvl1pPr>
          </a:lstStyle>
          <a:p>
            <a:fld id="{91E14302-21BA-46FF-A180-59143D46F83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A.Popov </a:t>
            </a:r>
          </a:p>
        </p:txBody>
      </p:sp>
      <p:sp>
        <p:nvSpPr>
          <p:cNvPr id="7" name="Slide Number Placeholder 6"/>
          <p:cNvSpPr>
            <a:spLocks noGrp="1"/>
          </p:cNvSpPr>
          <p:nvPr>
            <p:ph type="sldNum" sz="quarter" idx="12"/>
          </p:nvPr>
        </p:nvSpPr>
        <p:spPr/>
        <p:txBody>
          <a:bodyPr/>
          <a:lstStyle>
            <a:lvl1pPr>
              <a:defRPr/>
            </a:lvl1pPr>
          </a:lstStyle>
          <a:p>
            <a:fld id="{A33F5D8F-036A-4860-B1BD-577A7FD18AA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A.Popov </a:t>
            </a:r>
          </a:p>
        </p:txBody>
      </p:sp>
      <p:sp>
        <p:nvSpPr>
          <p:cNvPr id="7" name="Slide Number Placeholder 6"/>
          <p:cNvSpPr>
            <a:spLocks noGrp="1"/>
          </p:cNvSpPr>
          <p:nvPr>
            <p:ph type="sldNum" sz="quarter" idx="12"/>
          </p:nvPr>
        </p:nvSpPr>
        <p:spPr/>
        <p:txBody>
          <a:bodyPr/>
          <a:lstStyle>
            <a:lvl1pPr>
              <a:defRPr/>
            </a:lvl1pPr>
          </a:lstStyle>
          <a:p>
            <a:fld id="{452FFD58-308A-4A78-8CFF-06C821F620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65163"/>
            <a:ext cx="8229600" cy="847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38500" y="6613525"/>
            <a:ext cx="887413"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4203700" y="6613525"/>
            <a:ext cx="4168775"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r>
              <a:rPr lang="en-US"/>
              <a:t>A.Popov </a:t>
            </a:r>
          </a:p>
        </p:txBody>
      </p:sp>
      <p:sp>
        <p:nvSpPr>
          <p:cNvPr id="1030" name="Rectangle 6"/>
          <p:cNvSpPr>
            <a:spLocks noGrp="1" noChangeArrowheads="1"/>
          </p:cNvSpPr>
          <p:nvPr>
            <p:ph type="sldNum" sz="quarter" idx="4"/>
          </p:nvPr>
        </p:nvSpPr>
        <p:spPr bwMode="auto">
          <a:xfrm>
            <a:off x="8434388" y="6613525"/>
            <a:ext cx="661987"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7A03B4DB-E4A5-42B0-993C-A2A3B6E232A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Lst>
  <p:hf hdr="0" dt="0"/>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defRPr>
      </a:lvl2pPr>
      <a:lvl3pPr algn="ctr" rtl="0" eaLnBrk="1" fontAlgn="base" hangingPunct="1">
        <a:spcBef>
          <a:spcPct val="0"/>
        </a:spcBef>
        <a:spcAft>
          <a:spcPct val="0"/>
        </a:spcAft>
        <a:defRPr sz="2800" b="1">
          <a:solidFill>
            <a:schemeClr val="tx1"/>
          </a:solidFill>
          <a:latin typeface="Arial" charset="0"/>
        </a:defRPr>
      </a:lvl3pPr>
      <a:lvl4pPr algn="ctr" rtl="0" eaLnBrk="1" fontAlgn="base" hangingPunct="1">
        <a:spcBef>
          <a:spcPct val="0"/>
        </a:spcBef>
        <a:spcAft>
          <a:spcPct val="0"/>
        </a:spcAft>
        <a:defRPr sz="2800" b="1">
          <a:solidFill>
            <a:schemeClr val="tx1"/>
          </a:solidFill>
          <a:latin typeface="Arial" charset="0"/>
        </a:defRPr>
      </a:lvl4pPr>
      <a:lvl5pPr algn="ctr" rtl="0" eaLnBrk="1" fontAlgn="base" hangingPunct="1">
        <a:spcBef>
          <a:spcPct val="0"/>
        </a:spcBef>
        <a:spcAft>
          <a:spcPct val="0"/>
        </a:spcAft>
        <a:defRPr sz="2800" b="1">
          <a:solidFill>
            <a:schemeClr val="tx1"/>
          </a:solidFill>
          <a:latin typeface="Arial" charset="0"/>
        </a:defRPr>
      </a:lvl5pPr>
      <a:lvl6pPr marL="457200" algn="ctr" rtl="0" eaLnBrk="1" fontAlgn="base" hangingPunct="1">
        <a:spcBef>
          <a:spcPct val="0"/>
        </a:spcBef>
        <a:spcAft>
          <a:spcPct val="0"/>
        </a:spcAft>
        <a:defRPr sz="2800" b="1">
          <a:solidFill>
            <a:schemeClr val="tx1"/>
          </a:solidFill>
          <a:latin typeface="Arial" charset="0"/>
        </a:defRPr>
      </a:lvl6pPr>
      <a:lvl7pPr marL="914400" algn="ctr" rtl="0" eaLnBrk="1" fontAlgn="base" hangingPunct="1">
        <a:spcBef>
          <a:spcPct val="0"/>
        </a:spcBef>
        <a:spcAft>
          <a:spcPct val="0"/>
        </a:spcAft>
        <a:defRPr sz="2800" b="1">
          <a:solidFill>
            <a:schemeClr val="tx1"/>
          </a:solidFill>
          <a:latin typeface="Arial" charset="0"/>
        </a:defRPr>
      </a:lvl7pPr>
      <a:lvl8pPr marL="1371600" algn="ctr" rtl="0" eaLnBrk="1" fontAlgn="base" hangingPunct="1">
        <a:spcBef>
          <a:spcPct val="0"/>
        </a:spcBef>
        <a:spcAft>
          <a:spcPct val="0"/>
        </a:spcAft>
        <a:defRPr sz="2800" b="1">
          <a:solidFill>
            <a:schemeClr val="tx1"/>
          </a:solidFill>
          <a:latin typeface="Arial" charset="0"/>
        </a:defRPr>
      </a:lvl8pPr>
      <a:lvl9pPr marL="1828800" algn="ctr" rtl="0" eaLnBrk="1" fontAlgn="base" hangingPunct="1">
        <a:spcBef>
          <a:spcPct val="0"/>
        </a:spcBef>
        <a:spcAft>
          <a:spcPct val="0"/>
        </a:spcAft>
        <a:defRPr sz="2800" b="1">
          <a:solidFill>
            <a:schemeClr val="tx1"/>
          </a:solidFill>
          <a:latin typeface="Arial" charset="0"/>
        </a:defRPr>
      </a:lvl9pPr>
    </p:titleStyle>
    <p:bodyStyle>
      <a:lvl1pPr marL="179388" indent="-179388" algn="l" rtl="0" eaLnBrk="1" fontAlgn="base" hangingPunct="1">
        <a:spcBef>
          <a:spcPct val="20000"/>
        </a:spcBef>
        <a:spcAft>
          <a:spcPct val="0"/>
        </a:spcAft>
        <a:buClr>
          <a:srgbClr val="7DA9DA"/>
        </a:buClr>
        <a:buChar char="•"/>
        <a:defRPr sz="2400">
          <a:solidFill>
            <a:schemeClr val="tx1"/>
          </a:solidFill>
          <a:latin typeface="+mn-lt"/>
          <a:ea typeface="+mn-ea"/>
          <a:cs typeface="+mn-cs"/>
        </a:defRPr>
      </a:lvl1pPr>
      <a:lvl2pPr marL="625475" indent="-182563" algn="l" rtl="0" eaLnBrk="1" fontAlgn="base" hangingPunct="1">
        <a:spcBef>
          <a:spcPct val="20000"/>
        </a:spcBef>
        <a:spcAft>
          <a:spcPct val="0"/>
        </a:spcAft>
        <a:buClr>
          <a:srgbClr val="7DA9DA"/>
        </a:buClr>
        <a:buChar char="•"/>
        <a:defRPr sz="2000">
          <a:solidFill>
            <a:schemeClr val="tx1"/>
          </a:solidFill>
          <a:latin typeface="+mn-lt"/>
        </a:defRPr>
      </a:lvl2pPr>
      <a:lvl3pPr marL="1073150" indent="-179388" algn="l" rtl="0" eaLnBrk="1" fontAlgn="base" hangingPunct="1">
        <a:spcBef>
          <a:spcPct val="20000"/>
        </a:spcBef>
        <a:spcAft>
          <a:spcPct val="0"/>
        </a:spcAft>
        <a:buClr>
          <a:srgbClr val="7DA9DA"/>
        </a:buClr>
        <a:buChar char="•"/>
        <a:defRPr>
          <a:solidFill>
            <a:schemeClr val="tx1"/>
          </a:solidFill>
          <a:latin typeface="+mn-lt"/>
        </a:defRPr>
      </a:lvl3pPr>
      <a:lvl4pPr marL="1524000" indent="-182563" algn="l" rtl="0" eaLnBrk="1" fontAlgn="base" hangingPunct="1">
        <a:spcBef>
          <a:spcPct val="20000"/>
        </a:spcBef>
        <a:spcAft>
          <a:spcPct val="0"/>
        </a:spcAft>
        <a:buClr>
          <a:srgbClr val="7DA9DA"/>
        </a:buClr>
        <a:buChar char="•"/>
        <a:defRPr sz="1600">
          <a:solidFill>
            <a:schemeClr val="tx1"/>
          </a:solidFill>
          <a:latin typeface="+mn-lt"/>
        </a:defRPr>
      </a:lvl4pPr>
      <a:lvl5pPr marL="1978025" indent="-188913" algn="l" rtl="0" eaLnBrk="1" fontAlgn="base" hangingPunct="1">
        <a:spcBef>
          <a:spcPct val="20000"/>
        </a:spcBef>
        <a:spcAft>
          <a:spcPct val="0"/>
        </a:spcAft>
        <a:buClr>
          <a:srgbClr val="7DA9DA"/>
        </a:buClr>
        <a:buChar char="•"/>
        <a:defRPr sz="1400">
          <a:solidFill>
            <a:schemeClr val="tx1"/>
          </a:solidFill>
          <a:latin typeface="+mn-lt"/>
        </a:defRPr>
      </a:lvl5pPr>
      <a:lvl6pPr marL="2435225" indent="-188913" algn="l" rtl="0" eaLnBrk="1" fontAlgn="base" hangingPunct="1">
        <a:spcBef>
          <a:spcPct val="20000"/>
        </a:spcBef>
        <a:spcAft>
          <a:spcPct val="0"/>
        </a:spcAft>
        <a:buClr>
          <a:srgbClr val="7DA9DA"/>
        </a:buClr>
        <a:buChar char="•"/>
        <a:defRPr sz="1400">
          <a:solidFill>
            <a:schemeClr val="tx1"/>
          </a:solidFill>
          <a:latin typeface="+mn-lt"/>
        </a:defRPr>
      </a:lvl6pPr>
      <a:lvl7pPr marL="2892425" indent="-188913" algn="l" rtl="0" eaLnBrk="1" fontAlgn="base" hangingPunct="1">
        <a:spcBef>
          <a:spcPct val="20000"/>
        </a:spcBef>
        <a:spcAft>
          <a:spcPct val="0"/>
        </a:spcAft>
        <a:buClr>
          <a:srgbClr val="7DA9DA"/>
        </a:buClr>
        <a:buChar char="•"/>
        <a:defRPr sz="1400">
          <a:solidFill>
            <a:schemeClr val="tx1"/>
          </a:solidFill>
          <a:latin typeface="+mn-lt"/>
        </a:defRPr>
      </a:lvl7pPr>
      <a:lvl8pPr marL="3349625" indent="-188913" algn="l" rtl="0" eaLnBrk="1" fontAlgn="base" hangingPunct="1">
        <a:spcBef>
          <a:spcPct val="20000"/>
        </a:spcBef>
        <a:spcAft>
          <a:spcPct val="0"/>
        </a:spcAft>
        <a:buClr>
          <a:srgbClr val="7DA9DA"/>
        </a:buClr>
        <a:buChar char="•"/>
        <a:defRPr sz="1400">
          <a:solidFill>
            <a:schemeClr val="tx1"/>
          </a:solidFill>
          <a:latin typeface="+mn-lt"/>
        </a:defRPr>
      </a:lvl8pPr>
      <a:lvl9pPr marL="3806825" indent="-188913" algn="l" rtl="0" eaLnBrk="1" fontAlgn="base" hangingPunct="1">
        <a:spcBef>
          <a:spcPct val="20000"/>
        </a:spcBef>
        <a:spcAft>
          <a:spcPct val="0"/>
        </a:spcAft>
        <a:buClr>
          <a:srgbClr val="7DA9DA"/>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Microsoft_Office_Excel_97-2003_Worksheet7.xls"/><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oleObject" Target="../embeddings/Microsoft_Office_Excel_97-2003_Worksheet8.xls"/><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Word_97_-_2003_Document1.doc"/><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Office_Word_97_-_2003_Document2.doc"/><Relationship Id="rId5" Type="http://schemas.openxmlformats.org/officeDocument/2006/relationships/image" Target="../media/image15.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oleObject" Target="../embeddings/Microsoft_Office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dirty="0"/>
          </a:p>
        </p:txBody>
      </p:sp>
      <p:sp>
        <p:nvSpPr>
          <p:cNvPr id="2051" name="Rectangle 3"/>
          <p:cNvSpPr>
            <a:spLocks noGrp="1" noChangeArrowheads="1"/>
          </p:cNvSpPr>
          <p:nvPr>
            <p:ph type="subTitle" idx="1"/>
          </p:nvPr>
        </p:nvSpPr>
        <p:spPr/>
        <p:txBody>
          <a:bodyPr/>
          <a:lstStyle/>
          <a:p>
            <a:endParaRPr lang="en-US" dirty="0"/>
          </a:p>
        </p:txBody>
      </p:sp>
      <p:pic>
        <p:nvPicPr>
          <p:cNvPr id="2053" name="Picture 5" descr="grey_welcom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AD5E1840-AED0-4F40-BCB4-24099BD46044}" type="datetime1">
              <a:rPr lang="en-GB" smtClean="0"/>
              <a:pPr/>
              <a:t>10/12/2014</a:t>
            </a:fld>
            <a:endParaRPr lang="de-DE"/>
          </a:p>
        </p:txBody>
      </p:sp>
      <p:sp>
        <p:nvSpPr>
          <p:cNvPr id="3" name="Slide Number Placeholder 2"/>
          <p:cNvSpPr>
            <a:spLocks noGrp="1"/>
          </p:cNvSpPr>
          <p:nvPr>
            <p:ph type="sldNum" sz="quarter" idx="12"/>
          </p:nvPr>
        </p:nvSpPr>
        <p:spPr/>
        <p:txBody>
          <a:bodyPr/>
          <a:lstStyle/>
          <a:p>
            <a:fld id="{AED77323-88E1-4D4E-89B3-00C2058F8AA8}" type="slidenum">
              <a:rPr lang="de-DE" smtClean="0"/>
              <a:pPr/>
              <a:t>10</a:t>
            </a:fld>
            <a:endParaRPr lang="de-DE"/>
          </a:p>
        </p:txBody>
      </p:sp>
      <p:sp>
        <p:nvSpPr>
          <p:cNvPr id="4" name="Title 2"/>
          <p:cNvSpPr txBox="1">
            <a:spLocks/>
          </p:cNvSpPr>
          <p:nvPr/>
        </p:nvSpPr>
        <p:spPr>
          <a:xfrm>
            <a:off x="785484" y="0"/>
            <a:ext cx="7128792" cy="847725"/>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i="1" kern="0" noProof="0" dirty="0" smtClean="0">
                <a:solidFill>
                  <a:schemeClr val="bg1"/>
                </a:solidFill>
                <a:latin typeface="+mj-lt"/>
                <a:cs typeface="+mj-cs"/>
              </a:rPr>
              <a:t>Global radiation damage</a:t>
            </a:r>
          </a:p>
        </p:txBody>
      </p:sp>
      <p:pic>
        <p:nvPicPr>
          <p:cNvPr id="380930" name="Picture 2"/>
          <p:cNvPicPr>
            <a:picLocks noChangeAspect="1" noChangeArrowheads="1"/>
          </p:cNvPicPr>
          <p:nvPr/>
        </p:nvPicPr>
        <p:blipFill>
          <a:blip r:embed="rId2" cstate="print"/>
          <a:srcRect/>
          <a:stretch>
            <a:fillRect/>
          </a:stretch>
        </p:blipFill>
        <p:spPr bwMode="auto">
          <a:xfrm>
            <a:off x="873900" y="744167"/>
            <a:ext cx="7459067" cy="5587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p:spPr>
        <p:txBody>
          <a:bodyPr/>
          <a:lstStyle/>
          <a:p>
            <a:r>
              <a:rPr lang="en-US"/>
              <a:t>A.Popov </a:t>
            </a:r>
          </a:p>
        </p:txBody>
      </p:sp>
      <p:sp>
        <p:nvSpPr>
          <p:cNvPr id="6148" name="Slide Number Placeholder 5"/>
          <p:cNvSpPr>
            <a:spLocks noGrp="1"/>
          </p:cNvSpPr>
          <p:nvPr>
            <p:ph type="sldNum" sz="quarter" idx="12"/>
          </p:nvPr>
        </p:nvSpPr>
        <p:spPr>
          <a:noFill/>
        </p:spPr>
        <p:txBody>
          <a:bodyPr/>
          <a:lstStyle/>
          <a:p>
            <a:fld id="{74987A25-C1A5-4C47-975A-344CECE15744}" type="slidenum">
              <a:rPr lang="en-US"/>
              <a:pPr/>
              <a:t>11</a:t>
            </a:fld>
            <a:endParaRPr lang="en-US"/>
          </a:p>
        </p:txBody>
      </p:sp>
      <p:graphicFrame>
        <p:nvGraphicFramePr>
          <p:cNvPr id="6146" name="Object 4"/>
          <p:cNvGraphicFramePr>
            <a:graphicFrameLocks noChangeAspect="1"/>
          </p:cNvGraphicFramePr>
          <p:nvPr/>
        </p:nvGraphicFramePr>
        <p:xfrm>
          <a:off x="137565" y="467878"/>
          <a:ext cx="9006435" cy="6157411"/>
        </p:xfrm>
        <a:graphic>
          <a:graphicData uri="http://schemas.openxmlformats.org/presentationml/2006/ole">
            <p:oleObj spid="_x0000_s394242" name="Worksheet" r:id="rId4" imgW="8677210" imgH="5934143" progId="Excel.Shee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6"/>
          <p:cNvSpPr>
            <a:spLocks noGrp="1"/>
          </p:cNvSpPr>
          <p:nvPr>
            <p:ph type="ftr" sz="quarter" idx="11"/>
          </p:nvPr>
        </p:nvSpPr>
        <p:spPr/>
        <p:txBody>
          <a:bodyPr/>
          <a:lstStyle/>
          <a:p>
            <a:r>
              <a:rPr lang="en-US"/>
              <a:t>A.Popov </a:t>
            </a:r>
          </a:p>
        </p:txBody>
      </p:sp>
      <p:sp>
        <p:nvSpPr>
          <p:cNvPr id="12" name="Slide Number Placeholder 7"/>
          <p:cNvSpPr>
            <a:spLocks noGrp="1"/>
          </p:cNvSpPr>
          <p:nvPr>
            <p:ph type="sldNum" sz="quarter" idx="12"/>
          </p:nvPr>
        </p:nvSpPr>
        <p:spPr/>
        <p:txBody>
          <a:bodyPr/>
          <a:lstStyle/>
          <a:p>
            <a:fld id="{7FD21B72-C0F4-4F53-B815-A4F52007514B}" type="slidenum">
              <a:rPr lang="en-US"/>
              <a:pPr/>
              <a:t>12</a:t>
            </a:fld>
            <a:endParaRPr lang="en-US"/>
          </a:p>
        </p:txBody>
      </p:sp>
      <p:sp>
        <p:nvSpPr>
          <p:cNvPr id="79876" name="Rectangle 4"/>
          <p:cNvSpPr>
            <a:spLocks noGrp="1" noChangeArrowheads="1"/>
          </p:cNvSpPr>
          <p:nvPr>
            <p:ph type="title"/>
          </p:nvPr>
        </p:nvSpPr>
        <p:spPr>
          <a:xfrm>
            <a:off x="2907102" y="43130"/>
            <a:ext cx="3536830" cy="504825"/>
          </a:xfrm>
          <a:solidFill>
            <a:schemeClr val="bg1"/>
          </a:solidFill>
        </p:spPr>
        <p:txBody>
          <a:bodyPr/>
          <a:lstStyle/>
          <a:p>
            <a:r>
              <a:rPr lang="en-US" sz="2400" i="1" dirty="0" smtClean="0"/>
              <a:t>Basic ideas of BEST</a:t>
            </a:r>
            <a:endParaRPr lang="en-US" sz="2400" dirty="0"/>
          </a:p>
        </p:txBody>
      </p:sp>
      <p:graphicFrame>
        <p:nvGraphicFramePr>
          <p:cNvPr id="79878" name="Object 6"/>
          <p:cNvGraphicFramePr>
            <a:graphicFrameLocks noChangeAspect="1"/>
          </p:cNvGraphicFramePr>
          <p:nvPr>
            <p:ph sz="quarter" idx="3"/>
          </p:nvPr>
        </p:nvGraphicFramePr>
        <p:xfrm>
          <a:off x="2290498" y="1330936"/>
          <a:ext cx="3651623" cy="740140"/>
        </p:xfrm>
        <a:graphic>
          <a:graphicData uri="http://schemas.openxmlformats.org/presentationml/2006/ole">
            <p:oleObj spid="_x0000_s403458" name="Equation" r:id="rId4" imgW="1942920" imgH="393480" progId="Equation.3">
              <p:embed/>
            </p:oleObj>
          </a:graphicData>
        </a:graphic>
      </p:graphicFrame>
      <p:sp>
        <p:nvSpPr>
          <p:cNvPr id="79879" name="Text Box 7"/>
          <p:cNvSpPr txBox="1">
            <a:spLocks noChangeArrowheads="1"/>
          </p:cNvSpPr>
          <p:nvPr/>
        </p:nvSpPr>
        <p:spPr bwMode="auto">
          <a:xfrm>
            <a:off x="2875398" y="2715324"/>
            <a:ext cx="2220234" cy="338554"/>
          </a:xfrm>
          <a:prstGeom prst="rect">
            <a:avLst/>
          </a:prstGeom>
          <a:solidFill>
            <a:schemeClr val="bg1"/>
          </a:solidFill>
          <a:ln w="9525">
            <a:solidFill>
              <a:srgbClr val="000080"/>
            </a:solidFill>
            <a:miter lim="800000"/>
            <a:headEnd/>
            <a:tailEnd/>
          </a:ln>
          <a:effectLst/>
        </p:spPr>
        <p:txBody>
          <a:bodyPr wrap="square">
            <a:spAutoFit/>
          </a:bodyPr>
          <a:lstStyle/>
          <a:p>
            <a:r>
              <a:rPr lang="el-GR" sz="1600" b="1" dirty="0">
                <a:solidFill>
                  <a:srgbClr val="000000"/>
                </a:solidFill>
                <a:cs typeface="Arial" pitchFamily="34" charset="0"/>
              </a:rPr>
              <a:t>σ</a:t>
            </a:r>
            <a:r>
              <a:rPr lang="en-US" sz="1600" b="1" baseline="30000" dirty="0">
                <a:solidFill>
                  <a:srgbClr val="000000"/>
                </a:solidFill>
                <a:cs typeface="Arial" pitchFamily="34" charset="0"/>
              </a:rPr>
              <a:t>2</a:t>
            </a:r>
            <a:r>
              <a:rPr lang="ru-RU" sz="1600" b="1" baseline="-25000" dirty="0">
                <a:solidFill>
                  <a:srgbClr val="000000"/>
                </a:solidFill>
                <a:cs typeface="Arial" pitchFamily="34" charset="0"/>
              </a:rPr>
              <a:t>І</a:t>
            </a:r>
            <a:r>
              <a:rPr lang="en-US" sz="1600" b="1" dirty="0" smtClean="0">
                <a:solidFill>
                  <a:srgbClr val="000000"/>
                </a:solidFill>
                <a:cs typeface="Arial" pitchFamily="34" charset="0"/>
              </a:rPr>
              <a:t>(</a:t>
            </a:r>
            <a:r>
              <a:rPr lang="en-US" sz="1600" b="1" dirty="0" smtClean="0">
                <a:solidFill>
                  <a:srgbClr val="000000"/>
                </a:solidFill>
              </a:rPr>
              <a:t>J</a:t>
            </a:r>
            <a:r>
              <a:rPr lang="en-US" sz="1600" b="1" dirty="0" smtClean="0">
                <a:solidFill>
                  <a:srgbClr val="000000"/>
                </a:solidFill>
                <a:cs typeface="Arial" pitchFamily="34" charset="0"/>
              </a:rPr>
              <a:t>)=k</a:t>
            </a:r>
            <a:r>
              <a:rPr lang="en-US" sz="1600" b="1" baseline="-25000" dirty="0" smtClean="0">
                <a:solidFill>
                  <a:srgbClr val="000000"/>
                </a:solidFill>
                <a:cs typeface="Arial" pitchFamily="34" charset="0"/>
              </a:rPr>
              <a:t>o</a:t>
            </a:r>
            <a:r>
              <a:rPr lang="en-US" sz="1600" b="1" dirty="0" smtClean="0">
                <a:solidFill>
                  <a:srgbClr val="000000"/>
                </a:solidFill>
                <a:cs typeface="Arial" pitchFamily="34" charset="0"/>
              </a:rPr>
              <a:t>+k</a:t>
            </a:r>
            <a:r>
              <a:rPr lang="en-US" sz="1600" b="1" baseline="-25000" dirty="0" smtClean="0">
                <a:solidFill>
                  <a:srgbClr val="000000"/>
                </a:solidFill>
                <a:cs typeface="Arial" pitchFamily="34" charset="0"/>
              </a:rPr>
              <a:t>1</a:t>
            </a:r>
            <a:r>
              <a:rPr lang="en-US" sz="1600" b="1" dirty="0" smtClean="0">
                <a:solidFill>
                  <a:srgbClr val="000000"/>
                </a:solidFill>
                <a:cs typeface="Arial" pitchFamily="34" charset="0"/>
              </a:rPr>
              <a:t>J+k</a:t>
            </a:r>
            <a:r>
              <a:rPr lang="en-US" sz="1600" b="1" baseline="-25000" dirty="0" smtClean="0">
                <a:solidFill>
                  <a:srgbClr val="000000"/>
                </a:solidFill>
                <a:cs typeface="Arial" pitchFamily="34" charset="0"/>
              </a:rPr>
              <a:t>2</a:t>
            </a:r>
            <a:r>
              <a:rPr lang="en-US" sz="1600" b="1" dirty="0" smtClean="0">
                <a:solidFill>
                  <a:srgbClr val="000000"/>
                </a:solidFill>
                <a:cs typeface="Arial" pitchFamily="34" charset="0"/>
              </a:rPr>
              <a:t>J</a:t>
            </a:r>
            <a:r>
              <a:rPr lang="en-US" sz="1600" b="1" baseline="30000" dirty="0" smtClean="0">
                <a:solidFill>
                  <a:srgbClr val="000000"/>
                </a:solidFill>
                <a:cs typeface="Arial" pitchFamily="34" charset="0"/>
              </a:rPr>
              <a:t>2</a:t>
            </a:r>
            <a:endParaRPr lang="el-GR" sz="1600" b="1" baseline="30000" dirty="0">
              <a:solidFill>
                <a:srgbClr val="000000"/>
              </a:solidFill>
              <a:cs typeface="Arial" pitchFamily="34" charset="0"/>
            </a:endParaRPr>
          </a:p>
        </p:txBody>
      </p:sp>
      <p:graphicFrame>
        <p:nvGraphicFramePr>
          <p:cNvPr id="225283" name="Object 3"/>
          <p:cNvGraphicFramePr>
            <a:graphicFrameLocks noChangeAspect="1"/>
          </p:cNvGraphicFramePr>
          <p:nvPr/>
        </p:nvGraphicFramePr>
        <p:xfrm>
          <a:off x="1053019" y="3860801"/>
          <a:ext cx="6673740" cy="859472"/>
        </p:xfrm>
        <a:graphic>
          <a:graphicData uri="http://schemas.openxmlformats.org/presentationml/2006/ole">
            <p:oleObj spid="_x0000_s403459" name="Equation" r:id="rId5" imgW="4114800" imgH="482400" progId="Equation.3">
              <p:embed/>
            </p:oleObj>
          </a:graphicData>
        </a:graphic>
      </p:graphicFrame>
      <p:sp>
        <p:nvSpPr>
          <p:cNvPr id="13" name="Rectangle 12"/>
          <p:cNvSpPr/>
          <p:nvPr/>
        </p:nvSpPr>
        <p:spPr>
          <a:xfrm>
            <a:off x="694316" y="861130"/>
            <a:ext cx="6996023" cy="313932"/>
          </a:xfrm>
          <a:prstGeom prst="rect">
            <a:avLst/>
          </a:prstGeom>
        </p:spPr>
        <p:txBody>
          <a:bodyPr wrap="square">
            <a:spAutoFit/>
          </a:bodyPr>
          <a:lstStyle/>
          <a:p>
            <a:pPr>
              <a:lnSpc>
                <a:spcPct val="90000"/>
              </a:lnSpc>
            </a:pPr>
            <a:r>
              <a:rPr lang="en-US" sz="1600" dirty="0" smtClean="0"/>
              <a:t>Semi-empirical model for diffraction intensity </a:t>
            </a:r>
            <a:r>
              <a:rPr lang="en-US" sz="1600" i="1" dirty="0" err="1" smtClean="0"/>
              <a:t>vs</a:t>
            </a:r>
            <a:r>
              <a:rPr lang="en-US" sz="1600" i="1" dirty="0" smtClean="0"/>
              <a:t> </a:t>
            </a:r>
            <a:r>
              <a:rPr lang="en-US" sz="1600" dirty="0" smtClean="0"/>
              <a:t>reciprocal space coordinate</a:t>
            </a:r>
            <a:endParaRPr lang="en-US" sz="1600" dirty="0"/>
          </a:p>
        </p:txBody>
      </p:sp>
      <p:sp>
        <p:nvSpPr>
          <p:cNvPr id="15" name="Rectangle 14"/>
          <p:cNvSpPr/>
          <p:nvPr/>
        </p:nvSpPr>
        <p:spPr>
          <a:xfrm>
            <a:off x="1435450" y="2297089"/>
            <a:ext cx="5418642" cy="338554"/>
          </a:xfrm>
          <a:prstGeom prst="rect">
            <a:avLst/>
          </a:prstGeom>
        </p:spPr>
        <p:txBody>
          <a:bodyPr wrap="square">
            <a:spAutoFit/>
          </a:bodyPr>
          <a:lstStyle/>
          <a:p>
            <a:r>
              <a:rPr lang="en-US" sz="1600" dirty="0" smtClean="0"/>
              <a:t>Semi-empirical model of variance </a:t>
            </a:r>
            <a:r>
              <a:rPr lang="en-US" sz="1600" i="1" dirty="0" err="1" smtClean="0"/>
              <a:t>vs</a:t>
            </a:r>
            <a:r>
              <a:rPr lang="en-US" sz="1600" i="1" dirty="0" smtClean="0"/>
              <a:t> </a:t>
            </a:r>
            <a:r>
              <a:rPr lang="en-US" sz="1600" dirty="0" smtClean="0"/>
              <a:t>integrated intensity</a:t>
            </a:r>
            <a:endParaRPr lang="en-GB" sz="1600" dirty="0"/>
          </a:p>
        </p:txBody>
      </p:sp>
      <p:sp>
        <p:nvSpPr>
          <p:cNvPr id="16" name="Rectangle 15"/>
          <p:cNvSpPr/>
          <p:nvPr/>
        </p:nvSpPr>
        <p:spPr>
          <a:xfrm>
            <a:off x="1210944" y="3312284"/>
            <a:ext cx="7417241" cy="313932"/>
          </a:xfrm>
          <a:prstGeom prst="rect">
            <a:avLst/>
          </a:prstGeom>
        </p:spPr>
        <p:txBody>
          <a:bodyPr wrap="square">
            <a:spAutoFit/>
          </a:bodyPr>
          <a:lstStyle/>
          <a:p>
            <a:pPr>
              <a:lnSpc>
                <a:spcPct val="90000"/>
              </a:lnSpc>
            </a:pPr>
            <a:r>
              <a:rPr lang="en-US" sz="1600" dirty="0" smtClean="0"/>
              <a:t>Integration over the scanned reciprocal space using Wilson distribution</a:t>
            </a:r>
            <a:endParaRPr lang="en-US" sz="1600" dirty="0"/>
          </a:p>
        </p:txBody>
      </p:sp>
      <p:sp>
        <p:nvSpPr>
          <p:cNvPr id="18" name="Rectangle 17"/>
          <p:cNvSpPr/>
          <p:nvPr/>
        </p:nvSpPr>
        <p:spPr>
          <a:xfrm>
            <a:off x="2864040" y="4871556"/>
            <a:ext cx="2929007" cy="369332"/>
          </a:xfrm>
          <a:prstGeom prst="rect">
            <a:avLst/>
          </a:prstGeom>
        </p:spPr>
        <p:txBody>
          <a:bodyPr wrap="none">
            <a:spAutoFit/>
          </a:bodyPr>
          <a:lstStyle/>
          <a:p>
            <a:r>
              <a:rPr lang="en-GB" b="1" dirty="0" smtClean="0"/>
              <a:t>Radiation-damage model</a:t>
            </a:r>
            <a:endParaRPr lang="en-GB" b="1" dirty="0"/>
          </a:p>
        </p:txBody>
      </p:sp>
      <p:sp>
        <p:nvSpPr>
          <p:cNvPr id="21" name="Rectangle 20"/>
          <p:cNvSpPr/>
          <p:nvPr/>
        </p:nvSpPr>
        <p:spPr>
          <a:xfrm>
            <a:off x="2491318" y="5248168"/>
            <a:ext cx="3659976" cy="338554"/>
          </a:xfrm>
          <a:prstGeom prst="rect">
            <a:avLst/>
          </a:prstGeom>
        </p:spPr>
        <p:txBody>
          <a:bodyPr wrap="none">
            <a:spAutoFit/>
          </a:bodyPr>
          <a:lstStyle/>
          <a:p>
            <a:r>
              <a:rPr lang="en-GB" sz="1600" dirty="0" smtClean="0"/>
              <a:t>Resolution-dependent intensity decay:</a:t>
            </a:r>
            <a:endParaRPr lang="en-GB" sz="1600" dirty="0"/>
          </a:p>
        </p:txBody>
      </p:sp>
      <p:graphicFrame>
        <p:nvGraphicFramePr>
          <p:cNvPr id="225284" name="Object 4"/>
          <p:cNvGraphicFramePr>
            <a:graphicFrameLocks noChangeAspect="1"/>
          </p:cNvGraphicFramePr>
          <p:nvPr/>
        </p:nvGraphicFramePr>
        <p:xfrm>
          <a:off x="1197964" y="5579852"/>
          <a:ext cx="6728893" cy="547409"/>
        </p:xfrm>
        <a:graphic>
          <a:graphicData uri="http://schemas.openxmlformats.org/presentationml/2006/ole">
            <p:oleObj spid="_x0000_s403460" name="Equation" r:id="rId6" imgW="2958840" imgH="2412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1"/>
          </p:nvPr>
        </p:nvSpPr>
        <p:spPr/>
        <p:txBody>
          <a:bodyPr/>
          <a:lstStyle/>
          <a:p>
            <a:r>
              <a:rPr lang="en-US"/>
              <a:t>A.Popov </a:t>
            </a:r>
          </a:p>
        </p:txBody>
      </p:sp>
      <p:sp>
        <p:nvSpPr>
          <p:cNvPr id="22" name="Slide Number Placeholder 4"/>
          <p:cNvSpPr>
            <a:spLocks noGrp="1"/>
          </p:cNvSpPr>
          <p:nvPr>
            <p:ph type="sldNum" sz="quarter" idx="12"/>
          </p:nvPr>
        </p:nvSpPr>
        <p:spPr/>
        <p:txBody>
          <a:bodyPr/>
          <a:lstStyle/>
          <a:p>
            <a:fld id="{04A3A9E7-78B8-4231-8AF4-2D3FB7E45BA6}" type="slidenum">
              <a:rPr lang="en-US"/>
              <a:pPr/>
              <a:t>13</a:t>
            </a:fld>
            <a:endParaRPr lang="en-US"/>
          </a:p>
        </p:txBody>
      </p:sp>
      <p:sp>
        <p:nvSpPr>
          <p:cNvPr id="166914" name="Oval 2"/>
          <p:cNvSpPr>
            <a:spLocks noChangeArrowheads="1"/>
          </p:cNvSpPr>
          <p:nvPr/>
        </p:nvSpPr>
        <p:spPr bwMode="auto">
          <a:xfrm>
            <a:off x="990600" y="5029200"/>
            <a:ext cx="692150" cy="611188"/>
          </a:xfrm>
          <a:prstGeom prst="ellipse">
            <a:avLst/>
          </a:prstGeom>
          <a:solidFill>
            <a:schemeClr val="accent1">
              <a:alpha val="46001"/>
            </a:schemeClr>
          </a:solidFill>
          <a:ln w="9525">
            <a:noFill/>
            <a:round/>
            <a:headEnd/>
            <a:tailEnd/>
          </a:ln>
          <a:effectLst/>
        </p:spPr>
        <p:txBody>
          <a:bodyPr wrap="none" anchor="ctr"/>
          <a:lstStyle/>
          <a:p>
            <a:endParaRPr lang="en-GB"/>
          </a:p>
        </p:txBody>
      </p:sp>
      <p:sp>
        <p:nvSpPr>
          <p:cNvPr id="166916" name="Rectangle 4"/>
          <p:cNvSpPr>
            <a:spLocks noChangeArrowheads="1"/>
          </p:cNvSpPr>
          <p:nvPr/>
        </p:nvSpPr>
        <p:spPr bwMode="auto">
          <a:xfrm>
            <a:off x="0" y="1600200"/>
            <a:ext cx="9144000" cy="0"/>
          </a:xfrm>
          <a:prstGeom prst="rect">
            <a:avLst/>
          </a:prstGeom>
          <a:noFill/>
          <a:ln w="9525">
            <a:noFill/>
            <a:miter lim="800000"/>
            <a:headEnd/>
            <a:tailEnd/>
          </a:ln>
          <a:effectLst/>
        </p:spPr>
        <p:txBody>
          <a:bodyPr wrap="none" anchor="ctr">
            <a:spAutoFit/>
          </a:bodyPr>
          <a:lstStyle/>
          <a:p>
            <a:endParaRPr lang="en-GB"/>
          </a:p>
        </p:txBody>
      </p:sp>
      <p:sp>
        <p:nvSpPr>
          <p:cNvPr id="166917" name="Rectangle 5"/>
          <p:cNvSpPr>
            <a:spLocks noChangeArrowheads="1"/>
          </p:cNvSpPr>
          <p:nvPr/>
        </p:nvSpPr>
        <p:spPr bwMode="auto">
          <a:xfrm>
            <a:off x="0" y="2690813"/>
            <a:ext cx="9144000" cy="0"/>
          </a:xfrm>
          <a:prstGeom prst="rect">
            <a:avLst/>
          </a:prstGeom>
          <a:noFill/>
          <a:ln w="9525">
            <a:noFill/>
            <a:miter lim="800000"/>
            <a:headEnd/>
            <a:tailEnd/>
          </a:ln>
          <a:effectLst/>
        </p:spPr>
        <p:txBody>
          <a:bodyPr wrap="none" anchor="ctr">
            <a:spAutoFit/>
          </a:bodyPr>
          <a:lstStyle/>
          <a:p>
            <a:endParaRPr lang="en-GB"/>
          </a:p>
        </p:txBody>
      </p:sp>
      <p:sp>
        <p:nvSpPr>
          <p:cNvPr id="166918" name="Rectangle 6"/>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en-GB"/>
          </a:p>
        </p:txBody>
      </p:sp>
      <p:sp>
        <p:nvSpPr>
          <p:cNvPr id="166919" name="Rectangle 7"/>
          <p:cNvSpPr>
            <a:spLocks noChangeArrowheads="1"/>
          </p:cNvSpPr>
          <p:nvPr/>
        </p:nvSpPr>
        <p:spPr bwMode="auto">
          <a:xfrm>
            <a:off x="0" y="2495550"/>
            <a:ext cx="9144000" cy="0"/>
          </a:xfrm>
          <a:prstGeom prst="rect">
            <a:avLst/>
          </a:prstGeom>
          <a:noFill/>
          <a:ln w="9525">
            <a:noFill/>
            <a:miter lim="800000"/>
            <a:headEnd/>
            <a:tailEnd/>
          </a:ln>
          <a:effectLst/>
        </p:spPr>
        <p:txBody>
          <a:bodyPr wrap="none" anchor="ctr">
            <a:spAutoFit/>
          </a:bodyPr>
          <a:lstStyle/>
          <a:p>
            <a:endParaRPr lang="en-GB"/>
          </a:p>
        </p:txBody>
      </p:sp>
      <p:pic>
        <p:nvPicPr>
          <p:cNvPr id="166920" name="Picture 8" descr="q1"/>
          <p:cNvPicPr>
            <a:picLocks noChangeAspect="1" noChangeArrowheads="1"/>
          </p:cNvPicPr>
          <p:nvPr/>
        </p:nvPicPr>
        <p:blipFill>
          <a:blip r:embed="rId3" cstate="print"/>
          <a:srcRect/>
          <a:stretch>
            <a:fillRect/>
          </a:stretch>
        </p:blipFill>
        <p:spPr bwMode="auto">
          <a:xfrm>
            <a:off x="971550" y="1125538"/>
            <a:ext cx="7200900" cy="4608512"/>
          </a:xfrm>
          <a:prstGeom prst="rect">
            <a:avLst/>
          </a:prstGeom>
          <a:noFill/>
        </p:spPr>
      </p:pic>
      <p:sp>
        <p:nvSpPr>
          <p:cNvPr id="166921" name="Rectangle 9"/>
          <p:cNvSpPr>
            <a:spLocks noChangeArrowheads="1"/>
          </p:cNvSpPr>
          <p:nvPr/>
        </p:nvSpPr>
        <p:spPr bwMode="auto">
          <a:xfrm>
            <a:off x="1509713" y="1963738"/>
            <a:ext cx="1174750" cy="366712"/>
          </a:xfrm>
          <a:prstGeom prst="rect">
            <a:avLst/>
          </a:prstGeom>
          <a:noFill/>
          <a:ln w="9525" algn="ctr">
            <a:noFill/>
            <a:miter lim="800000"/>
            <a:headEnd/>
            <a:tailEnd/>
          </a:ln>
          <a:effectLst/>
        </p:spPr>
        <p:txBody>
          <a:bodyPr wrap="none">
            <a:spAutoFit/>
          </a:bodyPr>
          <a:lstStyle/>
          <a:p>
            <a:r>
              <a:rPr lang="de-DE" b="1" i="1"/>
              <a:t>&lt;I</a:t>
            </a:r>
            <a:r>
              <a:rPr lang="de-DE" b="1" i="1" baseline="-25000"/>
              <a:t>D</a:t>
            </a:r>
            <a:r>
              <a:rPr lang="de-DE" b="1" i="1"/>
              <a:t>&gt;/ &lt;I</a:t>
            </a:r>
            <a:r>
              <a:rPr lang="de-DE" b="1" i="1" baseline="-25000"/>
              <a:t>o</a:t>
            </a:r>
            <a:r>
              <a:rPr lang="de-DE" b="1" i="1"/>
              <a:t>&gt;</a:t>
            </a:r>
          </a:p>
        </p:txBody>
      </p:sp>
      <p:sp>
        <p:nvSpPr>
          <p:cNvPr id="166922" name="Line 10"/>
          <p:cNvSpPr>
            <a:spLocks noChangeShapeType="1"/>
          </p:cNvSpPr>
          <p:nvPr/>
        </p:nvSpPr>
        <p:spPr bwMode="auto">
          <a:xfrm flipH="1">
            <a:off x="1835150" y="2205038"/>
            <a:ext cx="260350" cy="871537"/>
          </a:xfrm>
          <a:prstGeom prst="line">
            <a:avLst/>
          </a:prstGeom>
          <a:noFill/>
          <a:ln w="9525">
            <a:solidFill>
              <a:schemeClr val="tx1"/>
            </a:solidFill>
            <a:round/>
            <a:headEnd/>
            <a:tailEnd type="triangle" w="med" len="med"/>
          </a:ln>
          <a:effectLst/>
        </p:spPr>
        <p:txBody>
          <a:bodyPr/>
          <a:lstStyle/>
          <a:p>
            <a:endParaRPr lang="en-GB"/>
          </a:p>
        </p:txBody>
      </p:sp>
      <p:sp>
        <p:nvSpPr>
          <p:cNvPr id="166923" name="Rectangle 11"/>
          <p:cNvSpPr>
            <a:spLocks noChangeArrowheads="1"/>
          </p:cNvSpPr>
          <p:nvPr/>
        </p:nvSpPr>
        <p:spPr bwMode="auto">
          <a:xfrm>
            <a:off x="4643438" y="1700213"/>
            <a:ext cx="715962" cy="366712"/>
          </a:xfrm>
          <a:prstGeom prst="rect">
            <a:avLst/>
          </a:prstGeom>
          <a:noFill/>
          <a:ln w="9525" algn="ctr">
            <a:noFill/>
            <a:miter lim="800000"/>
            <a:headEnd/>
            <a:tailEnd/>
          </a:ln>
          <a:effectLst/>
        </p:spPr>
        <p:txBody>
          <a:bodyPr wrap="none">
            <a:spAutoFit/>
          </a:bodyPr>
          <a:lstStyle/>
          <a:p>
            <a:r>
              <a:rPr lang="de-DE" b="1" i="1"/>
              <a:t>&lt;</a:t>
            </a:r>
            <a:r>
              <a:rPr lang="de-DE" b="1" i="1">
                <a:sym typeface="Symbol" pitchFamily="18" charset="2"/>
              </a:rPr>
              <a:t>/I</a:t>
            </a:r>
            <a:r>
              <a:rPr lang="de-DE" b="1" i="1"/>
              <a:t>&gt;</a:t>
            </a:r>
          </a:p>
        </p:txBody>
      </p:sp>
      <p:sp>
        <p:nvSpPr>
          <p:cNvPr id="166924" name="Line 12"/>
          <p:cNvSpPr>
            <a:spLocks noChangeShapeType="1"/>
          </p:cNvSpPr>
          <p:nvPr/>
        </p:nvSpPr>
        <p:spPr bwMode="auto">
          <a:xfrm flipH="1">
            <a:off x="3924300" y="1844675"/>
            <a:ext cx="692150" cy="0"/>
          </a:xfrm>
          <a:prstGeom prst="line">
            <a:avLst/>
          </a:prstGeom>
          <a:noFill/>
          <a:ln w="9525">
            <a:solidFill>
              <a:schemeClr val="tx1"/>
            </a:solidFill>
            <a:round/>
            <a:headEnd/>
            <a:tailEnd type="triangle" w="med" len="med"/>
          </a:ln>
          <a:effectLst/>
        </p:spPr>
        <p:txBody>
          <a:bodyPr/>
          <a:lstStyle/>
          <a:p>
            <a:endParaRPr lang="en-GB"/>
          </a:p>
        </p:txBody>
      </p:sp>
      <p:sp>
        <p:nvSpPr>
          <p:cNvPr id="166925" name="Line 13"/>
          <p:cNvSpPr>
            <a:spLocks noChangeShapeType="1"/>
          </p:cNvSpPr>
          <p:nvPr/>
        </p:nvSpPr>
        <p:spPr bwMode="auto">
          <a:xfrm flipH="1" flipV="1">
            <a:off x="5311775" y="4491038"/>
            <a:ext cx="1036638" cy="173037"/>
          </a:xfrm>
          <a:prstGeom prst="line">
            <a:avLst/>
          </a:prstGeom>
          <a:noFill/>
          <a:ln w="9525">
            <a:solidFill>
              <a:schemeClr val="tx1"/>
            </a:solidFill>
            <a:round/>
            <a:headEnd/>
            <a:tailEnd type="triangle" w="med" len="med"/>
          </a:ln>
          <a:effectLst/>
        </p:spPr>
        <p:txBody>
          <a:bodyPr/>
          <a:lstStyle/>
          <a:p>
            <a:endParaRPr lang="en-GB"/>
          </a:p>
        </p:txBody>
      </p:sp>
      <p:sp>
        <p:nvSpPr>
          <p:cNvPr id="166926" name="Text Box 14"/>
          <p:cNvSpPr txBox="1">
            <a:spLocks noChangeArrowheads="1"/>
          </p:cNvSpPr>
          <p:nvPr/>
        </p:nvSpPr>
        <p:spPr bwMode="auto">
          <a:xfrm>
            <a:off x="6348413" y="4491038"/>
            <a:ext cx="476250" cy="366712"/>
          </a:xfrm>
          <a:prstGeom prst="rect">
            <a:avLst/>
          </a:prstGeom>
          <a:noFill/>
          <a:ln w="9525" algn="ctr">
            <a:noFill/>
            <a:miter lim="800000"/>
            <a:headEnd/>
            <a:tailEnd/>
          </a:ln>
          <a:effectLst/>
        </p:spPr>
        <p:txBody>
          <a:bodyPr wrap="none">
            <a:spAutoFit/>
          </a:bodyPr>
          <a:lstStyle/>
          <a:p>
            <a:r>
              <a:rPr lang="de-DE" b="1" i="1"/>
              <a:t>R</a:t>
            </a:r>
            <a:r>
              <a:rPr lang="de-DE" b="1" i="1" baseline="-25000"/>
              <a:t>1I</a:t>
            </a:r>
          </a:p>
        </p:txBody>
      </p:sp>
      <p:sp>
        <p:nvSpPr>
          <p:cNvPr id="166927" name="Text Box 15"/>
          <p:cNvSpPr txBox="1">
            <a:spLocks noChangeArrowheads="1"/>
          </p:cNvSpPr>
          <p:nvPr/>
        </p:nvSpPr>
        <p:spPr bwMode="auto">
          <a:xfrm>
            <a:off x="3348038" y="6021388"/>
            <a:ext cx="2273300" cy="366712"/>
          </a:xfrm>
          <a:prstGeom prst="rect">
            <a:avLst/>
          </a:prstGeom>
          <a:noFill/>
          <a:ln w="9525" algn="ctr">
            <a:noFill/>
            <a:miter lim="800000"/>
            <a:headEnd/>
            <a:tailEnd/>
          </a:ln>
          <a:effectLst/>
        </p:spPr>
        <p:txBody>
          <a:bodyPr wrap="none">
            <a:spAutoFit/>
          </a:bodyPr>
          <a:lstStyle/>
          <a:p>
            <a:r>
              <a:rPr lang="de-DE" b="1" i="1"/>
              <a:t>Dose [G</a:t>
            </a:r>
            <a:r>
              <a:rPr lang="de-DE" b="1" i="1">
                <a:sym typeface="Symbol" pitchFamily="18" charset="2"/>
              </a:rPr>
              <a:t>y]</a:t>
            </a:r>
            <a:r>
              <a:rPr lang="de-DE" b="1" i="1"/>
              <a:t> , d=2.5 </a:t>
            </a:r>
            <a:r>
              <a:rPr lang="en-US" b="1" i="1">
                <a:cs typeface="Arial" charset="0"/>
              </a:rPr>
              <a:t>Å</a:t>
            </a:r>
          </a:p>
        </p:txBody>
      </p:sp>
      <p:sp>
        <p:nvSpPr>
          <p:cNvPr id="166928" name="Text Box 16"/>
          <p:cNvSpPr txBox="1">
            <a:spLocks noChangeArrowheads="1"/>
          </p:cNvSpPr>
          <p:nvPr/>
        </p:nvSpPr>
        <p:spPr bwMode="auto">
          <a:xfrm>
            <a:off x="1828800" y="563563"/>
            <a:ext cx="5867400" cy="579437"/>
          </a:xfrm>
          <a:prstGeom prst="rect">
            <a:avLst/>
          </a:prstGeom>
          <a:noFill/>
          <a:ln w="9525" algn="ctr">
            <a:noFill/>
            <a:miter lim="800000"/>
            <a:headEnd/>
            <a:tailEnd/>
          </a:ln>
          <a:effectLst/>
        </p:spPr>
        <p:txBody>
          <a:bodyPr>
            <a:spAutoFit/>
          </a:bodyPr>
          <a:lstStyle/>
          <a:p>
            <a:r>
              <a:rPr lang="de-DE" sz="3200" b="1"/>
              <a:t>Expected Intensity Variation</a:t>
            </a:r>
          </a:p>
        </p:txBody>
      </p:sp>
      <p:sp>
        <p:nvSpPr>
          <p:cNvPr id="166929" name="Text Box 17"/>
          <p:cNvSpPr txBox="1">
            <a:spLocks noChangeArrowheads="1"/>
          </p:cNvSpPr>
          <p:nvPr/>
        </p:nvSpPr>
        <p:spPr bwMode="auto">
          <a:xfrm>
            <a:off x="304800" y="6172200"/>
            <a:ext cx="722313" cy="396875"/>
          </a:xfrm>
          <a:prstGeom prst="rect">
            <a:avLst/>
          </a:prstGeom>
          <a:noFill/>
          <a:ln w="9525" algn="ctr">
            <a:noFill/>
            <a:miter lim="800000"/>
            <a:headEnd/>
            <a:tailEnd/>
          </a:ln>
          <a:effectLst/>
        </p:spPr>
        <p:txBody>
          <a:bodyPr wrap="none">
            <a:spAutoFit/>
          </a:bodyPr>
          <a:lstStyle/>
          <a:p>
            <a:r>
              <a:rPr lang="de-DE" sz="2000" b="1"/>
              <a:t>SAD</a:t>
            </a:r>
          </a:p>
        </p:txBody>
      </p:sp>
      <p:sp>
        <p:nvSpPr>
          <p:cNvPr id="166930" name="Line 18"/>
          <p:cNvSpPr>
            <a:spLocks noChangeShapeType="1"/>
          </p:cNvSpPr>
          <p:nvPr/>
        </p:nvSpPr>
        <p:spPr bwMode="auto">
          <a:xfrm flipV="1">
            <a:off x="685800" y="5257800"/>
            <a:ext cx="762000" cy="838200"/>
          </a:xfrm>
          <a:prstGeom prst="line">
            <a:avLst/>
          </a:prstGeom>
          <a:noFill/>
          <a:ln w="9525">
            <a:solidFill>
              <a:schemeClr val="tx1"/>
            </a:solidFill>
            <a:round/>
            <a:headEnd/>
            <a:tailEnd type="triangle" w="med" len="med"/>
          </a:ln>
          <a:effectLst/>
        </p:spPr>
        <p:txBody>
          <a:bodyPr/>
          <a:lstStyle/>
          <a:p>
            <a:endParaRPr lang="en-GB"/>
          </a:p>
        </p:txBody>
      </p:sp>
      <p:sp>
        <p:nvSpPr>
          <p:cNvPr id="166931" name="Line 19"/>
          <p:cNvSpPr>
            <a:spLocks noChangeShapeType="1"/>
          </p:cNvSpPr>
          <p:nvPr/>
        </p:nvSpPr>
        <p:spPr bwMode="auto">
          <a:xfrm>
            <a:off x="3276600" y="1125538"/>
            <a:ext cx="0" cy="4319587"/>
          </a:xfrm>
          <a:prstGeom prst="line">
            <a:avLst/>
          </a:prstGeom>
          <a:noFill/>
          <a:ln w="9525">
            <a:solidFill>
              <a:srgbClr val="FF3300"/>
            </a:solidFill>
            <a:round/>
            <a:headEnd/>
            <a:tailEnd/>
          </a:ln>
          <a:effectLst/>
        </p:spPr>
        <p:txBody>
          <a:bodyPr/>
          <a:lstStyle/>
          <a:p>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10543" y="3864734"/>
            <a:ext cx="3779838" cy="457200"/>
          </a:xfrm>
          <a:prstGeom prst="rect">
            <a:avLst/>
          </a:prstGeom>
          <a:solidFill>
            <a:srgbClr val="FFFF99">
              <a:alpha val="54901"/>
            </a:srgbClr>
          </a:solidFill>
          <a:ln w="9525">
            <a:solidFill>
              <a:schemeClr val="tx1"/>
            </a:solidFill>
            <a:miter lim="800000"/>
            <a:headEnd/>
            <a:tailEnd/>
          </a:ln>
        </p:spPr>
        <p:txBody>
          <a:bodyPr wrap="none" anchor="ctr"/>
          <a:lstStyle/>
          <a:p>
            <a:pPr algn="ctr" eaLnBrk="0" hangingPunct="0">
              <a:spcBef>
                <a:spcPct val="50000"/>
              </a:spcBef>
            </a:pPr>
            <a:r>
              <a:rPr lang="en-US" sz="1600" b="1" u="sng">
                <a:latin typeface="Times" pitchFamily="18" charset="0"/>
              </a:rPr>
              <a:t>Intensity vs. crystal position</a:t>
            </a:r>
          </a:p>
        </p:txBody>
      </p:sp>
      <p:sp>
        <p:nvSpPr>
          <p:cNvPr id="39939" name="Rectangle 10"/>
          <p:cNvSpPr>
            <a:spLocks noChangeArrowheads="1"/>
          </p:cNvSpPr>
          <p:nvPr/>
        </p:nvSpPr>
        <p:spPr bwMode="auto">
          <a:xfrm>
            <a:off x="6877050" y="1676400"/>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34" charset="-128"/>
            </a:endParaRPr>
          </a:p>
        </p:txBody>
      </p:sp>
      <p:sp>
        <p:nvSpPr>
          <p:cNvPr id="39940" name="Rectangle 14"/>
          <p:cNvSpPr>
            <a:spLocks noChangeArrowheads="1"/>
          </p:cNvSpPr>
          <p:nvPr/>
        </p:nvSpPr>
        <p:spPr bwMode="auto">
          <a:xfrm>
            <a:off x="1290638" y="1177925"/>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34" charset="-128"/>
            </a:endParaRPr>
          </a:p>
        </p:txBody>
      </p:sp>
      <p:sp>
        <p:nvSpPr>
          <p:cNvPr id="39941" name="WordArt 25"/>
          <p:cNvSpPr>
            <a:spLocks noChangeArrowheads="1" noChangeShapeType="1" noTextEdit="1"/>
          </p:cNvSpPr>
          <p:nvPr/>
        </p:nvSpPr>
        <p:spPr bwMode="auto">
          <a:xfrm>
            <a:off x="2998787" y="96838"/>
            <a:ext cx="2845421" cy="503237"/>
          </a:xfrm>
          <a:prstGeom prst="rect">
            <a:avLst/>
          </a:prstGeom>
        </p:spPr>
        <p:txBody>
          <a:bodyPr wrap="none" fromWordArt="1">
            <a:prstTxWarp prst="textPlain">
              <a:avLst>
                <a:gd name="adj" fmla="val 50000"/>
              </a:avLst>
            </a:prstTxWarp>
          </a:bodyPr>
          <a:lstStyle/>
          <a:p>
            <a:pPr algn="ctr"/>
            <a:r>
              <a:rPr lang="en-GB" sz="3600" b="1" kern="10" dirty="0" smtClean="0">
                <a:ln w="9525">
                  <a:solidFill>
                    <a:srgbClr val="000000"/>
                  </a:solidFill>
                  <a:round/>
                  <a:headEnd/>
                  <a:tailEnd/>
                </a:ln>
                <a:solidFill>
                  <a:schemeClr val="bg1"/>
                </a:solidFill>
                <a:latin typeface="Arial Black"/>
              </a:rPr>
              <a:t>Intensity  Anisotropy </a:t>
            </a:r>
            <a:endParaRPr lang="en-GB" sz="3600" b="1" kern="10" dirty="0">
              <a:ln w="9525">
                <a:solidFill>
                  <a:srgbClr val="000000"/>
                </a:solidFill>
                <a:round/>
                <a:headEnd/>
                <a:tailEnd/>
              </a:ln>
              <a:solidFill>
                <a:schemeClr val="bg1"/>
              </a:solidFill>
              <a:latin typeface="Arial Black"/>
            </a:endParaRPr>
          </a:p>
        </p:txBody>
      </p:sp>
      <p:pic>
        <p:nvPicPr>
          <p:cNvPr id="8" name="Picture 6"/>
          <p:cNvPicPr>
            <a:picLocks noChangeAspect="1" noChangeArrowheads="1"/>
          </p:cNvPicPr>
          <p:nvPr/>
        </p:nvPicPr>
        <p:blipFill>
          <a:blip r:embed="rId3" cstate="print">
            <a:lum bright="30000"/>
          </a:blip>
          <a:srcRect/>
          <a:stretch>
            <a:fillRect/>
          </a:stretch>
        </p:blipFill>
        <p:spPr bwMode="auto">
          <a:xfrm>
            <a:off x="3967700" y="3617843"/>
            <a:ext cx="5041127" cy="2886268"/>
          </a:xfrm>
          <a:prstGeom prst="rect">
            <a:avLst/>
          </a:prstGeom>
          <a:ln>
            <a:noFill/>
          </a:ln>
          <a:effectLst>
            <a:outerShdw blurRad="292100" dist="139700" dir="2700000" algn="tl" rotWithShape="0">
              <a:srgbClr val="333333">
                <a:alpha val="65000"/>
              </a:srgbClr>
            </a:outerShdw>
          </a:effectLst>
        </p:spPr>
      </p:pic>
      <p:pic>
        <p:nvPicPr>
          <p:cNvPr id="9" name="Picture 6" descr="t5_2_001"/>
          <p:cNvPicPr>
            <a:picLocks noChangeAspect="1" noChangeArrowheads="1"/>
          </p:cNvPicPr>
          <p:nvPr/>
        </p:nvPicPr>
        <p:blipFill>
          <a:blip r:embed="rId4" cstate="print"/>
          <a:srcRect/>
          <a:stretch>
            <a:fillRect/>
          </a:stretch>
        </p:blipFill>
        <p:spPr bwMode="auto">
          <a:xfrm>
            <a:off x="548641" y="638603"/>
            <a:ext cx="2973788" cy="2973788"/>
          </a:xfrm>
          <a:prstGeom prst="rect">
            <a:avLst/>
          </a:prstGeom>
          <a:noFill/>
        </p:spPr>
      </p:pic>
      <p:pic>
        <p:nvPicPr>
          <p:cNvPr id="10" name="Picture 5" descr="t5_2_002_a"/>
          <p:cNvPicPr>
            <a:picLocks noChangeAspect="1" noChangeArrowheads="1"/>
          </p:cNvPicPr>
          <p:nvPr/>
        </p:nvPicPr>
        <p:blipFill>
          <a:blip r:embed="rId5" cstate="print"/>
          <a:srcRect/>
          <a:stretch>
            <a:fillRect/>
          </a:stretch>
        </p:blipFill>
        <p:spPr bwMode="auto">
          <a:xfrm>
            <a:off x="4047214" y="621278"/>
            <a:ext cx="2978799" cy="2978799"/>
          </a:xfrm>
          <a:prstGeom prst="rect">
            <a:avLst/>
          </a:prstGeom>
          <a:noFill/>
        </p:spPr>
      </p:pic>
      <p:sp>
        <p:nvSpPr>
          <p:cNvPr id="11" name="Text Box 8"/>
          <p:cNvSpPr txBox="1">
            <a:spLocks noChangeArrowheads="1"/>
          </p:cNvSpPr>
          <p:nvPr/>
        </p:nvSpPr>
        <p:spPr bwMode="auto">
          <a:xfrm>
            <a:off x="0" y="659780"/>
            <a:ext cx="873125" cy="366712"/>
          </a:xfrm>
          <a:prstGeom prst="rect">
            <a:avLst/>
          </a:prstGeom>
          <a:noFill/>
          <a:ln w="9525">
            <a:noFill/>
            <a:miter lim="800000"/>
            <a:headEnd/>
            <a:tailEnd/>
          </a:ln>
          <a:effectLst/>
        </p:spPr>
        <p:txBody>
          <a:bodyPr>
            <a:spAutoFit/>
          </a:bodyPr>
          <a:lstStyle/>
          <a:p>
            <a:pPr>
              <a:spcBef>
                <a:spcPct val="50000"/>
              </a:spcBef>
            </a:pPr>
            <a:r>
              <a:rPr lang="el-GR" dirty="0">
                <a:cs typeface="Arial" pitchFamily="34" charset="0"/>
              </a:rPr>
              <a:t>φ</a:t>
            </a:r>
            <a:r>
              <a:rPr lang="en-US" dirty="0">
                <a:cs typeface="Arial" pitchFamily="34" charset="0"/>
              </a:rPr>
              <a:t>=0º</a:t>
            </a:r>
          </a:p>
        </p:txBody>
      </p:sp>
      <p:sp>
        <p:nvSpPr>
          <p:cNvPr id="12" name="Text Box 13"/>
          <p:cNvSpPr txBox="1">
            <a:spLocks noChangeArrowheads="1"/>
          </p:cNvSpPr>
          <p:nvPr/>
        </p:nvSpPr>
        <p:spPr bwMode="auto">
          <a:xfrm>
            <a:off x="6876498" y="658136"/>
            <a:ext cx="852488" cy="366713"/>
          </a:xfrm>
          <a:prstGeom prst="rect">
            <a:avLst/>
          </a:prstGeom>
          <a:noFill/>
          <a:ln w="9525">
            <a:noFill/>
            <a:miter lim="800000"/>
            <a:headEnd/>
            <a:tailEnd/>
          </a:ln>
          <a:effectLst/>
        </p:spPr>
        <p:txBody>
          <a:bodyPr>
            <a:spAutoFit/>
          </a:bodyPr>
          <a:lstStyle/>
          <a:p>
            <a:pPr>
              <a:spcBef>
                <a:spcPct val="50000"/>
              </a:spcBef>
            </a:pPr>
            <a:r>
              <a:rPr lang="el-GR" dirty="0"/>
              <a:t>φ</a:t>
            </a:r>
            <a:r>
              <a:rPr lang="en-US" dirty="0"/>
              <a:t>=90º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A.Popov </a:t>
            </a:r>
            <a:endParaRPr lang="en-US"/>
          </a:p>
        </p:txBody>
      </p:sp>
      <p:sp>
        <p:nvSpPr>
          <p:cNvPr id="3" name="Slide Number Placeholder 2"/>
          <p:cNvSpPr>
            <a:spLocks noGrp="1"/>
          </p:cNvSpPr>
          <p:nvPr>
            <p:ph type="sldNum" sz="quarter" idx="12"/>
          </p:nvPr>
        </p:nvSpPr>
        <p:spPr/>
        <p:txBody>
          <a:bodyPr/>
          <a:lstStyle/>
          <a:p>
            <a:fld id="{91E14302-21BA-46FF-A180-59143D46F836}" type="slidenum">
              <a:rPr lang="en-US" smtClean="0"/>
              <a:pPr/>
              <a:t>15</a:t>
            </a:fld>
            <a:endParaRPr lang="en-US"/>
          </a:p>
        </p:txBody>
      </p:sp>
      <p:pic>
        <p:nvPicPr>
          <p:cNvPr id="4" name="Picture 3" descr="b2_x5_image_2.PNG"/>
          <p:cNvPicPr>
            <a:picLocks noChangeAspect="1"/>
          </p:cNvPicPr>
          <p:nvPr/>
        </p:nvPicPr>
        <p:blipFill>
          <a:blip r:embed="rId2" cstate="print"/>
          <a:stretch>
            <a:fillRect/>
          </a:stretch>
        </p:blipFill>
        <p:spPr>
          <a:xfrm>
            <a:off x="0" y="1035170"/>
            <a:ext cx="4589253" cy="3814287"/>
          </a:xfrm>
          <a:prstGeom prst="rect">
            <a:avLst/>
          </a:prstGeom>
        </p:spPr>
      </p:pic>
      <p:pic>
        <p:nvPicPr>
          <p:cNvPr id="291842" name="Picture 2"/>
          <p:cNvPicPr>
            <a:picLocks noChangeAspect="1" noChangeArrowheads="1"/>
          </p:cNvPicPr>
          <p:nvPr/>
        </p:nvPicPr>
        <p:blipFill>
          <a:blip r:embed="rId3" cstate="print"/>
          <a:srcRect/>
          <a:stretch>
            <a:fillRect/>
          </a:stretch>
        </p:blipFill>
        <p:spPr bwMode="auto">
          <a:xfrm>
            <a:off x="4520569" y="108819"/>
            <a:ext cx="4623431" cy="2867294"/>
          </a:xfrm>
          <a:prstGeom prst="rect">
            <a:avLst/>
          </a:prstGeom>
          <a:noFill/>
          <a:ln w="9525">
            <a:noFill/>
            <a:miter lim="800000"/>
            <a:headEnd/>
            <a:tailEnd/>
          </a:ln>
          <a:effectLst/>
        </p:spPr>
      </p:pic>
      <p:pic>
        <p:nvPicPr>
          <p:cNvPr id="291843" name="Picture 3"/>
          <p:cNvPicPr>
            <a:picLocks noChangeAspect="1" noChangeArrowheads="1"/>
          </p:cNvPicPr>
          <p:nvPr/>
        </p:nvPicPr>
        <p:blipFill>
          <a:blip r:embed="rId4" cstate="print"/>
          <a:srcRect/>
          <a:stretch>
            <a:fillRect/>
          </a:stretch>
        </p:blipFill>
        <p:spPr bwMode="auto">
          <a:xfrm>
            <a:off x="379921" y="5458004"/>
            <a:ext cx="4381500" cy="876300"/>
          </a:xfrm>
          <a:prstGeom prst="rect">
            <a:avLst/>
          </a:prstGeom>
          <a:noFill/>
          <a:ln w="9525">
            <a:noFill/>
            <a:miter lim="800000"/>
            <a:headEnd/>
            <a:tailEnd/>
          </a:ln>
          <a:effectLst/>
        </p:spPr>
      </p:pic>
      <p:pic>
        <p:nvPicPr>
          <p:cNvPr id="291844" name="Picture 4"/>
          <p:cNvPicPr>
            <a:picLocks noChangeAspect="1" noChangeArrowheads="1"/>
          </p:cNvPicPr>
          <p:nvPr/>
        </p:nvPicPr>
        <p:blipFill>
          <a:blip r:embed="rId5" cstate="print"/>
          <a:srcRect/>
          <a:stretch>
            <a:fillRect/>
          </a:stretch>
        </p:blipFill>
        <p:spPr bwMode="auto">
          <a:xfrm>
            <a:off x="222041" y="580577"/>
            <a:ext cx="3935891" cy="444274"/>
          </a:xfrm>
          <a:prstGeom prst="rect">
            <a:avLst/>
          </a:prstGeom>
          <a:noFill/>
          <a:ln w="9525">
            <a:noFill/>
            <a:miter lim="800000"/>
            <a:headEnd/>
            <a:tailEnd/>
          </a:ln>
          <a:effectLst/>
        </p:spPr>
      </p:pic>
      <p:pic>
        <p:nvPicPr>
          <p:cNvPr id="291845" name="Picture 5"/>
          <p:cNvPicPr>
            <a:picLocks noChangeAspect="1" noChangeArrowheads="1"/>
          </p:cNvPicPr>
          <p:nvPr/>
        </p:nvPicPr>
        <p:blipFill>
          <a:blip r:embed="rId6" cstate="print"/>
          <a:srcRect/>
          <a:stretch>
            <a:fillRect/>
          </a:stretch>
        </p:blipFill>
        <p:spPr bwMode="auto">
          <a:xfrm>
            <a:off x="4856672" y="3242814"/>
            <a:ext cx="4287327" cy="3304636"/>
          </a:xfrm>
          <a:prstGeom prst="rect">
            <a:avLst/>
          </a:prstGeom>
          <a:noFill/>
          <a:ln w="9525">
            <a:noFill/>
            <a:miter lim="800000"/>
            <a:headEnd/>
            <a:tailEnd/>
          </a:ln>
          <a:effectLst/>
        </p:spPr>
      </p:pic>
      <p:sp>
        <p:nvSpPr>
          <p:cNvPr id="9" name="Right Arrow 8"/>
          <p:cNvSpPr/>
          <p:nvPr/>
        </p:nvSpPr>
        <p:spPr>
          <a:xfrm>
            <a:off x="6219645" y="5451894"/>
            <a:ext cx="2346385" cy="172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1"/>
          <p:cNvSpPr>
            <a:spLocks noGrp="1"/>
          </p:cNvSpPr>
          <p:nvPr>
            <p:ph type="ftr" sz="quarter" idx="11"/>
          </p:nvPr>
        </p:nvSpPr>
        <p:spPr>
          <a:noFill/>
        </p:spPr>
        <p:txBody>
          <a:bodyPr/>
          <a:lstStyle/>
          <a:p>
            <a:r>
              <a:rPr lang="en-US"/>
              <a:t>A.Popov </a:t>
            </a:r>
          </a:p>
        </p:txBody>
      </p:sp>
      <p:sp>
        <p:nvSpPr>
          <p:cNvPr id="13316" name="Slide Number Placeholder 2"/>
          <p:cNvSpPr>
            <a:spLocks noGrp="1"/>
          </p:cNvSpPr>
          <p:nvPr>
            <p:ph type="sldNum" sz="quarter" idx="12"/>
          </p:nvPr>
        </p:nvSpPr>
        <p:spPr>
          <a:noFill/>
        </p:spPr>
        <p:txBody>
          <a:bodyPr/>
          <a:lstStyle/>
          <a:p>
            <a:fld id="{3E7DDEA5-8E11-4B2B-B29B-EE4C1C26C0EB}" type="slidenum">
              <a:rPr lang="en-US"/>
              <a:pPr/>
              <a:t>16</a:t>
            </a:fld>
            <a:endParaRPr lang="en-US"/>
          </a:p>
        </p:txBody>
      </p:sp>
      <p:graphicFrame>
        <p:nvGraphicFramePr>
          <p:cNvPr id="13314" name="Object 2"/>
          <p:cNvGraphicFramePr>
            <a:graphicFrameLocks noChangeAspect="1"/>
          </p:cNvGraphicFramePr>
          <p:nvPr/>
        </p:nvGraphicFramePr>
        <p:xfrm>
          <a:off x="390525" y="952500"/>
          <a:ext cx="7850188" cy="5135563"/>
        </p:xfrm>
        <a:graphic>
          <a:graphicData uri="http://schemas.openxmlformats.org/presentationml/2006/ole">
            <p:oleObj spid="_x0000_s514050" name="Worksheet" r:id="rId3" imgW="9334444" imgH="6105457" progId="Excel.Sheet.12">
              <p:embed/>
            </p:oleObj>
          </a:graphicData>
        </a:graphic>
      </p:graphicFrame>
      <p:sp>
        <p:nvSpPr>
          <p:cNvPr id="13317" name="TextBox 10"/>
          <p:cNvSpPr txBox="1">
            <a:spLocks noChangeArrowheads="1"/>
          </p:cNvSpPr>
          <p:nvPr/>
        </p:nvSpPr>
        <p:spPr bwMode="auto">
          <a:xfrm>
            <a:off x="2365375" y="158750"/>
            <a:ext cx="4972050" cy="369888"/>
          </a:xfrm>
          <a:prstGeom prst="rect">
            <a:avLst/>
          </a:prstGeom>
          <a:noFill/>
          <a:ln w="9525">
            <a:noFill/>
            <a:miter lim="800000"/>
            <a:headEnd/>
            <a:tailEnd/>
          </a:ln>
        </p:spPr>
        <p:txBody>
          <a:bodyPr>
            <a:spAutoFit/>
          </a:bodyPr>
          <a:lstStyle/>
          <a:p>
            <a:r>
              <a:rPr lang="en-US">
                <a:solidFill>
                  <a:schemeClr val="bg1"/>
                </a:solidFill>
              </a:rPr>
              <a:t>Optimal Oscillation Range</a:t>
            </a:r>
            <a:endParaRPr lang="en-GB">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Oval 3"/>
          <p:cNvSpPr>
            <a:spLocks noChangeArrowheads="1"/>
          </p:cNvSpPr>
          <p:nvPr/>
        </p:nvSpPr>
        <p:spPr bwMode="auto">
          <a:xfrm>
            <a:off x="6938107" y="1336431"/>
            <a:ext cx="2057400" cy="668689"/>
          </a:xfrm>
          <a:prstGeom prst="ellipse">
            <a:avLst/>
          </a:prstGeom>
          <a:solidFill>
            <a:srgbClr val="F2C522">
              <a:alpha val="52940"/>
            </a:srgbClr>
          </a:solidFill>
          <a:ln w="9525">
            <a:solidFill>
              <a:schemeClr val="tx1"/>
            </a:solidFill>
            <a:round/>
            <a:headEnd/>
            <a:tailEnd/>
          </a:ln>
        </p:spPr>
        <p:txBody>
          <a:bodyPr wrap="none" anchor="ctr"/>
          <a:lstStyle/>
          <a:p>
            <a:pPr algn="ctr" eaLnBrk="0" hangingPunct="0"/>
            <a:r>
              <a:rPr lang="en-US" sz="2000" b="1">
                <a:solidFill>
                  <a:srgbClr val="FF0066"/>
                </a:solidFill>
                <a:latin typeface="Times" pitchFamily="18" charset="0"/>
              </a:rPr>
              <a:t>User choices</a:t>
            </a:r>
          </a:p>
        </p:txBody>
      </p:sp>
      <p:sp>
        <p:nvSpPr>
          <p:cNvPr id="38918" name="WordArt 6"/>
          <p:cNvSpPr>
            <a:spLocks noChangeArrowheads="1" noChangeShapeType="1" noTextEdit="1"/>
          </p:cNvSpPr>
          <p:nvPr/>
        </p:nvSpPr>
        <p:spPr bwMode="auto">
          <a:xfrm>
            <a:off x="2059475" y="2258647"/>
            <a:ext cx="2027971" cy="218830"/>
          </a:xfrm>
          <a:prstGeom prst="rect">
            <a:avLst/>
          </a:prstGeom>
        </p:spPr>
        <p:txBody>
          <a:bodyPr wrap="none" fromWordArt="1">
            <a:prstTxWarp prst="textPlain">
              <a:avLst>
                <a:gd name="adj" fmla="val 50000"/>
              </a:avLst>
            </a:prstTxWarp>
          </a:bodyPr>
          <a:lstStyle/>
          <a:p>
            <a:pPr algn="ctr"/>
            <a:r>
              <a:rPr lang="en-GB" sz="2000" kern="10" normalizeH="1" dirty="0">
                <a:ln w="9525">
                  <a:solidFill>
                    <a:srgbClr val="FF0000"/>
                  </a:solidFill>
                  <a:round/>
                  <a:headEnd/>
                  <a:tailEnd/>
                </a:ln>
                <a:solidFill>
                  <a:srgbClr val="FF00FF"/>
                </a:solidFill>
                <a:latin typeface="Times"/>
              </a:rPr>
              <a:t>MOSFLM   </a:t>
            </a:r>
            <a:r>
              <a:rPr lang="en-GB" sz="2000" kern="10" normalizeH="1" dirty="0" smtClean="0">
                <a:ln w="9525">
                  <a:solidFill>
                    <a:srgbClr val="FF0000"/>
                  </a:solidFill>
                  <a:round/>
                  <a:headEnd/>
                  <a:tailEnd/>
                </a:ln>
                <a:solidFill>
                  <a:srgbClr val="FF00FF"/>
                </a:solidFill>
                <a:latin typeface="Times"/>
              </a:rPr>
              <a:t>XDS</a:t>
            </a:r>
            <a:endParaRPr lang="en-GB" sz="2000" kern="10" normalizeH="1" dirty="0">
              <a:ln w="9525">
                <a:solidFill>
                  <a:srgbClr val="FF0000"/>
                </a:solidFill>
                <a:round/>
                <a:headEnd/>
                <a:tailEnd/>
              </a:ln>
              <a:solidFill>
                <a:srgbClr val="FF00FF"/>
              </a:solidFill>
              <a:latin typeface="Times"/>
            </a:endParaRPr>
          </a:p>
        </p:txBody>
      </p:sp>
      <p:sp>
        <p:nvSpPr>
          <p:cNvPr id="38919" name="WordArt 7"/>
          <p:cNvSpPr>
            <a:spLocks noChangeArrowheads="1" noChangeShapeType="1" noTextEdit="1"/>
          </p:cNvSpPr>
          <p:nvPr/>
        </p:nvSpPr>
        <p:spPr bwMode="auto">
          <a:xfrm>
            <a:off x="2876306" y="5494215"/>
            <a:ext cx="2852371" cy="605693"/>
          </a:xfrm>
          <a:prstGeom prst="rect">
            <a:avLst/>
          </a:prstGeom>
          <a:solidFill>
            <a:srgbClr val="F5FCB6"/>
          </a:solidFill>
        </p:spPr>
        <p:txBody>
          <a:bodyPr wrap="none" fromWordArt="1">
            <a:prstTxWarp prst="textPlain">
              <a:avLst>
                <a:gd name="adj" fmla="val 50000"/>
              </a:avLst>
            </a:prstTxWarp>
          </a:bodyPr>
          <a:lstStyle/>
          <a:p>
            <a:pPr algn="ctr"/>
            <a:r>
              <a:rPr lang="en-GB" sz="2000" kern="10" dirty="0">
                <a:ln w="9525">
                  <a:solidFill>
                    <a:schemeClr val="tx1"/>
                  </a:solidFill>
                  <a:round/>
                  <a:headEnd/>
                  <a:tailEnd/>
                </a:ln>
                <a:latin typeface="Arial Black"/>
              </a:rPr>
              <a:t>Optimal plan(s) of data collection</a:t>
            </a:r>
          </a:p>
          <a:p>
            <a:pPr algn="ctr"/>
            <a:r>
              <a:rPr lang="en-GB" sz="2000" kern="10" dirty="0">
                <a:ln w="9525">
                  <a:solidFill>
                    <a:schemeClr val="tx1"/>
                  </a:solidFill>
                  <a:round/>
                  <a:headEnd/>
                  <a:tailEnd/>
                </a:ln>
                <a:latin typeface="Arial Black"/>
              </a:rPr>
              <a:t>Statistics</a:t>
            </a:r>
          </a:p>
          <a:p>
            <a:pPr algn="ctr"/>
            <a:r>
              <a:rPr lang="en-GB" sz="2000" kern="10" dirty="0">
                <a:ln w="9525">
                  <a:solidFill>
                    <a:schemeClr val="tx1"/>
                  </a:solidFill>
                  <a:round/>
                  <a:headEnd/>
                  <a:tailEnd/>
                </a:ln>
                <a:latin typeface="Arial Black"/>
              </a:rPr>
              <a:t>B-factor</a:t>
            </a:r>
          </a:p>
        </p:txBody>
      </p:sp>
      <p:sp>
        <p:nvSpPr>
          <p:cNvPr id="38920" name="Line 8"/>
          <p:cNvSpPr>
            <a:spLocks noChangeShapeType="1"/>
          </p:cNvSpPr>
          <p:nvPr/>
        </p:nvSpPr>
        <p:spPr bwMode="auto">
          <a:xfrm>
            <a:off x="2180737" y="2512768"/>
            <a:ext cx="1883263" cy="19416"/>
          </a:xfrm>
          <a:prstGeom prst="line">
            <a:avLst/>
          </a:prstGeom>
          <a:noFill/>
          <a:ln w="38100">
            <a:solidFill>
              <a:schemeClr val="tx1"/>
            </a:solidFill>
            <a:round/>
            <a:headEnd/>
            <a:tailEnd/>
          </a:ln>
        </p:spPr>
        <p:txBody>
          <a:bodyPr wrap="none" anchor="ctr"/>
          <a:lstStyle/>
          <a:p>
            <a:endParaRPr lang="en-GB"/>
          </a:p>
        </p:txBody>
      </p:sp>
      <p:sp>
        <p:nvSpPr>
          <p:cNvPr id="38922" name="Rectangle 10"/>
          <p:cNvSpPr>
            <a:spLocks noChangeArrowheads="1"/>
          </p:cNvSpPr>
          <p:nvPr/>
        </p:nvSpPr>
        <p:spPr bwMode="auto">
          <a:xfrm>
            <a:off x="6877050" y="1676400"/>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34" charset="-128"/>
            </a:endParaRPr>
          </a:p>
        </p:txBody>
      </p:sp>
      <p:sp>
        <p:nvSpPr>
          <p:cNvPr id="38924" name="Oval 12"/>
          <p:cNvSpPr>
            <a:spLocks noChangeArrowheads="1"/>
          </p:cNvSpPr>
          <p:nvPr/>
        </p:nvSpPr>
        <p:spPr bwMode="auto">
          <a:xfrm>
            <a:off x="0" y="1712894"/>
            <a:ext cx="1828800" cy="685800"/>
          </a:xfrm>
          <a:prstGeom prst="ellipse">
            <a:avLst/>
          </a:prstGeom>
          <a:solidFill>
            <a:srgbClr val="F2C522">
              <a:alpha val="41960"/>
            </a:srgbClr>
          </a:solidFill>
          <a:ln w="9525">
            <a:solidFill>
              <a:schemeClr val="tx1"/>
            </a:solidFill>
            <a:round/>
            <a:headEnd/>
            <a:tailEnd/>
          </a:ln>
        </p:spPr>
        <p:txBody>
          <a:bodyPr wrap="none" anchor="ctr"/>
          <a:lstStyle/>
          <a:p>
            <a:pPr algn="ctr" eaLnBrk="0" hangingPunct="0"/>
            <a:r>
              <a:rPr lang="en-US" sz="1400" b="1">
                <a:ea typeface="ＭＳ Ｐゴシック" pitchFamily="34" charset="-128"/>
              </a:rPr>
              <a:t>Beamline Flux</a:t>
            </a:r>
          </a:p>
          <a:p>
            <a:pPr algn="ctr" eaLnBrk="0" hangingPunct="0"/>
            <a:r>
              <a:rPr lang="en-US" sz="1400" b="1">
                <a:ea typeface="ＭＳ Ｐゴシック" pitchFamily="34" charset="-128"/>
              </a:rPr>
              <a:t>Crystal contents</a:t>
            </a:r>
          </a:p>
        </p:txBody>
      </p:sp>
      <p:sp>
        <p:nvSpPr>
          <p:cNvPr id="38925" name="WordArt 13"/>
          <p:cNvSpPr>
            <a:spLocks noChangeArrowheads="1" noChangeShapeType="1" noTextEdit="1"/>
          </p:cNvSpPr>
          <p:nvPr/>
        </p:nvSpPr>
        <p:spPr bwMode="auto">
          <a:xfrm>
            <a:off x="384368" y="3054919"/>
            <a:ext cx="863600" cy="287337"/>
          </a:xfrm>
          <a:prstGeom prst="rect">
            <a:avLst/>
          </a:prstGeom>
        </p:spPr>
        <p:txBody>
          <a:bodyPr wrap="none" fromWordArt="1">
            <a:prstTxWarp prst="textPlain">
              <a:avLst>
                <a:gd name="adj" fmla="val 50000"/>
              </a:avLst>
            </a:prstTxWarp>
          </a:bodyPr>
          <a:lstStyle/>
          <a:p>
            <a:pPr algn="ctr"/>
            <a:r>
              <a:rPr lang="en-GB" kern="10" normalizeH="1" dirty="0">
                <a:ln w="9525">
                  <a:solidFill>
                    <a:srgbClr val="FF0000"/>
                  </a:solidFill>
                  <a:round/>
                  <a:headEnd/>
                  <a:tailEnd/>
                </a:ln>
                <a:solidFill>
                  <a:srgbClr val="FF00FF"/>
                </a:solidFill>
                <a:latin typeface="Arial Black"/>
              </a:rPr>
              <a:t>RADDOSE</a:t>
            </a:r>
          </a:p>
        </p:txBody>
      </p:sp>
      <p:sp>
        <p:nvSpPr>
          <p:cNvPr id="38926" name="Rectangle 14"/>
          <p:cNvSpPr>
            <a:spLocks noChangeArrowheads="1"/>
          </p:cNvSpPr>
          <p:nvPr/>
        </p:nvSpPr>
        <p:spPr bwMode="auto">
          <a:xfrm>
            <a:off x="1290638" y="1177925"/>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34" charset="-128"/>
            </a:endParaRPr>
          </a:p>
        </p:txBody>
      </p:sp>
      <p:sp>
        <p:nvSpPr>
          <p:cNvPr id="38927" name="Text Box 15"/>
          <p:cNvSpPr txBox="1">
            <a:spLocks noChangeArrowheads="1"/>
          </p:cNvSpPr>
          <p:nvPr/>
        </p:nvSpPr>
        <p:spPr bwMode="auto">
          <a:xfrm rot="2108970">
            <a:off x="1026994" y="3784649"/>
            <a:ext cx="2134233" cy="307777"/>
          </a:xfrm>
          <a:prstGeom prst="rect">
            <a:avLst/>
          </a:prstGeom>
          <a:noFill/>
          <a:ln w="9525">
            <a:noFill/>
            <a:miter lim="800000"/>
            <a:headEnd/>
            <a:tailEnd/>
          </a:ln>
        </p:spPr>
        <p:txBody>
          <a:bodyPr wrap="square">
            <a:spAutoFit/>
          </a:bodyPr>
          <a:lstStyle/>
          <a:p>
            <a:pPr eaLnBrk="0" hangingPunct="0">
              <a:spcBef>
                <a:spcPct val="50000"/>
              </a:spcBef>
            </a:pPr>
            <a:r>
              <a:rPr lang="en-US" sz="1400" b="1" dirty="0">
                <a:ea typeface="ＭＳ Ｐゴシック" pitchFamily="34" charset="-128"/>
              </a:rPr>
              <a:t>Absorbed dose rate</a:t>
            </a:r>
            <a:endParaRPr lang="en-US" sz="2400" dirty="0">
              <a:ea typeface="ＭＳ Ｐゴシック" pitchFamily="34" charset="-128"/>
            </a:endParaRPr>
          </a:p>
        </p:txBody>
      </p:sp>
      <p:sp>
        <p:nvSpPr>
          <p:cNvPr id="38928" name="AutoShape 16"/>
          <p:cNvSpPr>
            <a:spLocks noChangeArrowheads="1"/>
          </p:cNvSpPr>
          <p:nvPr/>
        </p:nvSpPr>
        <p:spPr bwMode="auto">
          <a:xfrm>
            <a:off x="808346" y="2433065"/>
            <a:ext cx="46852" cy="528343"/>
          </a:xfrm>
          <a:prstGeom prst="downArrow">
            <a:avLst>
              <a:gd name="adj1" fmla="val 50000"/>
              <a:gd name="adj2" fmla="val 147283"/>
            </a:avLst>
          </a:prstGeom>
          <a:solidFill>
            <a:schemeClr val="tx1"/>
          </a:solidFill>
          <a:ln w="9525">
            <a:solidFill>
              <a:schemeClr val="tx1"/>
            </a:solidFill>
            <a:miter lim="800000"/>
            <a:headEnd/>
            <a:tailEnd/>
          </a:ln>
        </p:spPr>
        <p:txBody>
          <a:bodyPr wrap="none" anchor="ctr"/>
          <a:lstStyle/>
          <a:p>
            <a:endParaRPr lang="en-GB"/>
          </a:p>
        </p:txBody>
      </p:sp>
      <p:sp>
        <p:nvSpPr>
          <p:cNvPr id="38929" name="AutoShape 17"/>
          <p:cNvSpPr>
            <a:spLocks noChangeArrowheads="1"/>
          </p:cNvSpPr>
          <p:nvPr/>
        </p:nvSpPr>
        <p:spPr bwMode="auto">
          <a:xfrm rot="2165097">
            <a:off x="896880" y="4081866"/>
            <a:ext cx="2359950" cy="112972"/>
          </a:xfrm>
          <a:prstGeom prst="rightArrow">
            <a:avLst>
              <a:gd name="adj1" fmla="val 50000"/>
              <a:gd name="adj2" fmla="val 273902"/>
            </a:avLst>
          </a:prstGeom>
          <a:solidFill>
            <a:schemeClr val="tx1"/>
          </a:solidFill>
          <a:ln w="9525">
            <a:solidFill>
              <a:schemeClr val="tx1"/>
            </a:solidFill>
            <a:miter lim="800000"/>
            <a:headEnd/>
            <a:tailEnd/>
          </a:ln>
        </p:spPr>
        <p:txBody>
          <a:bodyPr wrap="none" anchor="ctr"/>
          <a:lstStyle/>
          <a:p>
            <a:endParaRPr lang="en-GB"/>
          </a:p>
        </p:txBody>
      </p:sp>
      <p:sp>
        <p:nvSpPr>
          <p:cNvPr id="38930" name="AutoShape 18"/>
          <p:cNvSpPr>
            <a:spLocks noChangeArrowheads="1"/>
          </p:cNvSpPr>
          <p:nvPr/>
        </p:nvSpPr>
        <p:spPr bwMode="auto">
          <a:xfrm rot="16978575">
            <a:off x="3603484" y="3371745"/>
            <a:ext cx="2644911" cy="171895"/>
          </a:xfrm>
          <a:prstGeom prst="leftArrow">
            <a:avLst>
              <a:gd name="adj1" fmla="val 50000"/>
              <a:gd name="adj2" fmla="val 112362"/>
            </a:avLst>
          </a:prstGeom>
          <a:solidFill>
            <a:schemeClr val="tx1"/>
          </a:solidFill>
          <a:ln w="9525">
            <a:solidFill>
              <a:schemeClr val="tx1"/>
            </a:solidFill>
            <a:miter lim="800000"/>
            <a:headEnd/>
            <a:tailEnd/>
          </a:ln>
        </p:spPr>
        <p:txBody>
          <a:bodyPr wrap="none" anchor="ctr"/>
          <a:lstStyle/>
          <a:p>
            <a:endParaRPr lang="en-GB"/>
          </a:p>
        </p:txBody>
      </p:sp>
      <p:sp>
        <p:nvSpPr>
          <p:cNvPr id="38931" name="AutoShape 19"/>
          <p:cNvSpPr>
            <a:spLocks noChangeArrowheads="1"/>
          </p:cNvSpPr>
          <p:nvPr/>
        </p:nvSpPr>
        <p:spPr bwMode="auto">
          <a:xfrm>
            <a:off x="3139831" y="2570529"/>
            <a:ext cx="360363" cy="2157779"/>
          </a:xfrm>
          <a:prstGeom prst="downArrow">
            <a:avLst>
              <a:gd name="adj1" fmla="val 50000"/>
              <a:gd name="adj2" fmla="val 35022"/>
            </a:avLst>
          </a:prstGeom>
          <a:solidFill>
            <a:schemeClr val="tx1"/>
          </a:solidFill>
          <a:ln w="9525">
            <a:solidFill>
              <a:schemeClr val="tx1"/>
            </a:solidFill>
            <a:miter lim="800000"/>
            <a:headEnd/>
            <a:tailEnd/>
          </a:ln>
        </p:spPr>
        <p:txBody>
          <a:bodyPr wrap="none" anchor="ctr"/>
          <a:lstStyle/>
          <a:p>
            <a:endParaRPr lang="en-GB"/>
          </a:p>
        </p:txBody>
      </p:sp>
      <p:pic>
        <p:nvPicPr>
          <p:cNvPr id="38932" name="Picture 20" descr="Picture2"/>
          <p:cNvPicPr>
            <a:picLocks noChangeAspect="1" noChangeArrowheads="1"/>
          </p:cNvPicPr>
          <p:nvPr/>
        </p:nvPicPr>
        <p:blipFill>
          <a:blip r:embed="rId3" cstate="print">
            <a:lum bright="-12000" contrast="-12000"/>
          </a:blip>
          <a:srcRect/>
          <a:stretch>
            <a:fillRect/>
          </a:stretch>
        </p:blipFill>
        <p:spPr bwMode="auto">
          <a:xfrm>
            <a:off x="2781423" y="762122"/>
            <a:ext cx="935037" cy="928687"/>
          </a:xfrm>
          <a:prstGeom prst="rect">
            <a:avLst/>
          </a:prstGeom>
          <a:noFill/>
          <a:ln w="9525">
            <a:noFill/>
            <a:miter lim="800000"/>
            <a:headEnd/>
            <a:tailEnd/>
          </a:ln>
        </p:spPr>
      </p:pic>
      <p:sp>
        <p:nvSpPr>
          <p:cNvPr id="38933" name="Rectangle 21"/>
          <p:cNvSpPr>
            <a:spLocks noChangeArrowheads="1"/>
          </p:cNvSpPr>
          <p:nvPr/>
        </p:nvSpPr>
        <p:spPr bwMode="auto">
          <a:xfrm>
            <a:off x="2301873" y="1646481"/>
            <a:ext cx="1655763" cy="366712"/>
          </a:xfrm>
          <a:prstGeom prst="rect">
            <a:avLst/>
          </a:prstGeom>
          <a:noFill/>
          <a:ln w="9525">
            <a:noFill/>
            <a:miter lim="800000"/>
            <a:headEnd/>
            <a:tailEnd/>
          </a:ln>
        </p:spPr>
        <p:txBody>
          <a:bodyPr>
            <a:spAutoFit/>
          </a:bodyPr>
          <a:lstStyle/>
          <a:p>
            <a:pPr eaLnBrk="0" hangingPunct="0">
              <a:spcBef>
                <a:spcPct val="50000"/>
              </a:spcBef>
            </a:pPr>
            <a:r>
              <a:rPr lang="en-US" b="1" dirty="0"/>
              <a:t>Initial Images</a:t>
            </a:r>
          </a:p>
        </p:txBody>
      </p:sp>
      <p:sp>
        <p:nvSpPr>
          <p:cNvPr id="38934" name="AutoShape 22"/>
          <p:cNvSpPr>
            <a:spLocks noChangeArrowheads="1"/>
          </p:cNvSpPr>
          <p:nvPr/>
        </p:nvSpPr>
        <p:spPr bwMode="auto">
          <a:xfrm>
            <a:off x="3100755" y="1952137"/>
            <a:ext cx="215900" cy="287338"/>
          </a:xfrm>
          <a:prstGeom prst="downArrow">
            <a:avLst>
              <a:gd name="adj1" fmla="val 50000"/>
              <a:gd name="adj2" fmla="val 33272"/>
            </a:avLst>
          </a:prstGeom>
          <a:solidFill>
            <a:schemeClr val="tx1"/>
          </a:solidFill>
          <a:ln w="9525">
            <a:solidFill>
              <a:schemeClr val="tx1"/>
            </a:solidFill>
            <a:miter lim="800000"/>
            <a:headEnd/>
            <a:tailEnd/>
          </a:ln>
        </p:spPr>
        <p:txBody>
          <a:bodyPr wrap="none" anchor="ctr"/>
          <a:lstStyle/>
          <a:p>
            <a:endParaRPr lang="en-GB"/>
          </a:p>
        </p:txBody>
      </p:sp>
      <p:sp>
        <p:nvSpPr>
          <p:cNvPr id="38937" name="WordArt 25"/>
          <p:cNvSpPr>
            <a:spLocks noChangeArrowheads="1" noChangeShapeType="1" noTextEdit="1"/>
          </p:cNvSpPr>
          <p:nvPr/>
        </p:nvSpPr>
        <p:spPr bwMode="auto">
          <a:xfrm>
            <a:off x="3156683" y="4983407"/>
            <a:ext cx="2203450" cy="503237"/>
          </a:xfrm>
          <a:prstGeom prst="rect">
            <a:avLst/>
          </a:prstGeom>
        </p:spPr>
        <p:txBody>
          <a:bodyPr wrap="none" fromWordArt="1">
            <a:prstTxWarp prst="textPlain">
              <a:avLst>
                <a:gd name="adj" fmla="val 50000"/>
              </a:avLst>
            </a:prstTxWarp>
          </a:bodyPr>
          <a:lstStyle/>
          <a:p>
            <a:pPr algn="ctr"/>
            <a:r>
              <a:rPr lang="en-GB" sz="3600" b="1" kern="10" dirty="0">
                <a:ln w="9525">
                  <a:solidFill>
                    <a:srgbClr val="000000"/>
                  </a:solidFill>
                  <a:round/>
                  <a:headEnd/>
                  <a:tailEnd/>
                </a:ln>
                <a:solidFill>
                  <a:srgbClr val="FF9900"/>
                </a:solidFill>
                <a:latin typeface="Arial Black"/>
              </a:rPr>
              <a:t>BEST </a:t>
            </a:r>
            <a:r>
              <a:rPr lang="en-GB" sz="3600" b="1" kern="10" dirty="0" smtClean="0">
                <a:ln w="9525">
                  <a:solidFill>
                    <a:srgbClr val="000000"/>
                  </a:solidFill>
                  <a:round/>
                  <a:headEnd/>
                  <a:tailEnd/>
                </a:ln>
                <a:solidFill>
                  <a:srgbClr val="FF9900"/>
                </a:solidFill>
                <a:latin typeface="Arial Black"/>
              </a:rPr>
              <a:t>4.1</a:t>
            </a:r>
            <a:endParaRPr lang="en-GB" sz="3600" b="1" kern="10" dirty="0">
              <a:ln w="9525">
                <a:solidFill>
                  <a:srgbClr val="000000"/>
                </a:solidFill>
                <a:round/>
                <a:headEnd/>
                <a:tailEnd/>
              </a:ln>
              <a:solidFill>
                <a:srgbClr val="FF9900"/>
              </a:solidFill>
              <a:latin typeface="Arial Black"/>
            </a:endParaRPr>
          </a:p>
        </p:txBody>
      </p:sp>
      <p:sp>
        <p:nvSpPr>
          <p:cNvPr id="38939" name="Text Box 27"/>
          <p:cNvSpPr txBox="1">
            <a:spLocks noChangeArrowheads="1"/>
          </p:cNvSpPr>
          <p:nvPr/>
        </p:nvSpPr>
        <p:spPr bwMode="auto">
          <a:xfrm>
            <a:off x="0" y="0"/>
            <a:ext cx="9144000" cy="528638"/>
          </a:xfrm>
          <a:prstGeom prst="rect">
            <a:avLst/>
          </a:prstGeom>
          <a:solidFill>
            <a:schemeClr val="tx1"/>
          </a:solidFill>
          <a:ln w="9525">
            <a:solidFill>
              <a:schemeClr val="tx1"/>
            </a:solidFill>
            <a:miter lim="800000"/>
            <a:headEnd/>
            <a:tailEnd/>
          </a:ln>
        </p:spPr>
        <p:txBody>
          <a:bodyPr>
            <a:spAutoFit/>
          </a:bodyPr>
          <a:lstStyle/>
          <a:p>
            <a:pPr algn="ctr">
              <a:spcBef>
                <a:spcPct val="50000"/>
              </a:spcBef>
            </a:pPr>
            <a:r>
              <a:rPr lang="en-US" sz="2800" b="1" u="sng">
                <a:solidFill>
                  <a:schemeClr val="bg1"/>
                </a:solidFill>
                <a:latin typeface="Times New Roman" pitchFamily="18" charset="0"/>
              </a:rPr>
              <a:t>Data collection strategy accounting radiation damage</a:t>
            </a:r>
            <a:r>
              <a:rPr lang="en-US" sz="2800" u="sng">
                <a:solidFill>
                  <a:schemeClr val="bg1"/>
                </a:solidFill>
              </a:rPr>
              <a:t> </a:t>
            </a:r>
          </a:p>
        </p:txBody>
      </p:sp>
      <p:sp>
        <p:nvSpPr>
          <p:cNvPr id="29" name="Rectangle 28"/>
          <p:cNvSpPr/>
          <p:nvPr/>
        </p:nvSpPr>
        <p:spPr>
          <a:xfrm>
            <a:off x="139998" y="4720995"/>
            <a:ext cx="2087592" cy="707366"/>
          </a:xfrm>
          <a:prstGeom prst="rect">
            <a:avLst/>
          </a:prstGeom>
          <a:solidFill>
            <a:srgbClr val="F2C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Detector parameters</a:t>
            </a:r>
          </a:p>
          <a:p>
            <a:pPr algn="ctr"/>
            <a:r>
              <a:rPr lang="en-US" sz="1400" dirty="0" err="1" smtClean="0">
                <a:solidFill>
                  <a:schemeClr val="tx1"/>
                </a:solidFill>
              </a:rPr>
              <a:t>Beamline</a:t>
            </a:r>
            <a:r>
              <a:rPr lang="en-US" sz="1400" dirty="0" smtClean="0">
                <a:solidFill>
                  <a:schemeClr val="tx1"/>
                </a:solidFill>
              </a:rPr>
              <a:t> parameters and limitations</a:t>
            </a:r>
            <a:endParaRPr lang="en-GB" sz="1400" dirty="0">
              <a:solidFill>
                <a:schemeClr val="tx1"/>
              </a:solidFill>
            </a:endParaRPr>
          </a:p>
        </p:txBody>
      </p:sp>
      <p:sp>
        <p:nvSpPr>
          <p:cNvPr id="30" name="AutoShape 17"/>
          <p:cNvSpPr>
            <a:spLocks noChangeArrowheads="1"/>
          </p:cNvSpPr>
          <p:nvPr/>
        </p:nvSpPr>
        <p:spPr bwMode="auto">
          <a:xfrm>
            <a:off x="2220536" y="5130350"/>
            <a:ext cx="865849" cy="64737"/>
          </a:xfrm>
          <a:prstGeom prst="rightArrow">
            <a:avLst>
              <a:gd name="adj1" fmla="val 50000"/>
              <a:gd name="adj2" fmla="val 273902"/>
            </a:avLst>
          </a:prstGeom>
          <a:solidFill>
            <a:schemeClr val="tx1"/>
          </a:solidFill>
          <a:ln w="9525">
            <a:solidFill>
              <a:schemeClr val="tx1"/>
            </a:solidFill>
            <a:miter lim="800000"/>
            <a:headEnd/>
            <a:tailEnd/>
          </a:ln>
        </p:spPr>
        <p:txBody>
          <a:bodyPr wrap="none" anchor="ctr"/>
          <a:lstStyle/>
          <a:p>
            <a:endParaRPr lang="en-GB"/>
          </a:p>
        </p:txBody>
      </p:sp>
      <p:sp>
        <p:nvSpPr>
          <p:cNvPr id="31" name="Text Box 24"/>
          <p:cNvSpPr txBox="1">
            <a:spLocks noChangeArrowheads="1"/>
          </p:cNvSpPr>
          <p:nvPr/>
        </p:nvSpPr>
        <p:spPr bwMode="auto">
          <a:xfrm>
            <a:off x="6480175" y="2016370"/>
            <a:ext cx="2663825" cy="2039020"/>
          </a:xfrm>
          <a:prstGeom prst="rect">
            <a:avLst/>
          </a:prstGeom>
          <a:solidFill>
            <a:srgbClr val="FFFF99"/>
          </a:solidFill>
          <a:ln w="9525">
            <a:solidFill>
              <a:schemeClr val="tx1"/>
            </a:solidFill>
            <a:miter lim="800000"/>
            <a:headEnd/>
            <a:tailEnd/>
          </a:ln>
          <a:effectLst/>
        </p:spPr>
        <p:txBody>
          <a:bodyPr wrap="square">
            <a:spAutoFit/>
          </a:bodyPr>
          <a:lstStyle/>
          <a:p>
            <a:pPr>
              <a:spcBef>
                <a:spcPct val="50000"/>
              </a:spcBef>
            </a:pPr>
            <a:r>
              <a:rPr lang="en-US" sz="1100" b="1" dirty="0"/>
              <a:t>Optimize data collection</a:t>
            </a:r>
          </a:p>
          <a:p>
            <a:pPr>
              <a:spcBef>
                <a:spcPct val="50000"/>
              </a:spcBef>
            </a:pPr>
            <a:r>
              <a:rPr lang="en-US" sz="1100" b="1" dirty="0"/>
              <a:t>Optimize SAD data collection</a:t>
            </a:r>
          </a:p>
          <a:p>
            <a:pPr>
              <a:spcBef>
                <a:spcPct val="50000"/>
              </a:spcBef>
            </a:pPr>
            <a:r>
              <a:rPr lang="en-US" sz="1100" b="1" dirty="0"/>
              <a:t>Find optimal crystal orientation</a:t>
            </a:r>
          </a:p>
          <a:p>
            <a:pPr>
              <a:spcBef>
                <a:spcPct val="50000"/>
              </a:spcBef>
            </a:pPr>
            <a:r>
              <a:rPr lang="en-US" sz="1100" b="1" dirty="0"/>
              <a:t>Low-resolution optimal</a:t>
            </a:r>
          </a:p>
          <a:p>
            <a:pPr>
              <a:spcBef>
                <a:spcPct val="50000"/>
              </a:spcBef>
            </a:pPr>
            <a:r>
              <a:rPr lang="en-US" sz="1100" b="1" dirty="0"/>
              <a:t>Rad. Damage sensitivity</a:t>
            </a:r>
          </a:p>
          <a:p>
            <a:pPr>
              <a:spcBef>
                <a:spcPct val="50000"/>
              </a:spcBef>
            </a:pPr>
            <a:r>
              <a:rPr lang="en-US" sz="1100" b="1" dirty="0"/>
              <a:t>Multi-positional data </a:t>
            </a:r>
            <a:r>
              <a:rPr lang="en-US" sz="1100" b="1" dirty="0" smtClean="0"/>
              <a:t>collection</a:t>
            </a:r>
          </a:p>
          <a:p>
            <a:pPr>
              <a:spcBef>
                <a:spcPct val="50000"/>
              </a:spcBef>
            </a:pPr>
            <a:r>
              <a:rPr lang="en-US" sz="1100" b="1" dirty="0" smtClean="0"/>
              <a:t>Helical data collection</a:t>
            </a:r>
            <a:endParaRPr lang="en-US" sz="1100" b="1" dirty="0"/>
          </a:p>
          <a:p>
            <a:pPr>
              <a:spcBef>
                <a:spcPct val="50000"/>
              </a:spcBef>
            </a:pPr>
            <a:r>
              <a:rPr lang="en-US" sz="1100" b="1" dirty="0"/>
              <a:t>Estimate data statistics</a:t>
            </a:r>
          </a:p>
        </p:txBody>
      </p:sp>
      <p:sp>
        <p:nvSpPr>
          <p:cNvPr id="32" name="Rectangle 31"/>
          <p:cNvSpPr/>
          <p:nvPr/>
        </p:nvSpPr>
        <p:spPr>
          <a:xfrm>
            <a:off x="6494585" y="4064743"/>
            <a:ext cx="2649415" cy="1179380"/>
          </a:xfrm>
          <a:prstGeom prst="rect">
            <a:avLst/>
          </a:prstGeom>
          <a:solidFill>
            <a:srgbClr val="F2C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2060"/>
                </a:solidFill>
              </a:rPr>
              <a:t>Dose (Time) limit</a:t>
            </a:r>
          </a:p>
          <a:p>
            <a:pPr algn="ctr"/>
            <a:r>
              <a:rPr lang="en-US" sz="1050" dirty="0" smtClean="0">
                <a:solidFill>
                  <a:srgbClr val="002060"/>
                </a:solidFill>
              </a:rPr>
              <a:t>Geometry limits</a:t>
            </a:r>
          </a:p>
          <a:p>
            <a:pPr algn="ctr"/>
            <a:r>
              <a:rPr lang="en-US" sz="1050" dirty="0" smtClean="0">
                <a:solidFill>
                  <a:srgbClr val="002060"/>
                </a:solidFill>
              </a:rPr>
              <a:t>Aimed statistics</a:t>
            </a:r>
          </a:p>
          <a:p>
            <a:pPr algn="ctr"/>
            <a:r>
              <a:rPr lang="en-US" sz="1050" dirty="0" smtClean="0">
                <a:solidFill>
                  <a:srgbClr val="002060"/>
                </a:solidFill>
              </a:rPr>
              <a:t>Aimed completeness</a:t>
            </a:r>
          </a:p>
          <a:p>
            <a:pPr algn="ctr"/>
            <a:r>
              <a:rPr lang="en-US" sz="1050" dirty="0" smtClean="0">
                <a:solidFill>
                  <a:srgbClr val="002060"/>
                </a:solidFill>
              </a:rPr>
              <a:t>Aimed redundancy</a:t>
            </a:r>
          </a:p>
          <a:p>
            <a:pPr algn="ctr"/>
            <a:r>
              <a:rPr lang="en-US" sz="1050" dirty="0" smtClean="0">
                <a:solidFill>
                  <a:srgbClr val="002060"/>
                </a:solidFill>
              </a:rPr>
              <a:t>Aimed resolution</a:t>
            </a:r>
            <a:endParaRPr lang="en-GB" sz="1050" dirty="0">
              <a:solidFill>
                <a:srgbClr val="002060"/>
              </a:solidFill>
            </a:endParaRPr>
          </a:p>
        </p:txBody>
      </p:sp>
      <p:sp>
        <p:nvSpPr>
          <p:cNvPr id="34" name="Rectangle 33"/>
          <p:cNvSpPr/>
          <p:nvPr/>
        </p:nvSpPr>
        <p:spPr>
          <a:xfrm>
            <a:off x="4301690" y="1442441"/>
            <a:ext cx="2087592" cy="707366"/>
          </a:xfrm>
          <a:prstGeom prst="rect">
            <a:avLst/>
          </a:prstGeom>
          <a:solidFill>
            <a:srgbClr val="F2C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Crystal shape and size</a:t>
            </a:r>
          </a:p>
          <a:p>
            <a:pPr algn="ctr"/>
            <a:r>
              <a:rPr lang="en-US" sz="1400" dirty="0" smtClean="0">
                <a:solidFill>
                  <a:schemeClr val="tx1"/>
                </a:solidFill>
              </a:rPr>
              <a:t>Beam profile and size</a:t>
            </a:r>
            <a:endParaRPr lang="en-GB" sz="1400" dirty="0">
              <a:solidFill>
                <a:schemeClr val="tx1"/>
              </a:solidFill>
            </a:endParaRPr>
          </a:p>
        </p:txBody>
      </p:sp>
      <p:sp>
        <p:nvSpPr>
          <p:cNvPr id="35" name="AutoShape 18"/>
          <p:cNvSpPr>
            <a:spLocks noChangeArrowheads="1"/>
          </p:cNvSpPr>
          <p:nvPr/>
        </p:nvSpPr>
        <p:spPr bwMode="auto">
          <a:xfrm rot="18955747">
            <a:off x="4874356" y="4100503"/>
            <a:ext cx="1850383" cy="248097"/>
          </a:xfrm>
          <a:prstGeom prst="leftArrow">
            <a:avLst>
              <a:gd name="adj1" fmla="val 50000"/>
              <a:gd name="adj2" fmla="val 112362"/>
            </a:avLst>
          </a:prstGeom>
          <a:solidFill>
            <a:schemeClr val="tx1"/>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A.Popov </a:t>
            </a:r>
            <a:endParaRPr lang="en-US"/>
          </a:p>
        </p:txBody>
      </p:sp>
      <p:sp>
        <p:nvSpPr>
          <p:cNvPr id="5" name="Slide Number Placeholder 4"/>
          <p:cNvSpPr>
            <a:spLocks noGrp="1"/>
          </p:cNvSpPr>
          <p:nvPr>
            <p:ph type="sldNum" sz="quarter" idx="12"/>
          </p:nvPr>
        </p:nvSpPr>
        <p:spPr/>
        <p:txBody>
          <a:bodyPr/>
          <a:lstStyle/>
          <a:p>
            <a:fld id="{577744DA-A9F6-4058-85C9-C2FC53CD171B}" type="slidenum">
              <a:rPr lang="en-US" smtClean="0"/>
              <a:pPr/>
              <a:t>18</a:t>
            </a:fld>
            <a:endParaRPr lang="en-US"/>
          </a:p>
        </p:txBody>
      </p:sp>
      <p:pic>
        <p:nvPicPr>
          <p:cNvPr id="517122" name="Picture 2"/>
          <p:cNvPicPr>
            <a:picLocks noChangeAspect="1" noChangeArrowheads="1"/>
          </p:cNvPicPr>
          <p:nvPr/>
        </p:nvPicPr>
        <p:blipFill>
          <a:blip r:embed="rId2" cstate="print"/>
          <a:srcRect/>
          <a:stretch>
            <a:fillRect/>
          </a:stretch>
        </p:blipFill>
        <p:spPr bwMode="auto">
          <a:xfrm>
            <a:off x="970942" y="117723"/>
            <a:ext cx="7159300" cy="7122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2"/>
          <p:cNvSpPr>
            <a:spLocks noGrp="1"/>
          </p:cNvSpPr>
          <p:nvPr>
            <p:ph type="ftr" sz="quarter" idx="11"/>
          </p:nvPr>
        </p:nvSpPr>
        <p:spPr/>
        <p:txBody>
          <a:bodyPr/>
          <a:lstStyle/>
          <a:p>
            <a:pPr lvl="0"/>
            <a:r>
              <a:rPr lang="fi-FI" smtClean="0"/>
              <a:t>Olof Svensson, NorStruct 20130910</a:t>
            </a:r>
            <a:endParaRPr lang="fi-FI"/>
          </a:p>
        </p:txBody>
      </p:sp>
      <p:sp>
        <p:nvSpPr>
          <p:cNvPr id="58" name="Slide Number Placeholder 3"/>
          <p:cNvSpPr>
            <a:spLocks noGrp="1"/>
          </p:cNvSpPr>
          <p:nvPr>
            <p:ph type="sldNum" sz="quarter" idx="12"/>
          </p:nvPr>
        </p:nvSpPr>
        <p:spPr/>
        <p:txBody>
          <a:bodyPr/>
          <a:lstStyle/>
          <a:p>
            <a:pPr lvl="0"/>
            <a:fld id="{032A991A-324B-40F8-BC08-4BA7E1D900F6}" type="slidenum">
              <a:rPr/>
              <a:pPr lvl="0"/>
              <a:t>19</a:t>
            </a:fld>
            <a:endParaRPr lang="fi-FI"/>
          </a:p>
        </p:txBody>
      </p:sp>
      <p:sp>
        <p:nvSpPr>
          <p:cNvPr id="2" name="Title 1"/>
          <p:cNvSpPr txBox="1">
            <a:spLocks noGrp="1"/>
          </p:cNvSpPr>
          <p:nvPr>
            <p:ph type="title" idx="4294967295"/>
          </p:nvPr>
        </p:nvSpPr>
        <p:spPr>
          <a:xfrm>
            <a:off x="424517" y="573810"/>
            <a:ext cx="8228763" cy="139353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fi-FI"/>
              <a:t>EDNA characterisation v1.3</a:t>
            </a:r>
            <a:br>
              <a:rPr lang="fi-FI"/>
            </a:br>
            <a:r>
              <a:rPr lang="fi-FI"/>
              <a:t>A workflow written in Python</a:t>
            </a:r>
            <a:br>
              <a:rPr lang="fi-FI"/>
            </a:br>
            <a:endParaRPr lang="fi-FI"/>
          </a:p>
        </p:txBody>
      </p:sp>
      <p:sp>
        <p:nvSpPr>
          <p:cNvPr id="3" name="Freeform 2"/>
          <p:cNvSpPr/>
          <p:nvPr/>
        </p:nvSpPr>
        <p:spPr>
          <a:xfrm>
            <a:off x="1284652" y="2084921"/>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MOSLFM</a:t>
            </a:r>
          </a:p>
          <a:p>
            <a:pPr algn="ctr" hangingPunct="0">
              <a:spcBef>
                <a:spcPts val="0"/>
              </a:spcBef>
              <a:spcAft>
                <a:spcPts val="0"/>
              </a:spcAft>
              <a:buNone/>
            </a:pPr>
            <a:r>
              <a:rPr lang="fi-FI" sz="1300" dirty="0">
                <a:latin typeface="Arial" pitchFamily="18"/>
                <a:ea typeface="DejaVu Sans" pitchFamily="2"/>
                <a:cs typeface="DejaVu Sans" pitchFamily="2"/>
              </a:rPr>
              <a:t>indexing</a:t>
            </a:r>
          </a:p>
        </p:txBody>
      </p:sp>
      <p:grpSp>
        <p:nvGrpSpPr>
          <p:cNvPr id="4" name="Group 3"/>
          <p:cNvGrpSpPr/>
          <p:nvPr/>
        </p:nvGrpSpPr>
        <p:grpSpPr>
          <a:xfrm>
            <a:off x="2732254" y="1889949"/>
            <a:ext cx="1127580" cy="659049"/>
            <a:chOff x="3012120" y="2083319"/>
            <a:chExt cx="1243079" cy="726479"/>
          </a:xfrm>
        </p:grpSpPr>
        <p:sp>
          <p:nvSpPr>
            <p:cNvPr id="5" name="Freeform 4"/>
            <p:cNvSpPr/>
            <p:nvPr/>
          </p:nvSpPr>
          <p:spPr>
            <a:xfrm>
              <a:off x="3234960" y="2298599"/>
              <a:ext cx="1020239" cy="5111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00FF"/>
            </a:solidFill>
            <a:ln w="0">
              <a:solidFill>
                <a:srgbClr val="00000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6" name="Freeform 5"/>
            <p:cNvSpPr/>
            <p:nvPr/>
          </p:nvSpPr>
          <p:spPr>
            <a:xfrm>
              <a:off x="3130200" y="2217959"/>
              <a:ext cx="1020599" cy="5111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00FF"/>
            </a:solidFill>
            <a:ln w="0">
              <a:solidFill>
                <a:srgbClr val="00000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7" name="Freeform 6"/>
            <p:cNvSpPr/>
            <p:nvPr/>
          </p:nvSpPr>
          <p:spPr>
            <a:xfrm>
              <a:off x="3012120" y="2083319"/>
              <a:ext cx="1020599" cy="5111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00FF"/>
            </a:solidFill>
            <a:ln w="0">
              <a:solidFill>
                <a:srgbClr val="00000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LABELIT</a:t>
              </a:r>
              <a:br>
                <a:rPr lang="fi-FI" sz="1300" dirty="0">
                  <a:latin typeface="Arial" pitchFamily="18"/>
                  <a:ea typeface="DejaVu Sans" pitchFamily="2"/>
                  <a:cs typeface="DejaVu Sans" pitchFamily="2"/>
                </a:rPr>
              </a:br>
              <a:r>
                <a:rPr lang="fi-FI" sz="1300" dirty="0">
                  <a:latin typeface="Arial" pitchFamily="18"/>
                  <a:ea typeface="DejaVu Sans" pitchFamily="2"/>
                  <a:cs typeface="DejaVu Sans" pitchFamily="2"/>
                </a:rPr>
                <a:t>DISTL</a:t>
              </a:r>
            </a:p>
          </p:txBody>
        </p:sp>
      </p:grpSp>
      <p:sp>
        <p:nvSpPr>
          <p:cNvPr id="8" name="Freeform 7"/>
          <p:cNvSpPr/>
          <p:nvPr/>
        </p:nvSpPr>
        <p:spPr>
          <a:xfrm>
            <a:off x="2057272" y="2902691"/>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CC"/>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Indexing</a:t>
            </a:r>
          </a:p>
          <a:p>
            <a:pPr algn="ctr" hangingPunct="0">
              <a:spcBef>
                <a:spcPts val="0"/>
              </a:spcBef>
              <a:spcAft>
                <a:spcPts val="0"/>
              </a:spcAft>
              <a:buNone/>
            </a:pPr>
            <a:r>
              <a:rPr lang="fi-FI" sz="1300" dirty="0">
                <a:latin typeface="Arial" pitchFamily="18"/>
                <a:ea typeface="DejaVu Sans" pitchFamily="2"/>
                <a:cs typeface="DejaVu Sans" pitchFamily="2"/>
              </a:rPr>
              <a:t>Evaluation</a:t>
            </a:r>
          </a:p>
        </p:txBody>
      </p:sp>
      <p:grpSp>
        <p:nvGrpSpPr>
          <p:cNvPr id="9" name="Group 8"/>
          <p:cNvGrpSpPr/>
          <p:nvPr/>
        </p:nvGrpSpPr>
        <p:grpSpPr>
          <a:xfrm>
            <a:off x="5550716" y="3319741"/>
            <a:ext cx="1103416" cy="659048"/>
            <a:chOff x="6119279" y="3659400"/>
            <a:chExt cx="1216439" cy="726478"/>
          </a:xfrm>
        </p:grpSpPr>
        <p:sp>
          <p:nvSpPr>
            <p:cNvPr id="10" name="Freeform 9"/>
            <p:cNvSpPr/>
            <p:nvPr/>
          </p:nvSpPr>
          <p:spPr>
            <a:xfrm>
              <a:off x="6315119" y="3874679"/>
              <a:ext cx="1020599" cy="5111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11" name="Freeform 10"/>
            <p:cNvSpPr/>
            <p:nvPr/>
          </p:nvSpPr>
          <p:spPr>
            <a:xfrm>
              <a:off x="6224039" y="3753360"/>
              <a:ext cx="1020239" cy="5111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12" name="Freeform 11"/>
            <p:cNvSpPr/>
            <p:nvPr/>
          </p:nvSpPr>
          <p:spPr>
            <a:xfrm>
              <a:off x="6119279" y="3659400"/>
              <a:ext cx="1020239" cy="5111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MOSFLM</a:t>
              </a:r>
            </a:p>
            <a:p>
              <a:pPr algn="ctr" hangingPunct="0">
                <a:spcBef>
                  <a:spcPts val="0"/>
                </a:spcBef>
                <a:spcAft>
                  <a:spcPts val="0"/>
                </a:spcAft>
                <a:buNone/>
              </a:pPr>
              <a:r>
                <a:rPr lang="fi-FI" sz="1300" dirty="0">
                  <a:latin typeface="Arial" pitchFamily="18"/>
                  <a:ea typeface="DejaVu Sans" pitchFamily="2"/>
                  <a:cs typeface="DejaVu Sans" pitchFamily="2"/>
                </a:rPr>
                <a:t>integration</a:t>
              </a:r>
            </a:p>
          </p:txBody>
        </p:sp>
      </p:grpSp>
      <p:sp>
        <p:nvSpPr>
          <p:cNvPr id="13" name="Freeform 12"/>
          <p:cNvSpPr/>
          <p:nvPr/>
        </p:nvSpPr>
        <p:spPr>
          <a:xfrm>
            <a:off x="5640192" y="4508840"/>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8080"/>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[RADDOSE]</a:t>
            </a:r>
          </a:p>
        </p:txBody>
      </p:sp>
      <p:sp>
        <p:nvSpPr>
          <p:cNvPr id="14" name="Freeform 13"/>
          <p:cNvSpPr/>
          <p:nvPr/>
        </p:nvSpPr>
        <p:spPr>
          <a:xfrm>
            <a:off x="5642151" y="5246922"/>
            <a:ext cx="925772"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198A8A"/>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BEST</a:t>
            </a:r>
          </a:p>
        </p:txBody>
      </p:sp>
      <p:cxnSp>
        <p:nvCxnSpPr>
          <p:cNvPr id="15" name="Elbow Connector 14"/>
          <p:cNvCxnSpPr>
            <a:stCxn id="3" idx="2"/>
          </p:cNvCxnSpPr>
          <p:nvPr/>
        </p:nvCxnSpPr>
        <p:spPr>
          <a:xfrm>
            <a:off x="1747375" y="2548672"/>
            <a:ext cx="772620" cy="354019"/>
          </a:xfrm>
          <a:prstGeom prst="bentConnector3">
            <a:avLst/>
          </a:prstGeom>
          <a:noFill/>
          <a:ln w="18000">
            <a:solidFill>
              <a:srgbClr val="000000"/>
            </a:solidFill>
            <a:prstDash val="solid"/>
            <a:tailEnd type="arrow"/>
          </a:ln>
        </p:spPr>
      </p:cxnSp>
      <p:cxnSp>
        <p:nvCxnSpPr>
          <p:cNvPr id="16" name="Elbow Connector 15"/>
          <p:cNvCxnSpPr>
            <a:endCxn id="8" idx="0"/>
          </p:cNvCxnSpPr>
          <p:nvPr/>
        </p:nvCxnSpPr>
        <p:spPr>
          <a:xfrm flipH="1">
            <a:off x="2519994" y="2548999"/>
            <a:ext cx="775886" cy="353692"/>
          </a:xfrm>
          <a:prstGeom prst="bentConnector3">
            <a:avLst/>
          </a:prstGeom>
          <a:noFill/>
          <a:ln w="18000">
            <a:solidFill>
              <a:srgbClr val="000000"/>
            </a:solidFill>
            <a:prstDash val="solid"/>
            <a:tailEnd type="arrow"/>
          </a:ln>
        </p:spPr>
      </p:cxnSp>
      <p:cxnSp>
        <p:nvCxnSpPr>
          <p:cNvPr id="17" name="Elbow Connector 16"/>
          <p:cNvCxnSpPr>
            <a:endCxn id="3" idx="0"/>
          </p:cNvCxnSpPr>
          <p:nvPr/>
        </p:nvCxnSpPr>
        <p:spPr>
          <a:xfrm flipH="1">
            <a:off x="1747375" y="1545729"/>
            <a:ext cx="824216" cy="539192"/>
          </a:xfrm>
          <a:prstGeom prst="bentConnector3">
            <a:avLst/>
          </a:prstGeom>
          <a:noFill/>
          <a:ln w="18000">
            <a:solidFill>
              <a:srgbClr val="000000"/>
            </a:solidFill>
            <a:prstDash val="solid"/>
            <a:tailEnd type="arrow"/>
          </a:ln>
        </p:spPr>
      </p:cxnSp>
      <p:cxnSp>
        <p:nvCxnSpPr>
          <p:cNvPr id="18" name="Elbow Connector 17"/>
          <p:cNvCxnSpPr/>
          <p:nvPr/>
        </p:nvCxnSpPr>
        <p:spPr>
          <a:xfrm>
            <a:off x="2571591" y="1545730"/>
            <a:ext cx="724290" cy="344220"/>
          </a:xfrm>
          <a:prstGeom prst="bentConnector3">
            <a:avLst/>
          </a:prstGeom>
          <a:noFill/>
          <a:ln w="18000">
            <a:solidFill>
              <a:srgbClr val="000000"/>
            </a:solidFill>
            <a:prstDash val="solid"/>
            <a:tailEnd type="arrow"/>
          </a:ln>
        </p:spPr>
      </p:cxnSp>
      <p:cxnSp>
        <p:nvCxnSpPr>
          <p:cNvPr id="19" name="Elbow Connector 18"/>
          <p:cNvCxnSpPr>
            <a:endCxn id="13" idx="0"/>
          </p:cNvCxnSpPr>
          <p:nvPr/>
        </p:nvCxnSpPr>
        <p:spPr>
          <a:xfrm>
            <a:off x="6102262" y="3978790"/>
            <a:ext cx="653" cy="530049"/>
          </a:xfrm>
          <a:prstGeom prst="bentConnector3">
            <a:avLst/>
          </a:prstGeom>
          <a:noFill/>
          <a:ln w="18000">
            <a:solidFill>
              <a:srgbClr val="000000"/>
            </a:solidFill>
            <a:prstDash val="solid"/>
            <a:tailEnd type="arrow"/>
          </a:ln>
        </p:spPr>
      </p:cxnSp>
      <p:cxnSp>
        <p:nvCxnSpPr>
          <p:cNvPr id="20" name="Straight Arrow Connector 19"/>
          <p:cNvCxnSpPr>
            <a:endCxn id="14" idx="0"/>
          </p:cNvCxnSpPr>
          <p:nvPr/>
        </p:nvCxnSpPr>
        <p:spPr>
          <a:xfrm>
            <a:off x="6102915" y="4972589"/>
            <a:ext cx="1959" cy="274332"/>
          </a:xfrm>
          <a:prstGeom prst="straightConnector1">
            <a:avLst/>
          </a:prstGeom>
          <a:noFill/>
          <a:ln w="18000">
            <a:solidFill>
              <a:srgbClr val="000000"/>
            </a:solidFill>
            <a:prstDash val="solid"/>
            <a:tailEnd type="arrow"/>
          </a:ln>
        </p:spPr>
      </p:cxnSp>
      <p:cxnSp>
        <p:nvCxnSpPr>
          <p:cNvPr id="21" name="Straight Arrow Connector 20"/>
          <p:cNvCxnSpPr/>
          <p:nvPr/>
        </p:nvCxnSpPr>
        <p:spPr>
          <a:xfrm flipH="1">
            <a:off x="2571591" y="1204121"/>
            <a:ext cx="5877" cy="341608"/>
          </a:xfrm>
          <a:prstGeom prst="straightConnector1">
            <a:avLst/>
          </a:prstGeom>
          <a:noFill/>
          <a:ln w="18000">
            <a:solidFill>
              <a:srgbClr val="000000"/>
            </a:solidFill>
            <a:prstDash val="solid"/>
            <a:tailEnd type="arrow"/>
          </a:ln>
        </p:spPr>
      </p:cxnSp>
      <p:sp>
        <p:nvSpPr>
          <p:cNvPr id="22" name="Freeform 21"/>
          <p:cNvSpPr/>
          <p:nvPr/>
        </p:nvSpPr>
        <p:spPr>
          <a:xfrm>
            <a:off x="4470812" y="3563701"/>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endParaRPr lang="fi-FI" sz="1300" dirty="0">
              <a:latin typeface="Arial" pitchFamily="18"/>
              <a:ea typeface="DejaVu Sans" pitchFamily="2"/>
              <a:cs typeface="DejaVu Sans" pitchFamily="2"/>
            </a:endParaRPr>
          </a:p>
          <a:p>
            <a:pPr algn="ctr" hangingPunct="0">
              <a:spcBef>
                <a:spcPts val="0"/>
              </a:spcBef>
              <a:spcAft>
                <a:spcPts val="0"/>
              </a:spcAft>
              <a:buNone/>
            </a:pPr>
            <a:endParaRPr lang="fi-FI" sz="1300" dirty="0">
              <a:latin typeface="Arial" pitchFamily="18"/>
              <a:ea typeface="DejaVu Sans" pitchFamily="2"/>
              <a:cs typeface="DejaVu Sans" pitchFamily="2"/>
            </a:endParaRPr>
          </a:p>
        </p:txBody>
      </p:sp>
      <p:sp>
        <p:nvSpPr>
          <p:cNvPr id="23" name="Freeform 22"/>
          <p:cNvSpPr/>
          <p:nvPr/>
        </p:nvSpPr>
        <p:spPr>
          <a:xfrm>
            <a:off x="4387541" y="3429474"/>
            <a:ext cx="925772"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endParaRPr lang="fi-FI" sz="1300" dirty="0">
              <a:latin typeface="Arial" pitchFamily="18"/>
              <a:ea typeface="DejaVu Sans" pitchFamily="2"/>
              <a:cs typeface="DejaVu Sans" pitchFamily="2"/>
            </a:endParaRPr>
          </a:p>
          <a:p>
            <a:pPr algn="ctr" hangingPunct="0">
              <a:spcBef>
                <a:spcPts val="0"/>
              </a:spcBef>
              <a:spcAft>
                <a:spcPts val="0"/>
              </a:spcAft>
              <a:buNone/>
            </a:pPr>
            <a:endParaRPr lang="fi-FI" sz="1300" dirty="0">
              <a:latin typeface="Arial" pitchFamily="18"/>
              <a:ea typeface="DejaVu Sans" pitchFamily="2"/>
              <a:cs typeface="DejaVu Sans" pitchFamily="2"/>
            </a:endParaRPr>
          </a:p>
        </p:txBody>
      </p:sp>
      <p:sp>
        <p:nvSpPr>
          <p:cNvPr id="24" name="Freeform 23"/>
          <p:cNvSpPr/>
          <p:nvPr/>
        </p:nvSpPr>
        <p:spPr>
          <a:xfrm>
            <a:off x="4292841" y="3319742"/>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MOSFLM</a:t>
            </a:r>
          </a:p>
          <a:p>
            <a:pPr algn="ctr" hangingPunct="0">
              <a:spcBef>
                <a:spcPts val="0"/>
              </a:spcBef>
              <a:spcAft>
                <a:spcPts val="0"/>
              </a:spcAft>
              <a:buNone/>
            </a:pPr>
            <a:r>
              <a:rPr lang="fi-FI" sz="1300" dirty="0">
                <a:latin typeface="Arial" pitchFamily="18"/>
                <a:ea typeface="DejaVu Sans" pitchFamily="2"/>
                <a:cs typeface="DejaVu Sans" pitchFamily="2"/>
              </a:rPr>
              <a:t>Predictions</a:t>
            </a:r>
          </a:p>
        </p:txBody>
      </p:sp>
      <p:sp>
        <p:nvSpPr>
          <p:cNvPr id="25" name="Freeform 24"/>
          <p:cNvSpPr/>
          <p:nvPr/>
        </p:nvSpPr>
        <p:spPr>
          <a:xfrm>
            <a:off x="2057272" y="3813213"/>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LABELIT</a:t>
            </a:r>
          </a:p>
          <a:p>
            <a:pPr algn="ctr" hangingPunct="0">
              <a:spcBef>
                <a:spcPts val="0"/>
              </a:spcBef>
              <a:spcAft>
                <a:spcPts val="0"/>
              </a:spcAft>
              <a:buNone/>
            </a:pPr>
            <a:r>
              <a:rPr lang="fi-FI" sz="1300" dirty="0">
                <a:latin typeface="Arial" pitchFamily="18"/>
                <a:ea typeface="DejaVu Sans" pitchFamily="2"/>
                <a:cs typeface="DejaVu Sans" pitchFamily="2"/>
              </a:rPr>
              <a:t>indexing</a:t>
            </a:r>
          </a:p>
        </p:txBody>
      </p:sp>
      <p:sp>
        <p:nvSpPr>
          <p:cNvPr id="26" name="Freeform 25"/>
          <p:cNvSpPr/>
          <p:nvPr/>
        </p:nvSpPr>
        <p:spPr>
          <a:xfrm>
            <a:off x="2057272" y="4700545"/>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CC"/>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Indexing</a:t>
            </a:r>
          </a:p>
          <a:p>
            <a:pPr algn="ctr" hangingPunct="0">
              <a:spcBef>
                <a:spcPts val="0"/>
              </a:spcBef>
              <a:spcAft>
                <a:spcPts val="0"/>
              </a:spcAft>
              <a:buNone/>
            </a:pPr>
            <a:r>
              <a:rPr lang="fi-FI" sz="1300" dirty="0">
                <a:latin typeface="Arial" pitchFamily="18"/>
                <a:ea typeface="DejaVu Sans" pitchFamily="2"/>
                <a:cs typeface="DejaVu Sans" pitchFamily="2"/>
              </a:rPr>
              <a:t>Evaluation</a:t>
            </a:r>
          </a:p>
        </p:txBody>
      </p:sp>
      <p:cxnSp>
        <p:nvCxnSpPr>
          <p:cNvPr id="27" name="Elbow Connector 26"/>
          <p:cNvCxnSpPr>
            <a:endCxn id="24" idx="0"/>
          </p:cNvCxnSpPr>
          <p:nvPr/>
        </p:nvCxnSpPr>
        <p:spPr>
          <a:xfrm flipH="1">
            <a:off x="4755565" y="2486295"/>
            <a:ext cx="720698" cy="833447"/>
          </a:xfrm>
          <a:prstGeom prst="bentConnector3">
            <a:avLst/>
          </a:prstGeom>
          <a:noFill/>
          <a:ln w="18000">
            <a:solidFill>
              <a:srgbClr val="000000"/>
            </a:solidFill>
            <a:prstDash val="solid"/>
            <a:tailEnd type="arrow"/>
          </a:ln>
        </p:spPr>
      </p:cxnSp>
      <p:cxnSp>
        <p:nvCxnSpPr>
          <p:cNvPr id="28" name="Elbow Connector 27"/>
          <p:cNvCxnSpPr/>
          <p:nvPr/>
        </p:nvCxnSpPr>
        <p:spPr>
          <a:xfrm rot="16200000" flipH="1">
            <a:off x="5372539" y="2590017"/>
            <a:ext cx="833447" cy="626000"/>
          </a:xfrm>
          <a:prstGeom prst="bentConnector3">
            <a:avLst>
              <a:gd name="adj1" fmla="val 50000"/>
            </a:avLst>
          </a:prstGeom>
          <a:noFill/>
          <a:ln w="18000">
            <a:solidFill>
              <a:srgbClr val="000000"/>
            </a:solidFill>
            <a:prstDash val="solid"/>
            <a:tailEnd type="arrow"/>
          </a:ln>
        </p:spPr>
      </p:cxnSp>
      <p:cxnSp>
        <p:nvCxnSpPr>
          <p:cNvPr id="29" name="Elbow Connector 28"/>
          <p:cNvCxnSpPr/>
          <p:nvPr/>
        </p:nvCxnSpPr>
        <p:spPr>
          <a:xfrm>
            <a:off x="2519995" y="4276963"/>
            <a:ext cx="0" cy="423581"/>
          </a:xfrm>
          <a:prstGeom prst="bentConnector3">
            <a:avLst/>
          </a:prstGeom>
          <a:noFill/>
          <a:ln w="18000">
            <a:solidFill>
              <a:srgbClr val="000000"/>
            </a:solidFill>
            <a:prstDash val="solid"/>
            <a:tailEnd type="arrow"/>
          </a:ln>
        </p:spPr>
      </p:cxnSp>
      <p:cxnSp>
        <p:nvCxnSpPr>
          <p:cNvPr id="30" name="Elbow Connector 29"/>
          <p:cNvCxnSpPr>
            <a:stCxn id="8" idx="2"/>
            <a:endCxn id="25" idx="0"/>
          </p:cNvCxnSpPr>
          <p:nvPr/>
        </p:nvCxnSpPr>
        <p:spPr>
          <a:xfrm rot="5400000">
            <a:off x="2296609" y="3589827"/>
            <a:ext cx="446771" cy="11520"/>
          </a:xfrm>
          <a:prstGeom prst="bentConnector3">
            <a:avLst>
              <a:gd name="adj1" fmla="val 50000"/>
            </a:avLst>
          </a:prstGeom>
          <a:noFill/>
          <a:ln w="18000">
            <a:solidFill>
              <a:srgbClr val="000000"/>
            </a:solidFill>
            <a:prstDash val="solid"/>
            <a:tailEnd type="arrow"/>
          </a:ln>
        </p:spPr>
      </p:cxnSp>
      <p:sp>
        <p:nvSpPr>
          <p:cNvPr id="31" name="Freeform 30"/>
          <p:cNvSpPr/>
          <p:nvPr/>
        </p:nvSpPr>
        <p:spPr>
          <a:xfrm>
            <a:off x="2057272" y="5513416"/>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Failure</a:t>
            </a:r>
          </a:p>
        </p:txBody>
      </p:sp>
      <p:cxnSp>
        <p:nvCxnSpPr>
          <p:cNvPr id="32" name="Elbow Connector 31"/>
          <p:cNvCxnSpPr>
            <a:stCxn id="26" idx="2"/>
            <a:endCxn id="31" idx="0"/>
          </p:cNvCxnSpPr>
          <p:nvPr/>
        </p:nvCxnSpPr>
        <p:spPr>
          <a:xfrm rot="5400000">
            <a:off x="2345435" y="5338856"/>
            <a:ext cx="349120" cy="11520"/>
          </a:xfrm>
          <a:prstGeom prst="bentConnector3">
            <a:avLst>
              <a:gd name="adj1" fmla="val 50000"/>
            </a:avLst>
          </a:prstGeom>
          <a:noFill/>
          <a:ln w="18000">
            <a:solidFill>
              <a:srgbClr val="000000"/>
            </a:solidFill>
            <a:prstDash val="solid"/>
            <a:tailEnd type="arrow"/>
          </a:ln>
        </p:spPr>
      </p:cxnSp>
      <p:cxnSp>
        <p:nvCxnSpPr>
          <p:cNvPr id="33" name="Elbow Connector 32"/>
          <p:cNvCxnSpPr>
            <a:stCxn id="26" idx="1"/>
          </p:cNvCxnSpPr>
          <p:nvPr/>
        </p:nvCxnSpPr>
        <p:spPr>
          <a:xfrm flipV="1">
            <a:off x="2982718" y="3097990"/>
            <a:ext cx="1215098" cy="1834430"/>
          </a:xfrm>
          <a:prstGeom prst="bentConnector3">
            <a:avLst/>
          </a:prstGeom>
          <a:noFill/>
          <a:ln w="18000">
            <a:solidFill>
              <a:srgbClr val="000000"/>
            </a:solidFill>
            <a:prstDash val="solid"/>
            <a:tailEnd type="arrow"/>
          </a:ln>
        </p:spPr>
      </p:cxnSp>
      <p:cxnSp>
        <p:nvCxnSpPr>
          <p:cNvPr id="34" name="Elbow Connector 33"/>
          <p:cNvCxnSpPr/>
          <p:nvPr/>
        </p:nvCxnSpPr>
        <p:spPr>
          <a:xfrm flipV="1">
            <a:off x="2982717" y="3107788"/>
            <a:ext cx="671716" cy="26779"/>
          </a:xfrm>
          <a:prstGeom prst="bentConnector3">
            <a:avLst/>
          </a:prstGeom>
          <a:noFill/>
          <a:ln w="18000">
            <a:solidFill>
              <a:srgbClr val="000000"/>
            </a:solidFill>
            <a:prstDash val="solid"/>
            <a:tailEnd type="arrow"/>
          </a:ln>
        </p:spPr>
      </p:cxnSp>
      <p:cxnSp>
        <p:nvCxnSpPr>
          <p:cNvPr id="35" name="Elbow Connector 34"/>
          <p:cNvCxnSpPr/>
          <p:nvPr/>
        </p:nvCxnSpPr>
        <p:spPr>
          <a:xfrm flipV="1">
            <a:off x="4207612" y="2486294"/>
            <a:ext cx="1894650" cy="602225"/>
          </a:xfrm>
          <a:prstGeom prst="bentConnector3">
            <a:avLst/>
          </a:prstGeom>
          <a:noFill/>
          <a:ln w="18000">
            <a:solidFill>
              <a:srgbClr val="000000"/>
            </a:solidFill>
            <a:prstDash val="solid"/>
            <a:tailEnd type="arrow"/>
          </a:ln>
        </p:spPr>
      </p:cxnSp>
      <p:sp>
        <p:nvSpPr>
          <p:cNvPr id="36" name="TextBox 35"/>
          <p:cNvSpPr txBox="1"/>
          <p:nvPr/>
        </p:nvSpPr>
        <p:spPr>
          <a:xfrm>
            <a:off x="3079377" y="4591138"/>
            <a:ext cx="427060" cy="318399"/>
          </a:xfrm>
          <a:prstGeom prst="rect">
            <a:avLst/>
          </a:prstGeom>
          <a:noFill/>
          <a:ln>
            <a:noFill/>
          </a:ln>
        </p:spPr>
        <p:txBody>
          <a:bodyPr vert="horz" wrap="none"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r>
              <a:rPr lang="fi-FI" sz="1600" dirty="0">
                <a:latin typeface="Arial" pitchFamily="18"/>
                <a:ea typeface="DejaVu Sans" pitchFamily="2"/>
                <a:cs typeface="DejaVu Sans" pitchFamily="2"/>
              </a:rPr>
              <a:t>Ok</a:t>
            </a:r>
          </a:p>
        </p:txBody>
      </p:sp>
      <p:sp>
        <p:nvSpPr>
          <p:cNvPr id="37" name="TextBox 36"/>
          <p:cNvSpPr txBox="1"/>
          <p:nvPr/>
        </p:nvSpPr>
        <p:spPr>
          <a:xfrm>
            <a:off x="3009822" y="3141751"/>
            <a:ext cx="427060" cy="318399"/>
          </a:xfrm>
          <a:prstGeom prst="rect">
            <a:avLst/>
          </a:prstGeom>
          <a:noFill/>
          <a:ln>
            <a:noFill/>
          </a:ln>
        </p:spPr>
        <p:txBody>
          <a:bodyPr vert="horz" wrap="none"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r>
              <a:rPr lang="fi-FI" sz="1600" dirty="0">
                <a:latin typeface="Arial" pitchFamily="18"/>
                <a:ea typeface="DejaVu Sans" pitchFamily="2"/>
                <a:cs typeface="DejaVu Sans" pitchFamily="2"/>
              </a:rPr>
              <a:t>Ok</a:t>
            </a:r>
          </a:p>
        </p:txBody>
      </p:sp>
      <p:sp>
        <p:nvSpPr>
          <p:cNvPr id="38" name="TextBox 37"/>
          <p:cNvSpPr txBox="1"/>
          <p:nvPr/>
        </p:nvSpPr>
        <p:spPr>
          <a:xfrm>
            <a:off x="1630143" y="3448089"/>
            <a:ext cx="792160" cy="318399"/>
          </a:xfrm>
          <a:prstGeom prst="rect">
            <a:avLst/>
          </a:prstGeom>
          <a:noFill/>
          <a:ln>
            <a:noFill/>
          </a:ln>
        </p:spPr>
        <p:txBody>
          <a:bodyPr vert="horz" wrap="none"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r>
              <a:rPr lang="fi-FI" sz="1600" dirty="0">
                <a:latin typeface="Arial" pitchFamily="18"/>
                <a:ea typeface="DejaVu Sans" pitchFamily="2"/>
                <a:cs typeface="DejaVu Sans" pitchFamily="2"/>
              </a:rPr>
              <a:t>Failure</a:t>
            </a:r>
          </a:p>
        </p:txBody>
      </p:sp>
      <p:cxnSp>
        <p:nvCxnSpPr>
          <p:cNvPr id="39" name="Straight Arrow Connector 38"/>
          <p:cNvCxnSpPr/>
          <p:nvPr/>
        </p:nvCxnSpPr>
        <p:spPr>
          <a:xfrm flipH="1">
            <a:off x="6100302" y="5710673"/>
            <a:ext cx="4572" cy="638801"/>
          </a:xfrm>
          <a:prstGeom prst="straightConnector1">
            <a:avLst/>
          </a:prstGeom>
          <a:noFill/>
          <a:ln w="18000">
            <a:solidFill>
              <a:srgbClr val="000000"/>
            </a:solidFill>
            <a:prstDash val="solid"/>
            <a:tailEnd type="arrow"/>
          </a:ln>
        </p:spPr>
      </p:cxnSp>
      <p:grpSp>
        <p:nvGrpSpPr>
          <p:cNvPr id="40" name="Group 39"/>
          <p:cNvGrpSpPr/>
          <p:nvPr/>
        </p:nvGrpSpPr>
        <p:grpSpPr>
          <a:xfrm>
            <a:off x="897363" y="716528"/>
            <a:ext cx="2409492" cy="611427"/>
            <a:chOff x="989280" y="789839"/>
            <a:chExt cx="2656298" cy="673985"/>
          </a:xfrm>
        </p:grpSpPr>
        <p:pic>
          <p:nvPicPr>
            <p:cNvPr id="41" name="Picture 40"/>
            <p:cNvPicPr>
              <a:picLocks noChangeAspect="1"/>
            </p:cNvPicPr>
            <p:nvPr/>
          </p:nvPicPr>
          <p:blipFill>
            <a:blip r:embed="rId3" cstate="print">
              <a:alphaModFix/>
              <a:lum/>
            </a:blip>
            <a:srcRect/>
            <a:stretch>
              <a:fillRect/>
            </a:stretch>
          </p:blipFill>
          <p:spPr>
            <a:xfrm>
              <a:off x="989280" y="789839"/>
              <a:ext cx="757080" cy="497160"/>
            </a:xfrm>
            <a:prstGeom prst="rect">
              <a:avLst/>
            </a:prstGeom>
            <a:noFill/>
            <a:ln>
              <a:noFill/>
            </a:ln>
          </p:spPr>
        </p:pic>
        <p:pic>
          <p:nvPicPr>
            <p:cNvPr id="42" name="Picture 41"/>
            <p:cNvPicPr>
              <a:picLocks noChangeAspect="1"/>
            </p:cNvPicPr>
            <p:nvPr/>
          </p:nvPicPr>
          <p:blipFill>
            <a:blip r:embed="rId3" cstate="print">
              <a:alphaModFix/>
              <a:lum/>
            </a:blip>
            <a:srcRect/>
            <a:stretch>
              <a:fillRect/>
            </a:stretch>
          </p:blipFill>
          <p:spPr>
            <a:xfrm>
              <a:off x="1241639" y="890279"/>
              <a:ext cx="757080" cy="497160"/>
            </a:xfrm>
            <a:prstGeom prst="rect">
              <a:avLst/>
            </a:prstGeom>
            <a:noFill/>
            <a:ln>
              <a:noFill/>
            </a:ln>
          </p:spPr>
        </p:pic>
        <p:sp>
          <p:nvSpPr>
            <p:cNvPr id="43" name="TextBox 42"/>
            <p:cNvSpPr txBox="1"/>
            <p:nvPr/>
          </p:nvSpPr>
          <p:spPr>
            <a:xfrm>
              <a:off x="2180878" y="821880"/>
              <a:ext cx="1464700" cy="641944"/>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r>
                <a:rPr lang="fi-FI" sz="1100" b="1" dirty="0">
                  <a:latin typeface="Trebuchet MS" pitchFamily="34"/>
                  <a:ea typeface="DejaVu Sans" pitchFamily="2"/>
                  <a:cs typeface="DejaVu Sans" pitchFamily="2"/>
                </a:rPr>
                <a:t>+ Xtal info</a:t>
              </a:r>
            </a:p>
            <a:p>
              <a:pPr hangingPunct="0">
                <a:spcBef>
                  <a:spcPts val="0"/>
                </a:spcBef>
                <a:spcAft>
                  <a:spcPts val="0"/>
                </a:spcAft>
                <a:buNone/>
              </a:pPr>
              <a:r>
                <a:rPr lang="fi-FI" sz="1100" b="1" dirty="0">
                  <a:latin typeface="Trebuchet MS" pitchFamily="34"/>
                  <a:ea typeface="DejaVu Sans" pitchFamily="2"/>
                  <a:cs typeface="DejaVu Sans" pitchFamily="2"/>
                </a:rPr>
                <a:t>+ beam flux</a:t>
              </a:r>
            </a:p>
            <a:p>
              <a:pPr hangingPunct="0">
                <a:spcBef>
                  <a:spcPts val="0"/>
                </a:spcBef>
                <a:spcAft>
                  <a:spcPts val="0"/>
                </a:spcAft>
                <a:buNone/>
              </a:pPr>
              <a:r>
                <a:rPr lang="fi-FI" sz="1100" b="1" dirty="0">
                  <a:latin typeface="Trebuchet MS" pitchFamily="34"/>
                  <a:ea typeface="DejaVu Sans" pitchFamily="2"/>
                  <a:cs typeface="DejaVu Sans" pitchFamily="2"/>
                </a:rPr>
                <a:t>+ diffraction plan</a:t>
              </a:r>
            </a:p>
          </p:txBody>
        </p:sp>
      </p:grpSp>
      <p:sp>
        <p:nvSpPr>
          <p:cNvPr id="44" name="TextBox 43"/>
          <p:cNvSpPr txBox="1"/>
          <p:nvPr/>
        </p:nvSpPr>
        <p:spPr>
          <a:xfrm>
            <a:off x="5367194" y="6349474"/>
            <a:ext cx="1478630" cy="246265"/>
          </a:xfrm>
          <a:prstGeom prst="rect">
            <a:avLst/>
          </a:prstGeom>
          <a:noFill/>
          <a:ln>
            <a:noFill/>
          </a:ln>
        </p:spPr>
        <p:txBody>
          <a:bodyPr vert="horz" wrap="none"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r>
              <a:rPr lang="fi-FI" sz="1100" b="1" dirty="0">
                <a:latin typeface="Trebuchet MS" pitchFamily="34"/>
                <a:ea typeface="DejaVu Sans" pitchFamily="2"/>
                <a:cs typeface="DejaVu Sans" pitchFamily="2"/>
              </a:rPr>
              <a:t>Data collection plan</a:t>
            </a:r>
          </a:p>
        </p:txBody>
      </p:sp>
      <p:sp>
        <p:nvSpPr>
          <p:cNvPr id="45" name="Freeform 44"/>
          <p:cNvSpPr/>
          <p:nvPr/>
        </p:nvSpPr>
        <p:spPr>
          <a:xfrm>
            <a:off x="2661393" y="1789688"/>
            <a:ext cx="1282039" cy="87786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8000">
            <a:solidFill>
              <a:srgbClr val="FF0000"/>
            </a:solidFill>
            <a:custDash>
              <a:ds d="102000" sp="102000"/>
              <a:ds d="102000" sp="102000"/>
            </a:custDash>
          </a:ln>
        </p:spPr>
        <p:txBody>
          <a:bodyPr vert="horz" wrap="none" lIns="89803" tIns="48983" rIns="89803" bIns="4898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46" name="Freeform 45"/>
          <p:cNvSpPr/>
          <p:nvPr/>
        </p:nvSpPr>
        <p:spPr>
          <a:xfrm>
            <a:off x="1054760" y="1552913"/>
            <a:ext cx="2985983" cy="128217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8000">
            <a:solidFill>
              <a:srgbClr val="0099FF"/>
            </a:solidFill>
            <a:custDash>
              <a:ds d="102000" sp="102000"/>
              <a:ds d="102000" sp="102000"/>
            </a:custDash>
          </a:ln>
        </p:spPr>
        <p:txBody>
          <a:bodyPr vert="horz" wrap="none" lIns="89803" tIns="48983" rIns="89803" bIns="4898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47" name="Freeform 46"/>
          <p:cNvSpPr/>
          <p:nvPr/>
        </p:nvSpPr>
        <p:spPr>
          <a:xfrm>
            <a:off x="5426628" y="4388001"/>
            <a:ext cx="1282039" cy="14853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8000">
            <a:solidFill>
              <a:srgbClr val="FF0000"/>
            </a:solidFill>
            <a:custDash>
              <a:ds d="102000" sp="102000"/>
              <a:ds d="102000" sp="102000"/>
            </a:custDash>
          </a:ln>
        </p:spPr>
        <p:txBody>
          <a:bodyPr vert="horz" wrap="none" lIns="89803" tIns="48983" rIns="89803" bIns="4898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48" name="Freeform 47"/>
          <p:cNvSpPr/>
          <p:nvPr/>
        </p:nvSpPr>
        <p:spPr>
          <a:xfrm>
            <a:off x="4154710" y="3114971"/>
            <a:ext cx="1282039" cy="9755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8000">
            <a:solidFill>
              <a:srgbClr val="FF0000"/>
            </a:solidFill>
            <a:custDash>
              <a:ds d="102000" sp="102000"/>
              <a:ds d="102000" sp="102000"/>
            </a:custDash>
          </a:ln>
        </p:spPr>
        <p:txBody>
          <a:bodyPr vert="horz" wrap="none" lIns="89803" tIns="48983" rIns="89803" bIns="4898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49" name="Freeform 48"/>
          <p:cNvSpPr/>
          <p:nvPr/>
        </p:nvSpPr>
        <p:spPr>
          <a:xfrm>
            <a:off x="5502388" y="3068924"/>
            <a:ext cx="1282039" cy="9755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8000">
            <a:solidFill>
              <a:srgbClr val="FF0000"/>
            </a:solidFill>
            <a:custDash>
              <a:ds d="102000" sp="102000"/>
              <a:ds d="102000" sp="102000"/>
            </a:custDash>
          </a:ln>
        </p:spPr>
        <p:txBody>
          <a:bodyPr vert="horz" wrap="none" lIns="89803" tIns="48983" rIns="89803" bIns="4898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50" name="Freeform 49"/>
          <p:cNvSpPr/>
          <p:nvPr/>
        </p:nvSpPr>
        <p:spPr>
          <a:xfrm>
            <a:off x="1184402" y="1901053"/>
            <a:ext cx="1282039" cy="75277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8000">
            <a:solidFill>
              <a:srgbClr val="FF0000"/>
            </a:solidFill>
            <a:custDash>
              <a:ds d="102000" sp="102000"/>
              <a:ds d="102000" sp="102000"/>
            </a:custDash>
          </a:ln>
        </p:spPr>
        <p:txBody>
          <a:bodyPr vert="horz" wrap="none" lIns="89803" tIns="48983" rIns="89803" bIns="4898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51" name="Freeform 50"/>
          <p:cNvSpPr/>
          <p:nvPr/>
        </p:nvSpPr>
        <p:spPr>
          <a:xfrm>
            <a:off x="1861994" y="3615627"/>
            <a:ext cx="1282039" cy="87786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8000">
            <a:solidFill>
              <a:srgbClr val="FF0000"/>
            </a:solidFill>
            <a:custDash>
              <a:ds d="102000" sp="102000"/>
              <a:ds d="102000" sp="102000"/>
            </a:custDash>
          </a:ln>
        </p:spPr>
        <p:txBody>
          <a:bodyPr vert="horz" wrap="none" lIns="89803" tIns="48983" rIns="89803" bIns="4898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52" name="Freeform 51"/>
          <p:cNvSpPr/>
          <p:nvPr/>
        </p:nvSpPr>
        <p:spPr>
          <a:xfrm>
            <a:off x="897363" y="1502946"/>
            <a:ext cx="7411732" cy="4742674"/>
          </a:xfrm>
          <a:custGeom>
            <a:avLst>
              <a:gd name="f0" fmla="val 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6000">
            <a:solidFill>
              <a:srgbClr val="23FF23"/>
            </a:solidFill>
            <a:custDash>
              <a:ds d="51000" sp="51000"/>
              <a:ds d="51000" sp="51000"/>
            </a:custDash>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sp>
        <p:nvSpPr>
          <p:cNvPr id="53" name="Freeform 52"/>
          <p:cNvSpPr/>
          <p:nvPr/>
        </p:nvSpPr>
        <p:spPr>
          <a:xfrm>
            <a:off x="7049587" y="3418696"/>
            <a:ext cx="925445" cy="4637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6E6FF"/>
          </a:solidFill>
          <a:ln w="0">
            <a:solidFill>
              <a:srgbClr val="000000"/>
            </a:solidFill>
            <a:prstDash val="solid"/>
          </a:ln>
        </p:spPr>
        <p:txBody>
          <a:bodyPr vert="horz" wrap="none" lIns="81639" tIns="40820" rIns="81639" bIns="408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0"/>
              </a:spcBef>
              <a:spcAft>
                <a:spcPts val="0"/>
              </a:spcAft>
              <a:buNone/>
            </a:pPr>
            <a:r>
              <a:rPr lang="fi-FI" sz="1300" dirty="0">
                <a:latin typeface="Arial" pitchFamily="18"/>
                <a:ea typeface="DejaVu Sans" pitchFamily="2"/>
                <a:cs typeface="DejaVu Sans" pitchFamily="2"/>
              </a:rPr>
              <a:t>XDS backg.</a:t>
            </a:r>
          </a:p>
          <a:p>
            <a:pPr algn="ctr" hangingPunct="0">
              <a:spcBef>
                <a:spcPts val="0"/>
              </a:spcBef>
              <a:spcAft>
                <a:spcPts val="0"/>
              </a:spcAft>
              <a:buNone/>
            </a:pPr>
            <a:r>
              <a:rPr lang="fi-FI" sz="1300" dirty="0">
                <a:latin typeface="Arial" pitchFamily="18"/>
                <a:ea typeface="DejaVu Sans" pitchFamily="2"/>
                <a:cs typeface="DejaVu Sans" pitchFamily="2"/>
              </a:rPr>
              <a:t>estimation</a:t>
            </a:r>
          </a:p>
        </p:txBody>
      </p:sp>
      <p:sp>
        <p:nvSpPr>
          <p:cNvPr id="54" name="Freeform 53"/>
          <p:cNvSpPr/>
          <p:nvPr/>
        </p:nvSpPr>
        <p:spPr>
          <a:xfrm>
            <a:off x="6878800" y="3148609"/>
            <a:ext cx="1282039" cy="97551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8000">
            <a:solidFill>
              <a:srgbClr val="FF0000"/>
            </a:solidFill>
            <a:custDash>
              <a:ds d="102000" sp="102000"/>
              <a:ds d="102000" sp="102000"/>
            </a:custDash>
          </a:ln>
        </p:spPr>
        <p:txBody>
          <a:bodyPr vert="horz" wrap="none" lIns="89803" tIns="48983" rIns="89803" bIns="48983"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fi-FI" sz="1600" dirty="0">
              <a:latin typeface="Arial" pitchFamily="18"/>
              <a:ea typeface="DejaVu Sans" pitchFamily="2"/>
              <a:cs typeface="DejaVu Sans" pitchFamily="2"/>
            </a:endParaRPr>
          </a:p>
        </p:txBody>
      </p:sp>
      <p:cxnSp>
        <p:nvCxnSpPr>
          <p:cNvPr id="55" name="Elbow Connector 54"/>
          <p:cNvCxnSpPr>
            <a:endCxn id="53" idx="0"/>
          </p:cNvCxnSpPr>
          <p:nvPr/>
        </p:nvCxnSpPr>
        <p:spPr>
          <a:xfrm>
            <a:off x="5476262" y="2486294"/>
            <a:ext cx="2036047" cy="932402"/>
          </a:xfrm>
          <a:prstGeom prst="bentConnector2">
            <a:avLst/>
          </a:prstGeom>
          <a:noFill/>
          <a:ln w="18000">
            <a:solidFill>
              <a:srgbClr val="000000"/>
            </a:solidFill>
            <a:prstDash val="solid"/>
            <a:tailEnd type="arrow"/>
          </a:ln>
        </p:spPr>
      </p:cxnSp>
      <p:cxnSp>
        <p:nvCxnSpPr>
          <p:cNvPr id="56" name="Elbow Connector 55"/>
          <p:cNvCxnSpPr>
            <a:stCxn id="53" idx="2"/>
            <a:endCxn id="13" idx="0"/>
          </p:cNvCxnSpPr>
          <p:nvPr/>
        </p:nvCxnSpPr>
        <p:spPr>
          <a:xfrm rot="5400000">
            <a:off x="6494415" y="3490945"/>
            <a:ext cx="626393" cy="1409395"/>
          </a:xfrm>
          <a:prstGeom prst="bentConnector3">
            <a:avLst>
              <a:gd name="adj1" fmla="val 50000"/>
            </a:avLst>
          </a:prstGeom>
          <a:noFill/>
          <a:ln w="0">
            <a:solidFill>
              <a:srgbClr val="000000"/>
            </a:solidFill>
            <a:prstDash val="solid"/>
            <a:tailEnd type="arrow"/>
          </a:ln>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577277" y="3893390"/>
            <a:ext cx="8347891" cy="764580"/>
          </a:xfrm>
        </p:spPr>
        <p:txBody>
          <a:bodyPr/>
          <a:lstStyle/>
          <a:p>
            <a:r>
              <a:rPr lang="en-GB" sz="4000" dirty="0" smtClean="0"/>
              <a:t> </a:t>
            </a:r>
            <a:r>
              <a:rPr lang="en-GB" sz="4400" dirty="0" smtClean="0"/>
              <a:t>BEST</a:t>
            </a:r>
            <a:br>
              <a:rPr lang="en-GB" sz="4400" dirty="0" smtClean="0"/>
            </a:br>
            <a:r>
              <a:rPr lang="en-GB" sz="2800" dirty="0" smtClean="0"/>
              <a:t>a program for optimal planning of X-ray data collection from protein crystals </a:t>
            </a:r>
            <a:r>
              <a:rPr lang="en-GB" sz="4400" u="sng" dirty="0" smtClean="0"/>
              <a:t/>
            </a:r>
            <a:br>
              <a:rPr lang="en-GB" sz="4400" u="sng" dirty="0" smtClean="0"/>
            </a:br>
            <a:r>
              <a:rPr lang="en-GB" sz="4400" dirty="0" smtClean="0"/>
              <a:t>	</a:t>
            </a:r>
          </a:p>
        </p:txBody>
      </p:sp>
      <p:sp>
        <p:nvSpPr>
          <p:cNvPr id="25603" name="Rectangle 3"/>
          <p:cNvSpPr>
            <a:spLocks noGrp="1" noChangeArrowheads="1"/>
          </p:cNvSpPr>
          <p:nvPr>
            <p:ph type="subTitle" idx="1"/>
          </p:nvPr>
        </p:nvSpPr>
        <p:spPr>
          <a:xfrm>
            <a:off x="1278625" y="4904780"/>
            <a:ext cx="6400800" cy="927340"/>
          </a:xfrm>
        </p:spPr>
        <p:txBody>
          <a:bodyPr/>
          <a:lstStyle/>
          <a:p>
            <a:r>
              <a:rPr lang="en-US" sz="1800" i="1" dirty="0" smtClean="0"/>
              <a:t>Alexander Popov</a:t>
            </a:r>
          </a:p>
          <a:p>
            <a:r>
              <a:rPr lang="en-US" sz="1800" i="1" dirty="0" smtClean="0"/>
              <a:t>ESRF, MX group</a:t>
            </a:r>
          </a:p>
        </p:txBody>
      </p:sp>
      <p:pic>
        <p:nvPicPr>
          <p:cNvPr id="432130" name="Picture 2" descr="BEST logo"/>
          <p:cNvPicPr>
            <a:picLocks noChangeAspect="1" noChangeArrowheads="1"/>
          </p:cNvPicPr>
          <p:nvPr/>
        </p:nvPicPr>
        <p:blipFill>
          <a:blip r:embed="rId2" cstate="print"/>
          <a:srcRect/>
          <a:stretch>
            <a:fillRect/>
          </a:stretch>
        </p:blipFill>
        <p:spPr bwMode="auto">
          <a:xfrm>
            <a:off x="2930769" y="759566"/>
            <a:ext cx="4513425" cy="312468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A.Popov </a:t>
            </a:r>
          </a:p>
        </p:txBody>
      </p:sp>
      <p:sp>
        <p:nvSpPr>
          <p:cNvPr id="9" name="Slide Number Placeholder 3"/>
          <p:cNvSpPr>
            <a:spLocks noGrp="1"/>
          </p:cNvSpPr>
          <p:nvPr>
            <p:ph type="sldNum" sz="quarter" idx="12"/>
          </p:nvPr>
        </p:nvSpPr>
        <p:spPr/>
        <p:txBody>
          <a:bodyPr/>
          <a:lstStyle/>
          <a:p>
            <a:fld id="{73936279-ACDF-48D0-BBBE-01044F0A7A93}" type="slidenum">
              <a:rPr lang="en-US"/>
              <a:pPr/>
              <a:t>20</a:t>
            </a:fld>
            <a:endParaRPr lang="en-US"/>
          </a:p>
        </p:txBody>
      </p:sp>
      <p:sp>
        <p:nvSpPr>
          <p:cNvPr id="185348" name="Footer Placeholder 3"/>
          <p:cNvSpPr txBox="1">
            <a:spLocks noGrp="1"/>
          </p:cNvSpPr>
          <p:nvPr/>
        </p:nvSpPr>
        <p:spPr bwMode="auto">
          <a:xfrm>
            <a:off x="4203700" y="6613525"/>
            <a:ext cx="4168775" cy="227013"/>
          </a:xfrm>
          <a:prstGeom prst="rect">
            <a:avLst/>
          </a:prstGeom>
          <a:noFill/>
          <a:ln w="9525">
            <a:noFill/>
            <a:miter lim="800000"/>
            <a:headEnd/>
            <a:tailEnd/>
          </a:ln>
        </p:spPr>
        <p:txBody>
          <a:bodyPr/>
          <a:lstStyle/>
          <a:p>
            <a:pPr algn="r"/>
            <a:endParaRPr lang="en-GB" sz="1000"/>
          </a:p>
        </p:txBody>
      </p:sp>
      <p:sp>
        <p:nvSpPr>
          <p:cNvPr id="185349" name="Slide Number Placeholder 4"/>
          <p:cNvSpPr txBox="1">
            <a:spLocks noGrp="1"/>
          </p:cNvSpPr>
          <p:nvPr/>
        </p:nvSpPr>
        <p:spPr bwMode="auto">
          <a:xfrm>
            <a:off x="8434388" y="6613525"/>
            <a:ext cx="661987" cy="227013"/>
          </a:xfrm>
          <a:prstGeom prst="rect">
            <a:avLst/>
          </a:prstGeom>
          <a:noFill/>
          <a:ln w="9525">
            <a:noFill/>
            <a:miter lim="800000"/>
            <a:headEnd/>
            <a:tailEnd/>
          </a:ln>
        </p:spPr>
        <p:txBody>
          <a:bodyPr/>
          <a:lstStyle/>
          <a:p>
            <a:pPr algn="r"/>
            <a:fld id="{17D3D02A-7856-48D1-9667-4A095189A68C}" type="slidenum">
              <a:rPr lang="en-GB" sz="1000"/>
              <a:pPr algn="r"/>
              <a:t>20</a:t>
            </a:fld>
            <a:endParaRPr lang="en-GB" sz="1000"/>
          </a:p>
        </p:txBody>
      </p:sp>
      <p:sp>
        <p:nvSpPr>
          <p:cNvPr id="14" name="TextBox 13"/>
          <p:cNvSpPr txBox="1"/>
          <p:nvPr/>
        </p:nvSpPr>
        <p:spPr>
          <a:xfrm>
            <a:off x="4045790" y="129396"/>
            <a:ext cx="1466490" cy="461665"/>
          </a:xfrm>
          <a:prstGeom prst="rect">
            <a:avLst/>
          </a:prstGeom>
          <a:noFill/>
        </p:spPr>
        <p:txBody>
          <a:bodyPr wrap="square" rtlCol="0">
            <a:spAutoFit/>
          </a:bodyPr>
          <a:lstStyle/>
          <a:p>
            <a:r>
              <a:rPr lang="en-US" sz="2400" b="1" dirty="0" smtClean="0">
                <a:solidFill>
                  <a:schemeClr val="bg1"/>
                </a:solidFill>
              </a:rPr>
              <a:t>EDNA</a:t>
            </a:r>
            <a:endParaRPr lang="en-GB" sz="2400" b="1" dirty="0">
              <a:solidFill>
                <a:schemeClr val="bg1"/>
              </a:solidFill>
            </a:endParaRPr>
          </a:p>
        </p:txBody>
      </p:sp>
      <p:pic>
        <p:nvPicPr>
          <p:cNvPr id="440321" name="Picture 1"/>
          <p:cNvPicPr>
            <a:picLocks noChangeAspect="1" noChangeArrowheads="1"/>
          </p:cNvPicPr>
          <p:nvPr/>
        </p:nvPicPr>
        <p:blipFill>
          <a:blip r:embed="rId3" cstate="print"/>
          <a:srcRect/>
          <a:stretch>
            <a:fillRect/>
          </a:stretch>
        </p:blipFill>
        <p:spPr bwMode="auto">
          <a:xfrm>
            <a:off x="0" y="835313"/>
            <a:ext cx="8941645" cy="5143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A.Popov </a:t>
            </a:r>
            <a:endParaRPr lang="en-US"/>
          </a:p>
        </p:txBody>
      </p:sp>
      <p:sp>
        <p:nvSpPr>
          <p:cNvPr id="3" name="Slide Number Placeholder 2"/>
          <p:cNvSpPr>
            <a:spLocks noGrp="1"/>
          </p:cNvSpPr>
          <p:nvPr>
            <p:ph type="sldNum" sz="quarter" idx="12"/>
          </p:nvPr>
        </p:nvSpPr>
        <p:spPr/>
        <p:txBody>
          <a:bodyPr/>
          <a:lstStyle/>
          <a:p>
            <a:fld id="{91E14302-21BA-46FF-A180-59143D46F836}" type="slidenum">
              <a:rPr lang="en-US" smtClean="0"/>
              <a:pPr/>
              <a:t>21</a:t>
            </a:fld>
            <a:endParaRPr lang="en-US"/>
          </a:p>
        </p:txBody>
      </p:sp>
      <p:pic>
        <p:nvPicPr>
          <p:cNvPr id="322562" name="Picture 2"/>
          <p:cNvPicPr>
            <a:picLocks noChangeAspect="1" noChangeArrowheads="1"/>
          </p:cNvPicPr>
          <p:nvPr/>
        </p:nvPicPr>
        <p:blipFill>
          <a:blip r:embed="rId2" cstate="print"/>
          <a:srcRect/>
          <a:stretch>
            <a:fillRect/>
          </a:stretch>
        </p:blipFill>
        <p:spPr bwMode="auto">
          <a:xfrm>
            <a:off x="121380" y="679328"/>
            <a:ext cx="5000878" cy="4635574"/>
          </a:xfrm>
          <a:prstGeom prst="rect">
            <a:avLst/>
          </a:prstGeom>
          <a:noFill/>
          <a:ln w="9525">
            <a:noFill/>
            <a:miter lim="800000"/>
            <a:headEnd/>
            <a:tailEnd/>
          </a:ln>
          <a:effectLst/>
        </p:spPr>
      </p:pic>
      <p:pic>
        <p:nvPicPr>
          <p:cNvPr id="322563" name="Picture 3"/>
          <p:cNvPicPr>
            <a:picLocks noChangeAspect="1" noChangeArrowheads="1"/>
          </p:cNvPicPr>
          <p:nvPr/>
        </p:nvPicPr>
        <p:blipFill>
          <a:blip r:embed="rId3" cstate="print"/>
          <a:srcRect/>
          <a:stretch>
            <a:fillRect/>
          </a:stretch>
        </p:blipFill>
        <p:spPr bwMode="auto">
          <a:xfrm>
            <a:off x="5243640" y="623087"/>
            <a:ext cx="3642796" cy="592104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A.Popov </a:t>
            </a:r>
            <a:endParaRPr lang="en-US"/>
          </a:p>
        </p:txBody>
      </p:sp>
      <p:sp>
        <p:nvSpPr>
          <p:cNvPr id="3" name="Slide Number Placeholder 2"/>
          <p:cNvSpPr>
            <a:spLocks noGrp="1"/>
          </p:cNvSpPr>
          <p:nvPr>
            <p:ph type="sldNum" sz="quarter" idx="12"/>
          </p:nvPr>
        </p:nvSpPr>
        <p:spPr/>
        <p:txBody>
          <a:bodyPr/>
          <a:lstStyle/>
          <a:p>
            <a:fld id="{91E14302-21BA-46FF-A180-59143D46F836}" type="slidenum">
              <a:rPr lang="en-US" smtClean="0"/>
              <a:pPr/>
              <a:t>22</a:t>
            </a:fld>
            <a:endParaRPr lang="en-US"/>
          </a:p>
        </p:txBody>
      </p:sp>
      <p:pic>
        <p:nvPicPr>
          <p:cNvPr id="321538" name="Picture 2"/>
          <p:cNvPicPr>
            <a:picLocks noChangeAspect="1" noChangeArrowheads="1"/>
          </p:cNvPicPr>
          <p:nvPr/>
        </p:nvPicPr>
        <p:blipFill>
          <a:blip r:embed="rId2" cstate="print"/>
          <a:srcRect/>
          <a:stretch>
            <a:fillRect/>
          </a:stretch>
        </p:blipFill>
        <p:spPr bwMode="auto">
          <a:xfrm>
            <a:off x="3390563" y="1108610"/>
            <a:ext cx="5567484" cy="5395412"/>
          </a:xfrm>
          <a:prstGeom prst="rect">
            <a:avLst/>
          </a:prstGeom>
          <a:noFill/>
          <a:ln w="9525">
            <a:noFill/>
            <a:miter lim="800000"/>
            <a:headEnd/>
            <a:tailEnd/>
          </a:ln>
          <a:effectLst/>
        </p:spPr>
      </p:pic>
      <p:pic>
        <p:nvPicPr>
          <p:cNvPr id="321539" name="Picture 3"/>
          <p:cNvPicPr>
            <a:picLocks noChangeAspect="1" noChangeArrowheads="1"/>
          </p:cNvPicPr>
          <p:nvPr/>
        </p:nvPicPr>
        <p:blipFill>
          <a:blip r:embed="rId3" cstate="print"/>
          <a:srcRect/>
          <a:stretch>
            <a:fillRect/>
          </a:stretch>
        </p:blipFill>
        <p:spPr bwMode="auto">
          <a:xfrm>
            <a:off x="250853" y="1178221"/>
            <a:ext cx="2253041" cy="1951944"/>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203129" y="3754705"/>
            <a:ext cx="3068855" cy="2298137"/>
          </a:xfrm>
          <a:prstGeom prst="rect">
            <a:avLst/>
          </a:prstGeom>
          <a:noFill/>
          <a:ln w="9525">
            <a:noFill/>
            <a:miter lim="800000"/>
            <a:headEnd/>
            <a:tailEnd/>
          </a:ln>
          <a:effectLst/>
        </p:spPr>
      </p:pic>
      <p:sp>
        <p:nvSpPr>
          <p:cNvPr id="7" name="Rectangle 6"/>
          <p:cNvSpPr/>
          <p:nvPr/>
        </p:nvSpPr>
        <p:spPr>
          <a:xfrm>
            <a:off x="369782" y="3317854"/>
            <a:ext cx="2634054" cy="369332"/>
          </a:xfrm>
          <a:prstGeom prst="rect">
            <a:avLst/>
          </a:prstGeom>
        </p:spPr>
        <p:txBody>
          <a:bodyPr wrap="none">
            <a:spAutoFit/>
          </a:bodyPr>
          <a:lstStyle/>
          <a:p>
            <a:r>
              <a:rPr lang="en-GB" dirty="0" smtClean="0"/>
              <a:t>cyan fluorescent protein</a:t>
            </a:r>
            <a:endParaRPr lang="en-GB" dirty="0"/>
          </a:p>
        </p:txBody>
      </p:sp>
      <p:sp>
        <p:nvSpPr>
          <p:cNvPr id="8" name="Left Arrow 7"/>
          <p:cNvSpPr/>
          <p:nvPr/>
        </p:nvSpPr>
        <p:spPr>
          <a:xfrm>
            <a:off x="2524370" y="2172676"/>
            <a:ext cx="2438400" cy="132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23815" y="0"/>
            <a:ext cx="7748954" cy="646331"/>
          </a:xfrm>
          <a:prstGeom prst="rect">
            <a:avLst/>
          </a:prstGeom>
        </p:spPr>
        <p:txBody>
          <a:bodyPr wrap="square">
            <a:spAutoFit/>
          </a:bodyPr>
          <a:lstStyle/>
          <a:p>
            <a:r>
              <a:rPr lang="en-GB" dirty="0" smtClean="0">
                <a:solidFill>
                  <a:schemeClr val="bg1"/>
                </a:solidFill>
              </a:rPr>
              <a:t>............... Routine data collection.......</a:t>
            </a:r>
          </a:p>
          <a:p>
            <a:r>
              <a:rPr lang="en-GB" dirty="0" smtClean="0">
                <a:solidFill>
                  <a:schemeClr val="bg1"/>
                </a:solidFill>
              </a:rPr>
              <a:t>-q minimize total time, default minimize the absorbed dose</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A.Popov </a:t>
            </a:r>
            <a:endParaRPr lang="en-US"/>
          </a:p>
        </p:txBody>
      </p:sp>
      <p:sp>
        <p:nvSpPr>
          <p:cNvPr id="3" name="Slide Number Placeholder 2"/>
          <p:cNvSpPr>
            <a:spLocks noGrp="1"/>
          </p:cNvSpPr>
          <p:nvPr>
            <p:ph type="sldNum" sz="quarter" idx="12"/>
          </p:nvPr>
        </p:nvSpPr>
        <p:spPr/>
        <p:txBody>
          <a:bodyPr/>
          <a:lstStyle/>
          <a:p>
            <a:fld id="{91E14302-21BA-46FF-A180-59143D46F836}" type="slidenum">
              <a:rPr lang="en-US" smtClean="0"/>
              <a:pPr/>
              <a:t>23</a:t>
            </a:fld>
            <a:endParaRPr lang="en-US"/>
          </a:p>
        </p:txBody>
      </p:sp>
      <p:pic>
        <p:nvPicPr>
          <p:cNvPr id="4" name="Picture 3"/>
          <p:cNvPicPr>
            <a:picLocks noChangeAspect="1" noChangeArrowheads="1"/>
          </p:cNvPicPr>
          <p:nvPr/>
        </p:nvPicPr>
        <p:blipFill>
          <a:blip r:embed="rId2" cstate="print"/>
          <a:srcRect/>
          <a:stretch>
            <a:fillRect/>
          </a:stretch>
        </p:blipFill>
        <p:spPr bwMode="auto">
          <a:xfrm>
            <a:off x="234670" y="631179"/>
            <a:ext cx="3642796" cy="5921047"/>
          </a:xfrm>
          <a:prstGeom prst="rect">
            <a:avLst/>
          </a:prstGeom>
          <a:noFill/>
          <a:ln w="9525">
            <a:noFill/>
            <a:miter lim="800000"/>
            <a:headEnd/>
            <a:tailEnd/>
          </a:ln>
          <a:effectLst/>
        </p:spPr>
      </p:pic>
      <p:pic>
        <p:nvPicPr>
          <p:cNvPr id="336898" name="Picture 2"/>
          <p:cNvPicPr>
            <a:picLocks noChangeAspect="1" noChangeArrowheads="1"/>
          </p:cNvPicPr>
          <p:nvPr/>
        </p:nvPicPr>
        <p:blipFill>
          <a:blip r:embed="rId3" cstate="print"/>
          <a:srcRect/>
          <a:stretch>
            <a:fillRect/>
          </a:stretch>
        </p:blipFill>
        <p:spPr bwMode="auto">
          <a:xfrm>
            <a:off x="283223" y="3236224"/>
            <a:ext cx="7107748" cy="3302141"/>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pic>
      <p:sp>
        <p:nvSpPr>
          <p:cNvPr id="6" name="TextBox 5"/>
          <p:cNvSpPr txBox="1"/>
          <p:nvPr/>
        </p:nvSpPr>
        <p:spPr>
          <a:xfrm>
            <a:off x="4215950" y="857756"/>
            <a:ext cx="2913133" cy="369332"/>
          </a:xfrm>
          <a:prstGeom prst="rect">
            <a:avLst/>
          </a:prstGeom>
          <a:noFill/>
        </p:spPr>
        <p:txBody>
          <a:bodyPr wrap="square" rtlCol="0">
            <a:spAutoFit/>
          </a:bodyPr>
          <a:lstStyle/>
          <a:p>
            <a:r>
              <a:rPr lang="en-US" dirty="0" smtClean="0"/>
              <a:t>BEST prediction</a:t>
            </a:r>
            <a:endParaRPr lang="en-GB" dirty="0"/>
          </a:p>
        </p:txBody>
      </p:sp>
      <p:sp>
        <p:nvSpPr>
          <p:cNvPr id="7" name="TextBox 6"/>
          <p:cNvSpPr txBox="1"/>
          <p:nvPr/>
        </p:nvSpPr>
        <p:spPr>
          <a:xfrm>
            <a:off x="4677196" y="2848396"/>
            <a:ext cx="2565176" cy="369332"/>
          </a:xfrm>
          <a:prstGeom prst="rect">
            <a:avLst/>
          </a:prstGeom>
          <a:noFill/>
        </p:spPr>
        <p:txBody>
          <a:bodyPr wrap="square" rtlCol="0">
            <a:spAutoFit/>
          </a:bodyPr>
          <a:lstStyle/>
          <a:p>
            <a:r>
              <a:rPr lang="en-US" dirty="0" smtClean="0"/>
              <a:t>XDS</a:t>
            </a:r>
            <a:endParaRPr lang="en-GB" dirty="0"/>
          </a:p>
        </p:txBody>
      </p:sp>
      <p:cxnSp>
        <p:nvCxnSpPr>
          <p:cNvPr id="9" name="Straight Connector 8"/>
          <p:cNvCxnSpPr/>
          <p:nvPr/>
        </p:nvCxnSpPr>
        <p:spPr>
          <a:xfrm>
            <a:off x="283223" y="4992492"/>
            <a:ext cx="710774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t>A.Popov </a:t>
            </a:r>
          </a:p>
        </p:txBody>
      </p:sp>
      <p:sp>
        <p:nvSpPr>
          <p:cNvPr id="10" name="Slide Number Placeholder 3"/>
          <p:cNvSpPr>
            <a:spLocks noGrp="1"/>
          </p:cNvSpPr>
          <p:nvPr>
            <p:ph type="sldNum" sz="quarter" idx="12"/>
          </p:nvPr>
        </p:nvSpPr>
        <p:spPr/>
        <p:txBody>
          <a:bodyPr/>
          <a:lstStyle/>
          <a:p>
            <a:fld id="{EC9FA253-F2B0-4A86-86E9-7707E96833B5}" type="slidenum">
              <a:rPr lang="en-US"/>
              <a:pPr/>
              <a:t>24</a:t>
            </a:fld>
            <a:endParaRPr lang="en-US"/>
          </a:p>
        </p:txBody>
      </p:sp>
      <p:sp>
        <p:nvSpPr>
          <p:cNvPr id="122882" name="Text Box 2"/>
          <p:cNvSpPr txBox="1">
            <a:spLocks noChangeArrowheads="1"/>
          </p:cNvSpPr>
          <p:nvPr/>
        </p:nvSpPr>
        <p:spPr bwMode="auto">
          <a:xfrm>
            <a:off x="132863" y="3126153"/>
            <a:ext cx="4618892" cy="3231654"/>
          </a:xfrm>
          <a:prstGeom prst="rect">
            <a:avLst/>
          </a:prstGeom>
          <a:solidFill>
            <a:schemeClr val="bg1"/>
          </a:solidFill>
          <a:ln w="9525">
            <a:noFill/>
            <a:miter lim="800000"/>
            <a:headEnd/>
            <a:tailEnd/>
          </a:ln>
          <a:effectLst/>
        </p:spPr>
        <p:txBody>
          <a:bodyPr wrap="square">
            <a:spAutoFit/>
          </a:bodyPr>
          <a:lstStyle/>
          <a:p>
            <a:r>
              <a:rPr lang="en-US" sz="1200" dirty="0">
                <a:latin typeface="Courier New" pitchFamily="49" charset="0"/>
              </a:rPr>
              <a:t>---------------------------------------------</a:t>
            </a:r>
          </a:p>
          <a:p>
            <a:r>
              <a:rPr lang="en-US" sz="1200" dirty="0">
                <a:latin typeface="Courier New" pitchFamily="49" charset="0"/>
              </a:rPr>
              <a:t> </a:t>
            </a:r>
            <a:r>
              <a:rPr lang="en-US" sz="1200" b="1" dirty="0">
                <a:latin typeface="Courier New" pitchFamily="49" charset="0"/>
              </a:rPr>
              <a:t>Resolution  </a:t>
            </a:r>
            <a:r>
              <a:rPr lang="en-US" sz="1200" b="1" dirty="0" err="1">
                <a:latin typeface="Courier New" pitchFamily="49" charset="0"/>
              </a:rPr>
              <a:t>RFriedel</a:t>
            </a:r>
            <a:r>
              <a:rPr lang="en-US" sz="1200" b="1" dirty="0">
                <a:latin typeface="Courier New" pitchFamily="49" charset="0"/>
              </a:rPr>
              <a:t>(%)  I/Sigma  Redundancy</a:t>
            </a:r>
          </a:p>
          <a:p>
            <a:r>
              <a:rPr lang="en-US" sz="1200" b="1" dirty="0">
                <a:latin typeface="Courier New" pitchFamily="49" charset="0"/>
              </a:rPr>
              <a:t>---------------------------------------------</a:t>
            </a:r>
          </a:p>
          <a:p>
            <a:r>
              <a:rPr lang="en-US" sz="1200" b="1" dirty="0">
                <a:latin typeface="Courier New" pitchFamily="49" charset="0"/>
              </a:rPr>
              <a:t>    10.12         0.8        74.1      23.7</a:t>
            </a:r>
          </a:p>
          <a:p>
            <a:r>
              <a:rPr lang="en-US" sz="1200" b="1" dirty="0">
                <a:latin typeface="Courier New" pitchFamily="49" charset="0"/>
              </a:rPr>
              <a:t>     6.90         0.8        43.6      23.7</a:t>
            </a:r>
          </a:p>
          <a:p>
            <a:r>
              <a:rPr lang="en-US" sz="1200" b="1" dirty="0">
                <a:latin typeface="Courier New" pitchFamily="49" charset="0"/>
              </a:rPr>
              <a:t>     5.34         1.1        48.4      23.0</a:t>
            </a:r>
          </a:p>
          <a:p>
            <a:r>
              <a:rPr lang="en-US" sz="1200" b="1" dirty="0">
                <a:latin typeface="Courier New" pitchFamily="49" charset="0"/>
              </a:rPr>
              <a:t>     4.51         1.2        47.5      23.5</a:t>
            </a:r>
          </a:p>
          <a:p>
            <a:r>
              <a:rPr lang="en-US" sz="1200" b="1" dirty="0">
                <a:latin typeface="Courier New" pitchFamily="49" charset="0"/>
              </a:rPr>
              <a:t>     3.98         1.6        34.5      20.6</a:t>
            </a:r>
          </a:p>
          <a:p>
            <a:r>
              <a:rPr lang="en-US" sz="1200" b="1" dirty="0">
                <a:latin typeface="Courier New" pitchFamily="49" charset="0"/>
              </a:rPr>
              <a:t>     3.60         2.5        22.4      13.9</a:t>
            </a:r>
          </a:p>
          <a:p>
            <a:r>
              <a:rPr lang="en-US" sz="1200" b="1" dirty="0">
                <a:latin typeface="Courier New" pitchFamily="49" charset="0"/>
              </a:rPr>
              <a:t>     3.31         4.0        14.0      11.9</a:t>
            </a:r>
          </a:p>
          <a:p>
            <a:r>
              <a:rPr lang="en-US" sz="1200" b="1" dirty="0">
                <a:latin typeface="Courier New" pitchFamily="49" charset="0"/>
              </a:rPr>
              <a:t>     3.08         6.6         8.3       7.0</a:t>
            </a:r>
          </a:p>
          <a:p>
            <a:r>
              <a:rPr lang="en-US" sz="1200" b="1" dirty="0">
                <a:latin typeface="Courier New" pitchFamily="49" charset="0"/>
              </a:rPr>
              <a:t>     2.89        10.5         5.2       6.1</a:t>
            </a:r>
          </a:p>
          <a:p>
            <a:r>
              <a:rPr lang="en-US" sz="1200" b="1" dirty="0">
                <a:latin typeface="Courier New" pitchFamily="49" charset="0"/>
              </a:rPr>
              <a:t>     2.73        15.6         3.7       2.5</a:t>
            </a:r>
          </a:p>
          <a:p>
            <a:r>
              <a:rPr lang="en-US" sz="1200" b="1" dirty="0">
                <a:latin typeface="Courier New" pitchFamily="49" charset="0"/>
              </a:rPr>
              <a:t>     2.60        23.0         2.4       3.8</a:t>
            </a:r>
          </a:p>
          <a:p>
            <a:r>
              <a:rPr lang="en-US" sz="1200" dirty="0">
                <a:latin typeface="Courier New" pitchFamily="49" charset="0"/>
              </a:rPr>
              <a:t>----------------------------------------------------------------------</a:t>
            </a:r>
          </a:p>
          <a:p>
            <a:endParaRPr lang="en-US" sz="1200" dirty="0">
              <a:latin typeface="Courier New" pitchFamily="49" charset="0"/>
            </a:endParaRPr>
          </a:p>
        </p:txBody>
      </p:sp>
      <p:sp>
        <p:nvSpPr>
          <p:cNvPr id="122884" name="Line 4"/>
          <p:cNvSpPr>
            <a:spLocks noChangeShapeType="1"/>
          </p:cNvSpPr>
          <p:nvPr/>
        </p:nvSpPr>
        <p:spPr bwMode="auto">
          <a:xfrm>
            <a:off x="218830" y="5347158"/>
            <a:ext cx="4350058" cy="462"/>
          </a:xfrm>
          <a:prstGeom prst="line">
            <a:avLst/>
          </a:prstGeom>
          <a:noFill/>
          <a:ln w="9525">
            <a:solidFill>
              <a:schemeClr val="tx1"/>
            </a:solidFill>
            <a:round/>
            <a:headEnd/>
            <a:tailEnd/>
          </a:ln>
          <a:effectLst/>
        </p:spPr>
        <p:txBody>
          <a:bodyPr/>
          <a:lstStyle/>
          <a:p>
            <a:endParaRPr lang="en-GB"/>
          </a:p>
        </p:txBody>
      </p:sp>
      <p:sp>
        <p:nvSpPr>
          <p:cNvPr id="122886" name="Rectangle 6"/>
          <p:cNvSpPr>
            <a:spLocks noChangeArrowheads="1"/>
          </p:cNvSpPr>
          <p:nvPr/>
        </p:nvSpPr>
        <p:spPr bwMode="auto">
          <a:xfrm>
            <a:off x="3348038" y="47625"/>
            <a:ext cx="2944812" cy="457200"/>
          </a:xfrm>
          <a:prstGeom prst="rect">
            <a:avLst/>
          </a:prstGeom>
          <a:noFill/>
          <a:ln w="9525">
            <a:noFill/>
            <a:miter lim="800000"/>
            <a:headEnd/>
            <a:tailEnd/>
          </a:ln>
          <a:effectLst/>
        </p:spPr>
        <p:txBody>
          <a:bodyPr>
            <a:spAutoFit/>
          </a:bodyPr>
          <a:lstStyle/>
          <a:p>
            <a:r>
              <a:rPr lang="en-US" sz="2400" b="1">
                <a:solidFill>
                  <a:schemeClr val="bg1"/>
                </a:solidFill>
              </a:rPr>
              <a:t>SAD optimization</a:t>
            </a:r>
          </a:p>
        </p:txBody>
      </p:sp>
      <p:sp>
        <p:nvSpPr>
          <p:cNvPr id="122887" name="Text Box 7"/>
          <p:cNvSpPr txBox="1">
            <a:spLocks noChangeArrowheads="1"/>
          </p:cNvSpPr>
          <p:nvPr/>
        </p:nvSpPr>
        <p:spPr bwMode="auto">
          <a:xfrm>
            <a:off x="0" y="2210058"/>
            <a:ext cx="4822166" cy="1015663"/>
          </a:xfrm>
          <a:prstGeom prst="rect">
            <a:avLst/>
          </a:prstGeom>
          <a:noFill/>
          <a:ln w="9525">
            <a:noFill/>
            <a:miter lim="800000"/>
            <a:headEnd/>
            <a:tailEnd/>
          </a:ln>
          <a:effectLst/>
        </p:spPr>
        <p:txBody>
          <a:bodyPr wrap="square">
            <a:spAutoFit/>
          </a:bodyPr>
          <a:lstStyle/>
          <a:p>
            <a:pPr algn="ctr">
              <a:spcBef>
                <a:spcPct val="50000"/>
              </a:spcBef>
            </a:pPr>
            <a:r>
              <a:rPr lang="en-US" sz="1100" b="1" dirty="0"/>
              <a:t>Minimum of </a:t>
            </a:r>
            <a:r>
              <a:rPr lang="en-US" sz="1100" b="1" dirty="0" err="1"/>
              <a:t>RFriedel</a:t>
            </a:r>
            <a:r>
              <a:rPr lang="en-US" sz="1100" b="1" dirty="0"/>
              <a:t> = &lt;|&lt;E2+/w&gt;-&lt;E2-/w&gt;|&gt; is a target</a:t>
            </a:r>
            <a:br>
              <a:rPr lang="en-US" sz="1100" b="1" dirty="0"/>
            </a:br>
            <a:r>
              <a:rPr lang="en-US" sz="1100" b="1" dirty="0"/>
              <a:t>noise only, no anomalous scattering itself:</a:t>
            </a:r>
            <a:br>
              <a:rPr lang="en-US" sz="1100" b="1" dirty="0"/>
            </a:br>
            <a:r>
              <a:rPr lang="en-US" sz="1100" b="1" dirty="0"/>
              <a:t>decay, non-isomorphism</a:t>
            </a:r>
            <a:br>
              <a:rPr lang="en-US" sz="1100" b="1" dirty="0"/>
            </a:br>
            <a:r>
              <a:rPr lang="en-US" sz="1100" b="1" dirty="0"/>
              <a:t>exact pair-vice dose differences for </a:t>
            </a:r>
            <a:r>
              <a:rPr lang="en-US" sz="1100" b="1" dirty="0" err="1"/>
              <a:t>Bijvoet</a:t>
            </a:r>
            <a:r>
              <a:rPr lang="en-US" sz="1100" b="1" dirty="0"/>
              <a:t> mates</a:t>
            </a:r>
            <a:r>
              <a:rPr lang="en-US" sz="1600" b="1" dirty="0"/>
              <a:t/>
            </a:r>
            <a:br>
              <a:rPr lang="en-US" sz="1600" b="1" dirty="0"/>
            </a:br>
            <a:endParaRPr lang="en-US" sz="1600" b="1" dirty="0"/>
          </a:p>
        </p:txBody>
      </p:sp>
      <p:pic>
        <p:nvPicPr>
          <p:cNvPr id="260097" name="Picture 1"/>
          <p:cNvPicPr>
            <a:picLocks noChangeAspect="1" noChangeArrowheads="1"/>
          </p:cNvPicPr>
          <p:nvPr/>
        </p:nvPicPr>
        <p:blipFill>
          <a:blip r:embed="rId3" cstate="print"/>
          <a:srcRect/>
          <a:stretch>
            <a:fillRect/>
          </a:stretch>
        </p:blipFill>
        <p:spPr bwMode="auto">
          <a:xfrm>
            <a:off x="5009662" y="2875348"/>
            <a:ext cx="4001477" cy="3622481"/>
          </a:xfrm>
          <a:prstGeom prst="rect">
            <a:avLst/>
          </a:prstGeom>
          <a:noFill/>
          <a:ln w="9525">
            <a:noFill/>
            <a:miter lim="800000"/>
            <a:headEnd/>
            <a:tailEnd/>
          </a:ln>
          <a:effectLst/>
        </p:spPr>
      </p:pic>
      <p:sp>
        <p:nvSpPr>
          <p:cNvPr id="11" name="Rectangle 10"/>
          <p:cNvSpPr/>
          <p:nvPr/>
        </p:nvSpPr>
        <p:spPr>
          <a:xfrm>
            <a:off x="4925683" y="2547624"/>
            <a:ext cx="4218317" cy="276999"/>
          </a:xfrm>
          <a:prstGeom prst="rect">
            <a:avLst/>
          </a:prstGeom>
        </p:spPr>
        <p:txBody>
          <a:bodyPr wrap="square">
            <a:spAutoFit/>
          </a:bodyPr>
          <a:lstStyle/>
          <a:p>
            <a:r>
              <a:rPr lang="en-GB" sz="1200" dirty="0" smtClean="0"/>
              <a:t>http://skuld.bmsc.washington.edu/cgi-bin/MAD_power.pl</a:t>
            </a:r>
            <a:endParaRPr lang="en-GB" sz="1200" dirty="0"/>
          </a:p>
        </p:txBody>
      </p:sp>
      <p:cxnSp>
        <p:nvCxnSpPr>
          <p:cNvPr id="13" name="Straight Connector 12"/>
          <p:cNvCxnSpPr/>
          <p:nvPr/>
        </p:nvCxnSpPr>
        <p:spPr>
          <a:xfrm flipV="1">
            <a:off x="5667555" y="4735902"/>
            <a:ext cx="2941607" cy="17253"/>
          </a:xfrm>
          <a:prstGeom prst="line">
            <a:avLst/>
          </a:prstGeom>
        </p:spPr>
        <p:style>
          <a:lnRef idx="1">
            <a:schemeClr val="accent4"/>
          </a:lnRef>
          <a:fillRef idx="0">
            <a:schemeClr val="accent4"/>
          </a:fillRef>
          <a:effectRef idx="0">
            <a:schemeClr val="accent4"/>
          </a:effectRef>
          <a:fontRef idx="minor">
            <a:schemeClr val="tx1"/>
          </a:fontRef>
        </p:style>
      </p:cxnSp>
      <p:sp>
        <p:nvSpPr>
          <p:cNvPr id="12" name="Rectangle 11"/>
          <p:cNvSpPr/>
          <p:nvPr/>
        </p:nvSpPr>
        <p:spPr>
          <a:xfrm>
            <a:off x="0" y="631430"/>
            <a:ext cx="9144000" cy="1323439"/>
          </a:xfrm>
          <a:prstGeom prst="rect">
            <a:avLst/>
          </a:prstGeom>
          <a:solidFill>
            <a:srgbClr val="F5FCB6"/>
          </a:solidFill>
        </p:spPr>
        <p:txBody>
          <a:bodyPr wrap="square">
            <a:spAutoFit/>
          </a:bodyPr>
          <a:lstStyle/>
          <a:p>
            <a:r>
              <a:rPr lang="en-GB" sz="1600" dirty="0" smtClean="0"/>
              <a:t>.............. SAD data collection............</a:t>
            </a:r>
          </a:p>
          <a:p>
            <a:r>
              <a:rPr lang="en-GB" sz="1600" dirty="0" smtClean="0"/>
              <a:t>-</a:t>
            </a:r>
            <a:r>
              <a:rPr lang="en-GB" sz="1600" dirty="0" err="1" smtClean="0"/>
              <a:t>asad</a:t>
            </a:r>
            <a:r>
              <a:rPr lang="en-GB" sz="1600" dirty="0" smtClean="0"/>
              <a:t>, strategy for SAD data collection, resolution selected </a:t>
            </a:r>
            <a:r>
              <a:rPr lang="en-GB" sz="1600" dirty="0" err="1" smtClean="0"/>
              <a:t>automatically,rot.interval</a:t>
            </a:r>
            <a:r>
              <a:rPr lang="en-GB" sz="1600" dirty="0" smtClean="0"/>
              <a:t>=360 dg.</a:t>
            </a:r>
          </a:p>
          <a:p>
            <a:endParaRPr lang="en-GB" sz="1600" dirty="0" smtClean="0"/>
          </a:p>
          <a:p>
            <a:r>
              <a:rPr lang="en-GB" sz="1600" dirty="0" smtClean="0"/>
              <a:t>-SAD {</a:t>
            </a:r>
            <a:r>
              <a:rPr lang="en-GB" sz="1600" dirty="0" err="1" smtClean="0"/>
              <a:t>no|yes|graph</a:t>
            </a:r>
            <a:r>
              <a:rPr lang="en-GB" sz="1600" dirty="0" smtClean="0"/>
              <a:t>}, strategy for SAD data collection if "yes", "graph" - estimation of resolution for SAD</a:t>
            </a:r>
            <a:endParaRPr lang="en-GB"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2"/>
          <p:cNvSpPr>
            <a:spLocks noGrp="1"/>
          </p:cNvSpPr>
          <p:nvPr>
            <p:ph type="ftr" sz="quarter" idx="11"/>
          </p:nvPr>
        </p:nvSpPr>
        <p:spPr>
          <a:noFill/>
        </p:spPr>
        <p:txBody>
          <a:bodyPr/>
          <a:lstStyle/>
          <a:p>
            <a:r>
              <a:rPr lang="en-US"/>
              <a:t>A.Popov </a:t>
            </a:r>
          </a:p>
        </p:txBody>
      </p:sp>
      <p:sp>
        <p:nvSpPr>
          <p:cNvPr id="16390" name="Slide Number Placeholder 3"/>
          <p:cNvSpPr>
            <a:spLocks noGrp="1"/>
          </p:cNvSpPr>
          <p:nvPr>
            <p:ph type="sldNum" sz="quarter" idx="12"/>
          </p:nvPr>
        </p:nvSpPr>
        <p:spPr>
          <a:noFill/>
        </p:spPr>
        <p:txBody>
          <a:bodyPr/>
          <a:lstStyle/>
          <a:p>
            <a:fld id="{AAD0170E-969A-4F14-AF26-473F525AFE33}" type="slidenum">
              <a:rPr lang="en-US"/>
              <a:pPr/>
              <a:t>25</a:t>
            </a:fld>
            <a:endParaRPr lang="en-US"/>
          </a:p>
        </p:txBody>
      </p:sp>
      <p:sp>
        <p:nvSpPr>
          <p:cNvPr id="16391" name="Rectangle 2"/>
          <p:cNvSpPr>
            <a:spLocks noGrp="1" noChangeArrowheads="1"/>
          </p:cNvSpPr>
          <p:nvPr>
            <p:ph type="title" idx="4294967295"/>
          </p:nvPr>
        </p:nvSpPr>
        <p:spPr>
          <a:xfrm>
            <a:off x="735013" y="574675"/>
            <a:ext cx="8153400" cy="762000"/>
          </a:xfrm>
        </p:spPr>
        <p:txBody>
          <a:bodyPr/>
          <a:lstStyle/>
          <a:p>
            <a:pPr eaLnBrk="1" hangingPunct="1"/>
            <a:r>
              <a:rPr lang="en-US" sz="2400" b="0" dirty="0" smtClean="0"/>
              <a:t>SAD optimization</a:t>
            </a:r>
            <a:r>
              <a:rPr lang="en-US" sz="2400" dirty="0" smtClean="0"/>
              <a:t/>
            </a:r>
            <a:br>
              <a:rPr lang="en-US" sz="2400" dirty="0" smtClean="0"/>
            </a:br>
            <a:r>
              <a:rPr lang="en-US" sz="2400" dirty="0" smtClean="0"/>
              <a:t>Minimum of </a:t>
            </a:r>
            <a:r>
              <a:rPr lang="en-US" sz="2400" i="1" dirty="0" err="1" smtClean="0">
                <a:solidFill>
                  <a:schemeClr val="hlink"/>
                </a:solidFill>
              </a:rPr>
              <a:t>R</a:t>
            </a:r>
            <a:r>
              <a:rPr lang="en-US" sz="2400" i="1" baseline="-25000" dirty="0" err="1" smtClean="0">
                <a:solidFill>
                  <a:schemeClr val="hlink"/>
                </a:solidFill>
              </a:rPr>
              <a:t>Friedel</a:t>
            </a:r>
            <a:r>
              <a:rPr lang="en-US" sz="2400" i="1" dirty="0" smtClean="0">
                <a:solidFill>
                  <a:schemeClr val="hlink"/>
                </a:solidFill>
              </a:rPr>
              <a:t> =</a:t>
            </a:r>
            <a:r>
              <a:rPr lang="en-US" sz="2400" i="1" dirty="0" smtClean="0"/>
              <a:t> </a:t>
            </a:r>
            <a:r>
              <a:rPr lang="en-US" sz="2400" i="1" dirty="0" smtClean="0">
                <a:solidFill>
                  <a:schemeClr val="hlink"/>
                </a:solidFill>
              </a:rPr>
              <a:t>&lt;|&lt;E</a:t>
            </a:r>
            <a:r>
              <a:rPr lang="en-US" sz="2400" i="1" baseline="30000" dirty="0" smtClean="0">
                <a:solidFill>
                  <a:schemeClr val="hlink"/>
                </a:solidFill>
              </a:rPr>
              <a:t>2+</a:t>
            </a:r>
            <a:r>
              <a:rPr lang="en-US" sz="2400" i="1" dirty="0" smtClean="0">
                <a:solidFill>
                  <a:schemeClr val="hlink"/>
                </a:solidFill>
              </a:rPr>
              <a:t>&gt;  -  &lt;E</a:t>
            </a:r>
            <a:r>
              <a:rPr lang="en-US" sz="2400" i="1" baseline="30000" dirty="0" smtClean="0">
                <a:solidFill>
                  <a:schemeClr val="hlink"/>
                </a:solidFill>
              </a:rPr>
              <a:t>2-</a:t>
            </a:r>
            <a:r>
              <a:rPr lang="en-US" sz="2400" i="1" dirty="0" smtClean="0">
                <a:solidFill>
                  <a:schemeClr val="hlink"/>
                </a:solidFill>
              </a:rPr>
              <a:t>&gt;|&gt;</a:t>
            </a:r>
            <a:r>
              <a:rPr lang="en-US" sz="2400" dirty="0" smtClean="0"/>
              <a:t> is a target</a:t>
            </a:r>
          </a:p>
        </p:txBody>
      </p:sp>
      <p:graphicFrame>
        <p:nvGraphicFramePr>
          <p:cNvPr id="51203" name="Object 2"/>
          <p:cNvGraphicFramePr>
            <a:graphicFrameLocks noChangeAspect="1"/>
          </p:cNvGraphicFramePr>
          <p:nvPr/>
        </p:nvGraphicFramePr>
        <p:xfrm>
          <a:off x="1047750" y="2341563"/>
          <a:ext cx="8088313" cy="4457700"/>
        </p:xfrm>
        <a:graphic>
          <a:graphicData uri="http://schemas.openxmlformats.org/presentationml/2006/ole">
            <p:oleObj spid="_x0000_s516098" name="Chart" r:id="rId4" imgW="6067425" imgH="3343275" progId="Excel.Sheet.8">
              <p:embed/>
            </p:oleObj>
          </a:graphicData>
        </a:graphic>
      </p:graphicFrame>
      <p:graphicFrame>
        <p:nvGraphicFramePr>
          <p:cNvPr id="51204" name="Object 3"/>
          <p:cNvGraphicFramePr>
            <a:graphicFrameLocks noChangeAspect="1"/>
          </p:cNvGraphicFramePr>
          <p:nvPr/>
        </p:nvGraphicFramePr>
        <p:xfrm>
          <a:off x="1047750" y="2333625"/>
          <a:ext cx="8088313" cy="4457700"/>
        </p:xfrm>
        <a:graphic>
          <a:graphicData uri="http://schemas.openxmlformats.org/presentationml/2006/ole">
            <p:oleObj spid="_x0000_s516099" name="Chart" r:id="rId5" imgW="6067425" imgH="3343275" progId="Excel.Sheet.8">
              <p:embed/>
            </p:oleObj>
          </a:graphicData>
        </a:graphic>
      </p:graphicFrame>
      <p:graphicFrame>
        <p:nvGraphicFramePr>
          <p:cNvPr id="51205" name="Object 4"/>
          <p:cNvGraphicFramePr>
            <a:graphicFrameLocks noChangeAspect="1"/>
          </p:cNvGraphicFramePr>
          <p:nvPr/>
        </p:nvGraphicFramePr>
        <p:xfrm>
          <a:off x="1074738" y="2351088"/>
          <a:ext cx="8029575" cy="4429125"/>
        </p:xfrm>
        <a:graphic>
          <a:graphicData uri="http://schemas.openxmlformats.org/presentationml/2006/ole">
            <p:oleObj spid="_x0000_s516100" name="Chart" r:id="rId6" imgW="6086475" imgH="3352800" progId="Excel.Sheet.8">
              <p:embed/>
            </p:oleObj>
          </a:graphicData>
        </a:graphic>
      </p:graphicFrame>
      <p:sp>
        <p:nvSpPr>
          <p:cNvPr id="16392" name="Rectangle 6"/>
          <p:cNvSpPr>
            <a:spLocks noChangeArrowheads="1"/>
          </p:cNvSpPr>
          <p:nvPr/>
        </p:nvSpPr>
        <p:spPr bwMode="auto">
          <a:xfrm>
            <a:off x="3319463" y="2366963"/>
            <a:ext cx="4687887" cy="3606800"/>
          </a:xfrm>
          <a:prstGeom prst="rect">
            <a:avLst/>
          </a:prstGeom>
          <a:solidFill>
            <a:srgbClr val="FF00FF">
              <a:alpha val="12157"/>
            </a:srgbClr>
          </a:solidFill>
          <a:ln w="9525">
            <a:solidFill>
              <a:schemeClr val="tx1"/>
            </a:solidFill>
            <a:miter lim="800000"/>
            <a:headEnd/>
            <a:tailEnd/>
          </a:ln>
        </p:spPr>
        <p:txBody>
          <a:bodyPr wrap="none" anchor="ctr"/>
          <a:lstStyle/>
          <a:p>
            <a:pPr algn="ctr"/>
            <a:endParaRPr lang="en-US"/>
          </a:p>
        </p:txBody>
      </p:sp>
      <p:sp>
        <p:nvSpPr>
          <p:cNvPr id="16393" name="Text Box 7"/>
          <p:cNvSpPr txBox="1">
            <a:spLocks noChangeArrowheads="1"/>
          </p:cNvSpPr>
          <p:nvPr/>
        </p:nvSpPr>
        <p:spPr bwMode="auto">
          <a:xfrm>
            <a:off x="3325813" y="2617788"/>
            <a:ext cx="3530600" cy="457200"/>
          </a:xfrm>
          <a:prstGeom prst="rect">
            <a:avLst/>
          </a:prstGeom>
          <a:noFill/>
          <a:ln w="9525">
            <a:noFill/>
            <a:miter lim="800000"/>
            <a:headEnd/>
            <a:tailEnd/>
          </a:ln>
        </p:spPr>
        <p:txBody>
          <a:bodyPr>
            <a:spAutoFit/>
          </a:bodyPr>
          <a:lstStyle/>
          <a:p>
            <a:r>
              <a:rPr lang="en-US" sz="1200" b="1" i="1"/>
              <a:t>site-specific damage </a:t>
            </a:r>
            <a:r>
              <a:rPr lang="en-US" sz="1200"/>
              <a:t>processes the radiation damage may start affecting </a:t>
            </a:r>
            <a:r>
              <a:rPr lang="en-US" sz="1200" b="1" i="1"/>
              <a:t>anomalous signal</a:t>
            </a:r>
          </a:p>
        </p:txBody>
      </p:sp>
      <p:sp>
        <p:nvSpPr>
          <p:cNvPr id="16394" name="Rectangle 8"/>
          <p:cNvSpPr>
            <a:spLocks noChangeArrowheads="1"/>
          </p:cNvSpPr>
          <p:nvPr/>
        </p:nvSpPr>
        <p:spPr bwMode="auto">
          <a:xfrm>
            <a:off x="6764338" y="1898650"/>
            <a:ext cx="1244600" cy="4078288"/>
          </a:xfrm>
          <a:prstGeom prst="rect">
            <a:avLst/>
          </a:prstGeom>
          <a:solidFill>
            <a:srgbClr val="FF0000">
              <a:alpha val="34117"/>
            </a:srgbClr>
          </a:solidFill>
          <a:ln w="9525">
            <a:solidFill>
              <a:schemeClr val="tx1"/>
            </a:solidFill>
            <a:miter lim="800000"/>
            <a:headEnd/>
            <a:tailEnd/>
          </a:ln>
        </p:spPr>
        <p:txBody>
          <a:bodyPr wrap="none" anchor="ctr"/>
          <a:lstStyle/>
          <a:p>
            <a:endParaRPr lang="en-GB"/>
          </a:p>
        </p:txBody>
      </p:sp>
      <p:sp>
        <p:nvSpPr>
          <p:cNvPr id="16395" name="Text Box 9"/>
          <p:cNvSpPr txBox="1">
            <a:spLocks noChangeArrowheads="1"/>
          </p:cNvSpPr>
          <p:nvPr/>
        </p:nvSpPr>
        <p:spPr bwMode="auto">
          <a:xfrm>
            <a:off x="3294063" y="2024063"/>
            <a:ext cx="1524000" cy="336550"/>
          </a:xfrm>
          <a:prstGeom prst="rect">
            <a:avLst/>
          </a:prstGeom>
          <a:noFill/>
          <a:ln w="9525">
            <a:noFill/>
            <a:miter lim="800000"/>
            <a:headEnd/>
            <a:tailEnd/>
          </a:ln>
        </p:spPr>
        <p:txBody>
          <a:bodyPr>
            <a:spAutoFit/>
          </a:bodyPr>
          <a:lstStyle/>
          <a:p>
            <a:pPr>
              <a:spcBef>
                <a:spcPct val="50000"/>
              </a:spcBef>
            </a:pPr>
            <a:r>
              <a:rPr lang="en-US" sz="1600" b="1"/>
              <a:t>Dose&gt;2 MGy</a:t>
            </a:r>
          </a:p>
        </p:txBody>
      </p:sp>
      <p:sp>
        <p:nvSpPr>
          <p:cNvPr id="16396" name="Text Box 10"/>
          <p:cNvSpPr txBox="1">
            <a:spLocks noChangeArrowheads="1"/>
          </p:cNvSpPr>
          <p:nvPr/>
        </p:nvSpPr>
        <p:spPr bwMode="auto">
          <a:xfrm>
            <a:off x="6797675" y="1871663"/>
            <a:ext cx="1127125" cy="581025"/>
          </a:xfrm>
          <a:prstGeom prst="rect">
            <a:avLst/>
          </a:prstGeom>
          <a:noFill/>
          <a:ln w="9525">
            <a:noFill/>
            <a:miter lim="800000"/>
            <a:headEnd/>
            <a:tailEnd/>
          </a:ln>
        </p:spPr>
        <p:txBody>
          <a:bodyPr>
            <a:spAutoFit/>
          </a:bodyPr>
          <a:lstStyle/>
          <a:p>
            <a:pPr algn="ctr">
              <a:spcBef>
                <a:spcPct val="50000"/>
              </a:spcBef>
            </a:pPr>
            <a:r>
              <a:rPr lang="en-US" sz="1600" b="1"/>
              <a:t>Garman limit</a:t>
            </a:r>
          </a:p>
        </p:txBody>
      </p:sp>
      <p:sp>
        <p:nvSpPr>
          <p:cNvPr id="16397" name="Text Box 11"/>
          <p:cNvSpPr txBox="1">
            <a:spLocks noChangeArrowheads="1"/>
          </p:cNvSpPr>
          <p:nvPr/>
        </p:nvSpPr>
        <p:spPr bwMode="auto">
          <a:xfrm>
            <a:off x="6659563" y="1554163"/>
            <a:ext cx="1795462" cy="336550"/>
          </a:xfrm>
          <a:prstGeom prst="rect">
            <a:avLst/>
          </a:prstGeom>
          <a:noFill/>
          <a:ln w="9525">
            <a:noFill/>
            <a:miter lim="800000"/>
            <a:headEnd/>
            <a:tailEnd/>
          </a:ln>
        </p:spPr>
        <p:txBody>
          <a:bodyPr>
            <a:spAutoFit/>
          </a:bodyPr>
          <a:lstStyle/>
          <a:p>
            <a:pPr>
              <a:spcBef>
                <a:spcPct val="50000"/>
              </a:spcBef>
            </a:pPr>
            <a:r>
              <a:rPr lang="en-US" sz="1600" b="1"/>
              <a:t>Dose&gt;30 MGy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1205"/>
                                        </p:tgtEl>
                                      </p:cBhvr>
                                    </p:animEffect>
                                    <p:set>
                                      <p:cBhvr>
                                        <p:cTn id="7" dur="1" fill="hold">
                                          <p:stCondLst>
                                            <p:cond delay="499"/>
                                          </p:stCondLst>
                                        </p:cTn>
                                        <p:tgtEl>
                                          <p:spTgt spid="51205"/>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blinds(horizontal)">
                                      <p:cBhvr>
                                        <p:cTn id="10" dur="500"/>
                                        <p:tgtEl>
                                          <p:spTgt spid="5120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51203"/>
                                        </p:tgtEl>
                                      </p:cBhvr>
                                    </p:animEffect>
                                    <p:set>
                                      <p:cBhvr>
                                        <p:cTn id="15" dur="1" fill="hold">
                                          <p:stCondLst>
                                            <p:cond delay="499"/>
                                          </p:stCondLst>
                                        </p:cTn>
                                        <p:tgtEl>
                                          <p:spTgt spid="51203"/>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51204"/>
                                        </p:tgtEl>
                                        <p:attrNameLst>
                                          <p:attrName>style.visibility</p:attrName>
                                        </p:attrNameLst>
                                      </p:cBhvr>
                                      <p:to>
                                        <p:strVal val="visible"/>
                                      </p:to>
                                    </p:set>
                                    <p:animEffect transition="in" filter="blinds(horizontal)">
                                      <p:cBhvr>
                                        <p:cTn id="18"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03" grpId="0"/>
      <p:bldOleChart spid="51203" grpId="1"/>
      <p:bldOleChart spid="51204" grpId="0"/>
      <p:bldOleChart spid="512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i-FI" smtClean="0"/>
              <a:t>Olof Svensson, NorStruct 20130910</a:t>
            </a:r>
            <a:endParaRPr lang="fi-FI"/>
          </a:p>
        </p:txBody>
      </p:sp>
      <p:sp>
        <p:nvSpPr>
          <p:cNvPr id="6" name="Slide Number Placeholder 3"/>
          <p:cNvSpPr>
            <a:spLocks noGrp="1"/>
          </p:cNvSpPr>
          <p:nvPr>
            <p:ph type="sldNum" sz="quarter" idx="12"/>
          </p:nvPr>
        </p:nvSpPr>
        <p:spPr/>
        <p:txBody>
          <a:bodyPr/>
          <a:lstStyle/>
          <a:p>
            <a:pPr lvl="0"/>
            <a:fld id="{0513CCCA-0900-4F77-A05C-9DB696A93070}" type="slidenum">
              <a:rPr/>
              <a:pPr lvl="0"/>
              <a:t>26</a:t>
            </a:fld>
            <a:endParaRPr lang="fi-FI"/>
          </a:p>
        </p:txBody>
      </p:sp>
      <p:sp>
        <p:nvSpPr>
          <p:cNvPr id="2" name="Title 1"/>
          <p:cNvSpPr txBox="1">
            <a:spLocks noGrp="1"/>
          </p:cNvSpPr>
          <p:nvPr>
            <p:ph type="title" idx="4294967295"/>
          </p:nvPr>
        </p:nvSpPr>
        <p:spPr>
          <a:xfrm>
            <a:off x="442086" y="0"/>
            <a:ext cx="8229600" cy="84772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i-FI" dirty="0">
                <a:solidFill>
                  <a:schemeClr val="bg1"/>
                </a:solidFill>
              </a:rPr>
              <a:t>Kappa goniostat re-orientation</a:t>
            </a:r>
          </a:p>
        </p:txBody>
      </p:sp>
      <p:pic>
        <p:nvPicPr>
          <p:cNvPr id="4" name="Picture 3"/>
          <p:cNvPicPr>
            <a:picLocks noChangeAspect="1"/>
          </p:cNvPicPr>
          <p:nvPr/>
        </p:nvPicPr>
        <p:blipFill>
          <a:blip r:embed="rId3" cstate="print">
            <a:alphaModFix/>
            <a:lum/>
          </a:blip>
          <a:srcRect/>
          <a:stretch>
            <a:fillRect/>
          </a:stretch>
        </p:blipFill>
        <p:spPr>
          <a:xfrm>
            <a:off x="2582694" y="1561731"/>
            <a:ext cx="3916981" cy="2050304"/>
          </a:xfrm>
          <a:prstGeom prst="rect">
            <a:avLst/>
          </a:prstGeom>
          <a:noFill/>
          <a:ln>
            <a:noFill/>
          </a:ln>
        </p:spPr>
      </p:pic>
      <p:pic>
        <p:nvPicPr>
          <p:cNvPr id="466946" name="Picture 2"/>
          <p:cNvPicPr>
            <a:picLocks noChangeAspect="1" noChangeArrowheads="1"/>
          </p:cNvPicPr>
          <p:nvPr/>
        </p:nvPicPr>
        <p:blipFill>
          <a:blip r:embed="rId4" cstate="print"/>
          <a:srcRect/>
          <a:stretch>
            <a:fillRect/>
          </a:stretch>
        </p:blipFill>
        <p:spPr bwMode="auto">
          <a:xfrm>
            <a:off x="1033670" y="3753016"/>
            <a:ext cx="6790224" cy="1764000"/>
          </a:xfrm>
          <a:prstGeom prst="rect">
            <a:avLst/>
          </a:prstGeom>
          <a:noFill/>
          <a:ln w="9525">
            <a:noFill/>
            <a:miter lim="800000"/>
            <a:headEnd/>
            <a:tailEnd/>
          </a:ln>
          <a:effectLst/>
        </p:spPr>
      </p:pic>
      <p:pic>
        <p:nvPicPr>
          <p:cNvPr id="466947" name="Picture 3"/>
          <p:cNvPicPr>
            <a:picLocks noChangeAspect="1" noChangeArrowheads="1"/>
          </p:cNvPicPr>
          <p:nvPr/>
        </p:nvPicPr>
        <p:blipFill>
          <a:blip r:embed="rId5" cstate="print"/>
          <a:srcRect/>
          <a:stretch>
            <a:fillRect/>
          </a:stretch>
        </p:blipFill>
        <p:spPr bwMode="auto">
          <a:xfrm>
            <a:off x="919328" y="5561303"/>
            <a:ext cx="6284553" cy="94228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A.Popov </a:t>
            </a:r>
            <a:endParaRPr lang="en-US"/>
          </a:p>
        </p:txBody>
      </p:sp>
      <p:sp>
        <p:nvSpPr>
          <p:cNvPr id="3" name="Slide Number Placeholder 2"/>
          <p:cNvSpPr>
            <a:spLocks noGrp="1"/>
          </p:cNvSpPr>
          <p:nvPr>
            <p:ph type="sldNum" sz="quarter" idx="12"/>
          </p:nvPr>
        </p:nvSpPr>
        <p:spPr/>
        <p:txBody>
          <a:bodyPr/>
          <a:lstStyle/>
          <a:p>
            <a:fld id="{91E14302-21BA-46FF-A180-59143D46F836}" type="slidenum">
              <a:rPr lang="en-US" smtClean="0"/>
              <a:pPr/>
              <a:t>27</a:t>
            </a:fld>
            <a:endParaRPr lang="en-US"/>
          </a:p>
        </p:txBody>
      </p:sp>
      <p:pic>
        <p:nvPicPr>
          <p:cNvPr id="522242" name="Picture 2"/>
          <p:cNvPicPr>
            <a:picLocks noChangeAspect="1" noChangeArrowheads="1"/>
          </p:cNvPicPr>
          <p:nvPr/>
        </p:nvPicPr>
        <p:blipFill>
          <a:blip r:embed="rId2" cstate="print"/>
          <a:srcRect/>
          <a:stretch>
            <a:fillRect/>
          </a:stretch>
        </p:blipFill>
        <p:spPr bwMode="auto">
          <a:xfrm>
            <a:off x="2779923" y="765591"/>
            <a:ext cx="3567978" cy="5774383"/>
          </a:xfrm>
          <a:prstGeom prst="rect">
            <a:avLst/>
          </a:prstGeom>
          <a:noFill/>
          <a:ln w="9525">
            <a:noFill/>
            <a:miter lim="800000"/>
            <a:headEnd/>
            <a:tailEnd/>
          </a:ln>
        </p:spPr>
      </p:pic>
      <p:pic>
        <p:nvPicPr>
          <p:cNvPr id="522243" name="Picture 3"/>
          <p:cNvPicPr>
            <a:picLocks noChangeAspect="1" noChangeArrowheads="1"/>
          </p:cNvPicPr>
          <p:nvPr/>
        </p:nvPicPr>
        <p:blipFill>
          <a:blip r:embed="rId3" cstate="print"/>
          <a:srcRect/>
          <a:stretch>
            <a:fillRect/>
          </a:stretch>
        </p:blipFill>
        <p:spPr bwMode="auto">
          <a:xfrm>
            <a:off x="6586813" y="649038"/>
            <a:ext cx="2076450" cy="209550"/>
          </a:xfrm>
          <a:prstGeom prst="rect">
            <a:avLst/>
          </a:prstGeom>
          <a:noFill/>
          <a:ln w="9525">
            <a:noFill/>
            <a:miter lim="800000"/>
            <a:headEnd/>
            <a:tailEnd/>
          </a:ln>
        </p:spPr>
      </p:pic>
      <p:sp>
        <p:nvSpPr>
          <p:cNvPr id="6" name="Rectangle 5"/>
          <p:cNvSpPr/>
          <p:nvPr/>
        </p:nvSpPr>
        <p:spPr>
          <a:xfrm>
            <a:off x="2979714" y="168625"/>
            <a:ext cx="3275256" cy="369332"/>
          </a:xfrm>
          <a:prstGeom prst="rect">
            <a:avLst/>
          </a:prstGeom>
        </p:spPr>
        <p:txBody>
          <a:bodyPr wrap="none">
            <a:spAutoFit/>
          </a:bodyPr>
          <a:lstStyle/>
          <a:p>
            <a:r>
              <a:rPr lang="fi-FI" dirty="0" smtClean="0">
                <a:solidFill>
                  <a:schemeClr val="bg1"/>
                </a:solidFill>
              </a:rPr>
              <a:t>Kappa goniostat re-orientation</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Oval 3"/>
          <p:cNvSpPr>
            <a:spLocks noChangeArrowheads="1"/>
          </p:cNvSpPr>
          <p:nvPr/>
        </p:nvSpPr>
        <p:spPr bwMode="auto">
          <a:xfrm>
            <a:off x="6254610" y="1101777"/>
            <a:ext cx="2212407" cy="580067"/>
          </a:xfrm>
          <a:prstGeom prst="ellipse">
            <a:avLst/>
          </a:prstGeom>
          <a:solidFill>
            <a:srgbClr val="F2C522">
              <a:alpha val="53000"/>
            </a:srgbClr>
          </a:solidFill>
          <a:ln w="9525">
            <a:solidFill>
              <a:schemeClr val="tx1"/>
            </a:solidFill>
            <a:round/>
            <a:headEnd/>
            <a:tailEnd/>
          </a:ln>
          <a:effectLst/>
        </p:spPr>
        <p:txBody>
          <a:bodyPr wrap="none" anchor="ctr"/>
          <a:lstStyle/>
          <a:p>
            <a:pPr algn="ctr" eaLnBrk="0" hangingPunct="0"/>
            <a:r>
              <a:rPr lang="en-US" sz="2000" b="1" dirty="0" smtClean="0">
                <a:solidFill>
                  <a:srgbClr val="FF0066"/>
                </a:solidFill>
                <a:latin typeface="Times" pitchFamily="18" charset="0"/>
              </a:rPr>
              <a:t>User</a:t>
            </a:r>
            <a:endParaRPr lang="en-US" sz="2000" b="1" dirty="0">
              <a:solidFill>
                <a:srgbClr val="FF0066"/>
              </a:solidFill>
              <a:latin typeface="Times" pitchFamily="18" charset="0"/>
            </a:endParaRPr>
          </a:p>
        </p:txBody>
      </p:sp>
      <p:sp>
        <p:nvSpPr>
          <p:cNvPr id="180230" name="WordArt 6"/>
          <p:cNvSpPr>
            <a:spLocks noChangeArrowheads="1" noChangeShapeType="1" noTextEdit="1"/>
          </p:cNvSpPr>
          <p:nvPr/>
        </p:nvSpPr>
        <p:spPr bwMode="auto">
          <a:xfrm>
            <a:off x="3140549" y="1480546"/>
            <a:ext cx="1852236" cy="275425"/>
          </a:xfrm>
          <a:prstGeom prst="rect">
            <a:avLst/>
          </a:prstGeom>
        </p:spPr>
        <p:txBody>
          <a:bodyPr wrap="none" fromWordArt="1">
            <a:prstTxWarp prst="textPlain">
              <a:avLst>
                <a:gd name="adj" fmla="val 50000"/>
              </a:avLst>
            </a:prstTxWarp>
          </a:bodyPr>
          <a:lstStyle/>
          <a:p>
            <a:pPr algn="ctr"/>
            <a:r>
              <a:rPr lang="en-GB" sz="1520" kern="10" normalizeH="1" dirty="0">
                <a:ln w="9525">
                  <a:solidFill>
                    <a:srgbClr val="FF0000"/>
                  </a:solidFill>
                  <a:round/>
                  <a:headEnd/>
                  <a:tailEnd/>
                </a:ln>
                <a:latin typeface="Times"/>
              </a:rPr>
              <a:t>MOSFLM </a:t>
            </a:r>
            <a:r>
              <a:rPr lang="en-GB" sz="1520" kern="10" normalizeH="1" dirty="0" smtClean="0">
                <a:ln w="9525">
                  <a:solidFill>
                    <a:srgbClr val="FF0000"/>
                  </a:solidFill>
                  <a:round/>
                  <a:headEnd/>
                  <a:tailEnd/>
                </a:ln>
                <a:latin typeface="Times"/>
              </a:rPr>
              <a:t>  XDS</a:t>
            </a:r>
            <a:endParaRPr lang="en-GB" sz="1520" kern="10" normalizeH="1" dirty="0">
              <a:ln w="9525">
                <a:solidFill>
                  <a:srgbClr val="FF0000"/>
                </a:solidFill>
                <a:round/>
                <a:headEnd/>
                <a:tailEnd/>
              </a:ln>
              <a:latin typeface="Times"/>
            </a:endParaRPr>
          </a:p>
        </p:txBody>
      </p:sp>
      <p:sp>
        <p:nvSpPr>
          <p:cNvPr id="180231" name="WordArt 7"/>
          <p:cNvSpPr>
            <a:spLocks noChangeArrowheads="1" noChangeShapeType="1" noTextEdit="1"/>
          </p:cNvSpPr>
          <p:nvPr/>
        </p:nvSpPr>
        <p:spPr bwMode="auto">
          <a:xfrm>
            <a:off x="1974457" y="2651744"/>
            <a:ext cx="3037568" cy="148101"/>
          </a:xfrm>
          <a:prstGeom prst="rect">
            <a:avLst/>
          </a:prstGeom>
        </p:spPr>
        <p:txBody>
          <a:bodyPr wrap="none" fromWordArt="1">
            <a:prstTxWarp prst="textPlain">
              <a:avLst>
                <a:gd name="adj" fmla="val 50000"/>
              </a:avLst>
            </a:prstTxWarp>
          </a:bodyPr>
          <a:lstStyle/>
          <a:p>
            <a:pPr algn="ctr"/>
            <a:r>
              <a:rPr lang="en-GB" sz="2000" kern="10" dirty="0" smtClean="0">
                <a:ln w="9525">
                  <a:solidFill>
                    <a:schemeClr val="tx1"/>
                  </a:solidFill>
                  <a:round/>
                  <a:headEnd/>
                  <a:tailEnd/>
                </a:ln>
                <a:latin typeface="Arial Black"/>
              </a:rPr>
              <a:t>Plan </a:t>
            </a:r>
            <a:r>
              <a:rPr lang="en-GB" sz="2000" kern="10" dirty="0">
                <a:ln w="9525">
                  <a:solidFill>
                    <a:schemeClr val="tx1"/>
                  </a:solidFill>
                  <a:round/>
                  <a:headEnd/>
                  <a:tailEnd/>
                </a:ln>
                <a:latin typeface="Arial Black"/>
              </a:rPr>
              <a:t>of data </a:t>
            </a:r>
            <a:r>
              <a:rPr lang="en-GB" sz="2000" kern="10" dirty="0" smtClean="0">
                <a:ln w="9525">
                  <a:solidFill>
                    <a:schemeClr val="tx1"/>
                  </a:solidFill>
                  <a:round/>
                  <a:headEnd/>
                  <a:tailEnd/>
                </a:ln>
                <a:latin typeface="Arial Black"/>
              </a:rPr>
              <a:t>collection</a:t>
            </a:r>
            <a:endParaRPr lang="en-GB" sz="2000" kern="10" dirty="0">
              <a:ln w="9525">
                <a:solidFill>
                  <a:schemeClr val="tx1"/>
                </a:solidFill>
                <a:round/>
                <a:headEnd/>
                <a:tailEnd/>
              </a:ln>
              <a:latin typeface="Arial Black"/>
            </a:endParaRPr>
          </a:p>
        </p:txBody>
      </p:sp>
      <p:sp>
        <p:nvSpPr>
          <p:cNvPr id="180234" name="Rectangle 10"/>
          <p:cNvSpPr>
            <a:spLocks noChangeArrowheads="1"/>
          </p:cNvSpPr>
          <p:nvPr/>
        </p:nvSpPr>
        <p:spPr bwMode="auto">
          <a:xfrm>
            <a:off x="6877050" y="1676400"/>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25" charset="-128"/>
            </a:endParaRPr>
          </a:p>
        </p:txBody>
      </p:sp>
      <p:sp>
        <p:nvSpPr>
          <p:cNvPr id="180236" name="Oval 12"/>
          <p:cNvSpPr>
            <a:spLocks noChangeArrowheads="1"/>
          </p:cNvSpPr>
          <p:nvPr/>
        </p:nvSpPr>
        <p:spPr bwMode="auto">
          <a:xfrm>
            <a:off x="0" y="611335"/>
            <a:ext cx="1828800" cy="685800"/>
          </a:xfrm>
          <a:prstGeom prst="ellipse">
            <a:avLst/>
          </a:prstGeom>
          <a:solidFill>
            <a:srgbClr val="F2C522">
              <a:alpha val="42000"/>
            </a:srgbClr>
          </a:solidFill>
          <a:ln w="9525">
            <a:solidFill>
              <a:schemeClr val="tx1"/>
            </a:solidFill>
            <a:round/>
            <a:headEnd/>
            <a:tailEnd/>
          </a:ln>
        </p:spPr>
        <p:txBody>
          <a:bodyPr wrap="none" anchor="ctr"/>
          <a:lstStyle/>
          <a:p>
            <a:pPr algn="ctr" eaLnBrk="0" hangingPunct="0"/>
            <a:r>
              <a:rPr lang="en-US" sz="1400" b="1" dirty="0" err="1">
                <a:ea typeface="ＭＳ Ｐゴシック" pitchFamily="25" charset="-128"/>
              </a:rPr>
              <a:t>Beamline</a:t>
            </a:r>
            <a:r>
              <a:rPr lang="en-US" sz="1400" b="1" dirty="0">
                <a:ea typeface="ＭＳ Ｐゴシック" pitchFamily="25" charset="-128"/>
              </a:rPr>
              <a:t> Flux</a:t>
            </a:r>
          </a:p>
          <a:p>
            <a:pPr algn="ctr" eaLnBrk="0" hangingPunct="0"/>
            <a:r>
              <a:rPr lang="en-US" sz="1400" b="1" dirty="0">
                <a:ea typeface="ＭＳ Ｐゴシック" pitchFamily="25" charset="-128"/>
              </a:rPr>
              <a:t>Crystal </a:t>
            </a:r>
            <a:r>
              <a:rPr lang="en-US" sz="1400" b="1" dirty="0" smtClean="0">
                <a:ea typeface="ＭＳ Ｐゴシック" pitchFamily="25" charset="-128"/>
              </a:rPr>
              <a:t>contents</a:t>
            </a:r>
          </a:p>
          <a:p>
            <a:pPr algn="ctr" eaLnBrk="0" hangingPunct="0"/>
            <a:r>
              <a:rPr lang="en-US" sz="1400" b="1" dirty="0" smtClean="0">
                <a:ea typeface="ＭＳ Ｐゴシック" pitchFamily="25" charset="-128"/>
              </a:rPr>
              <a:t>Crystal sizes</a:t>
            </a:r>
            <a:endParaRPr lang="en-US" sz="1400" b="1" dirty="0">
              <a:ea typeface="ＭＳ Ｐゴシック" pitchFamily="25" charset="-128"/>
            </a:endParaRPr>
          </a:p>
        </p:txBody>
      </p:sp>
      <p:sp>
        <p:nvSpPr>
          <p:cNvPr id="180237" name="WordArt 13"/>
          <p:cNvSpPr>
            <a:spLocks noChangeArrowheads="1" noChangeShapeType="1" noTextEdit="1"/>
          </p:cNvSpPr>
          <p:nvPr/>
        </p:nvSpPr>
        <p:spPr bwMode="auto">
          <a:xfrm>
            <a:off x="228960" y="1595887"/>
            <a:ext cx="1065003" cy="284671"/>
          </a:xfrm>
          <a:prstGeom prst="rect">
            <a:avLst/>
          </a:prstGeom>
        </p:spPr>
        <p:txBody>
          <a:bodyPr wrap="none" fromWordArt="1">
            <a:prstTxWarp prst="textPlain">
              <a:avLst>
                <a:gd name="adj" fmla="val 50000"/>
              </a:avLst>
            </a:prstTxWarp>
          </a:bodyPr>
          <a:lstStyle/>
          <a:p>
            <a:pPr algn="ctr"/>
            <a:r>
              <a:rPr lang="en-GB" kern="10" normalizeH="1" dirty="0">
                <a:ln w="9525">
                  <a:solidFill>
                    <a:srgbClr val="FF0000"/>
                  </a:solidFill>
                  <a:round/>
                  <a:headEnd/>
                  <a:tailEnd/>
                </a:ln>
                <a:latin typeface="Arial Black"/>
              </a:rPr>
              <a:t>RADDOSE</a:t>
            </a:r>
          </a:p>
        </p:txBody>
      </p:sp>
      <p:sp>
        <p:nvSpPr>
          <p:cNvPr id="180238" name="Rectangle 14"/>
          <p:cNvSpPr>
            <a:spLocks noChangeArrowheads="1"/>
          </p:cNvSpPr>
          <p:nvPr/>
        </p:nvSpPr>
        <p:spPr bwMode="auto">
          <a:xfrm>
            <a:off x="1290638" y="1177925"/>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25" charset="-128"/>
            </a:endParaRPr>
          </a:p>
        </p:txBody>
      </p:sp>
      <p:sp>
        <p:nvSpPr>
          <p:cNvPr id="180239" name="Text Box 15"/>
          <p:cNvSpPr txBox="1">
            <a:spLocks noChangeArrowheads="1"/>
          </p:cNvSpPr>
          <p:nvPr/>
        </p:nvSpPr>
        <p:spPr bwMode="auto">
          <a:xfrm>
            <a:off x="241540" y="2194944"/>
            <a:ext cx="1874928" cy="307777"/>
          </a:xfrm>
          <a:prstGeom prst="rect">
            <a:avLst/>
          </a:prstGeom>
          <a:noFill/>
          <a:ln w="9525">
            <a:noFill/>
            <a:miter lim="800000"/>
            <a:headEnd/>
            <a:tailEnd/>
          </a:ln>
        </p:spPr>
        <p:txBody>
          <a:bodyPr wrap="square">
            <a:spAutoFit/>
          </a:bodyPr>
          <a:lstStyle/>
          <a:p>
            <a:pPr eaLnBrk="0" hangingPunct="0">
              <a:spcBef>
                <a:spcPct val="50000"/>
              </a:spcBef>
            </a:pPr>
            <a:r>
              <a:rPr lang="en-US" sz="1400" b="1" dirty="0">
                <a:ea typeface="ＭＳ Ｐゴシック" pitchFamily="25" charset="-128"/>
              </a:rPr>
              <a:t>Absorbed dose rate</a:t>
            </a:r>
            <a:endParaRPr lang="en-US" sz="1400" dirty="0">
              <a:ea typeface="ＭＳ Ｐゴシック" pitchFamily="25" charset="-128"/>
            </a:endParaRPr>
          </a:p>
        </p:txBody>
      </p:sp>
      <p:sp>
        <p:nvSpPr>
          <p:cNvPr id="180242" name="AutoShape 18"/>
          <p:cNvSpPr>
            <a:spLocks noChangeArrowheads="1"/>
          </p:cNvSpPr>
          <p:nvPr/>
        </p:nvSpPr>
        <p:spPr bwMode="auto">
          <a:xfrm rot="20530990">
            <a:off x="5109058" y="1935358"/>
            <a:ext cx="1179700" cy="162249"/>
          </a:xfrm>
          <a:prstGeom prst="leftArrow">
            <a:avLst>
              <a:gd name="adj1" fmla="val 50000"/>
              <a:gd name="adj2" fmla="val 112362"/>
            </a:avLst>
          </a:prstGeom>
          <a:solidFill>
            <a:schemeClr val="tx1"/>
          </a:solidFill>
          <a:ln w="9525">
            <a:solidFill>
              <a:schemeClr val="accent1"/>
            </a:solidFill>
            <a:miter lim="800000"/>
            <a:headEnd/>
            <a:tailEnd/>
          </a:ln>
        </p:spPr>
        <p:txBody>
          <a:bodyPr wrap="none" anchor="ctr"/>
          <a:lstStyle/>
          <a:p>
            <a:endParaRPr lang="en-GB"/>
          </a:p>
        </p:txBody>
      </p:sp>
      <p:sp>
        <p:nvSpPr>
          <p:cNvPr id="180243" name="AutoShape 19"/>
          <p:cNvSpPr>
            <a:spLocks noChangeArrowheads="1"/>
          </p:cNvSpPr>
          <p:nvPr/>
        </p:nvSpPr>
        <p:spPr bwMode="auto">
          <a:xfrm>
            <a:off x="3907766" y="1863305"/>
            <a:ext cx="207034" cy="319178"/>
          </a:xfrm>
          <a:prstGeom prst="downArrow">
            <a:avLst>
              <a:gd name="adj1" fmla="val 50000"/>
              <a:gd name="adj2" fmla="val 35022"/>
            </a:avLst>
          </a:prstGeom>
          <a:solidFill>
            <a:schemeClr val="tx1"/>
          </a:solidFill>
          <a:ln w="9525">
            <a:solidFill>
              <a:schemeClr val="tx1"/>
            </a:solidFill>
            <a:miter lim="800000"/>
            <a:headEnd/>
            <a:tailEnd/>
          </a:ln>
        </p:spPr>
        <p:txBody>
          <a:bodyPr wrap="none" anchor="ctr"/>
          <a:lstStyle/>
          <a:p>
            <a:endParaRPr lang="en-GB"/>
          </a:p>
        </p:txBody>
      </p:sp>
      <p:pic>
        <p:nvPicPr>
          <p:cNvPr id="180244" name="Picture 20" descr="Picture2"/>
          <p:cNvPicPr>
            <a:picLocks noChangeAspect="1" noChangeArrowheads="1"/>
          </p:cNvPicPr>
          <p:nvPr/>
        </p:nvPicPr>
        <p:blipFill>
          <a:blip r:embed="rId3" cstate="print">
            <a:lum bright="-12000" contrast="-12000"/>
          </a:blip>
          <a:srcRect/>
          <a:stretch>
            <a:fillRect/>
          </a:stretch>
        </p:blipFill>
        <p:spPr bwMode="auto">
          <a:xfrm>
            <a:off x="3726610" y="899334"/>
            <a:ext cx="538252" cy="534596"/>
          </a:xfrm>
          <a:prstGeom prst="rect">
            <a:avLst/>
          </a:prstGeom>
          <a:noFill/>
        </p:spPr>
      </p:pic>
      <p:sp>
        <p:nvSpPr>
          <p:cNvPr id="180245" name="Rectangle 21"/>
          <p:cNvSpPr>
            <a:spLocks noChangeArrowheads="1"/>
          </p:cNvSpPr>
          <p:nvPr/>
        </p:nvSpPr>
        <p:spPr bwMode="auto">
          <a:xfrm>
            <a:off x="3203815" y="588290"/>
            <a:ext cx="1655763" cy="366712"/>
          </a:xfrm>
          <a:prstGeom prst="rect">
            <a:avLst/>
          </a:prstGeom>
          <a:noFill/>
          <a:ln w="9525">
            <a:noFill/>
            <a:miter lim="800000"/>
            <a:headEnd/>
            <a:tailEnd/>
          </a:ln>
          <a:effectLst/>
        </p:spPr>
        <p:txBody>
          <a:bodyPr>
            <a:spAutoFit/>
          </a:bodyPr>
          <a:lstStyle/>
          <a:p>
            <a:pPr eaLnBrk="0" hangingPunct="0">
              <a:spcBef>
                <a:spcPct val="50000"/>
              </a:spcBef>
            </a:pPr>
            <a:r>
              <a:rPr lang="en-US" b="1" dirty="0"/>
              <a:t>Initial Images</a:t>
            </a:r>
          </a:p>
        </p:txBody>
      </p:sp>
      <p:sp>
        <p:nvSpPr>
          <p:cNvPr id="180248" name="Text Box 24"/>
          <p:cNvSpPr txBox="1">
            <a:spLocks noChangeArrowheads="1"/>
          </p:cNvSpPr>
          <p:nvPr/>
        </p:nvSpPr>
        <p:spPr bwMode="auto">
          <a:xfrm>
            <a:off x="6276514" y="1656775"/>
            <a:ext cx="2074468" cy="276999"/>
          </a:xfrm>
          <a:prstGeom prst="rect">
            <a:avLst/>
          </a:prstGeom>
          <a:solidFill>
            <a:srgbClr val="FFFF99"/>
          </a:solidFill>
          <a:ln w="9525">
            <a:solidFill>
              <a:schemeClr val="tx1"/>
            </a:solidFill>
            <a:miter lim="800000"/>
            <a:headEnd/>
            <a:tailEnd/>
          </a:ln>
          <a:effectLst/>
        </p:spPr>
        <p:txBody>
          <a:bodyPr wrap="square">
            <a:spAutoFit/>
          </a:bodyPr>
          <a:lstStyle/>
          <a:p>
            <a:pPr>
              <a:spcBef>
                <a:spcPct val="50000"/>
              </a:spcBef>
            </a:pPr>
            <a:r>
              <a:rPr lang="en-US" sz="1200" b="1" dirty="0" smtClean="0"/>
              <a:t>Rad</a:t>
            </a:r>
            <a:r>
              <a:rPr lang="en-US" sz="1200" b="1" dirty="0"/>
              <a:t>. Damage </a:t>
            </a:r>
            <a:r>
              <a:rPr lang="en-US" sz="1200" b="1" dirty="0" smtClean="0"/>
              <a:t>sensitivity</a:t>
            </a:r>
            <a:endParaRPr lang="en-US" sz="1200" b="1" dirty="0"/>
          </a:p>
        </p:txBody>
      </p:sp>
      <p:sp>
        <p:nvSpPr>
          <p:cNvPr id="180249" name="WordArt 25"/>
          <p:cNvSpPr>
            <a:spLocks noChangeArrowheads="1" noChangeShapeType="1" noTextEdit="1"/>
          </p:cNvSpPr>
          <p:nvPr/>
        </p:nvSpPr>
        <p:spPr bwMode="auto">
          <a:xfrm>
            <a:off x="3110873" y="2227262"/>
            <a:ext cx="1711980" cy="321730"/>
          </a:xfrm>
          <a:prstGeom prst="rect">
            <a:avLst/>
          </a:prstGeom>
        </p:spPr>
        <p:txBody>
          <a:bodyPr wrap="none" fromWordArt="1">
            <a:prstTxWarp prst="textPlain">
              <a:avLst>
                <a:gd name="adj" fmla="val 50000"/>
              </a:avLst>
            </a:prstTxWarp>
          </a:bodyPr>
          <a:lstStyle/>
          <a:p>
            <a:pPr algn="ctr"/>
            <a:r>
              <a:rPr lang="en-GB" sz="3600" b="1" kern="10" dirty="0" smtClean="0">
                <a:ln w="9525">
                  <a:solidFill>
                    <a:srgbClr val="000000"/>
                  </a:solidFill>
                  <a:round/>
                  <a:headEnd/>
                  <a:tailEnd/>
                </a:ln>
                <a:solidFill>
                  <a:schemeClr val="bg2"/>
                </a:solidFill>
                <a:latin typeface="Arial Black"/>
              </a:rPr>
              <a:t>BEST</a:t>
            </a:r>
            <a:endParaRPr lang="en-GB" sz="3600" b="1" kern="10" dirty="0">
              <a:ln w="9525">
                <a:solidFill>
                  <a:srgbClr val="000000"/>
                </a:solidFill>
                <a:round/>
                <a:headEnd/>
                <a:tailEnd/>
              </a:ln>
              <a:solidFill>
                <a:schemeClr val="bg2"/>
              </a:solidFill>
              <a:latin typeface="Arial Black"/>
            </a:endParaRPr>
          </a:p>
        </p:txBody>
      </p:sp>
      <p:sp>
        <p:nvSpPr>
          <p:cNvPr id="180251" name="Text Box 27"/>
          <p:cNvSpPr txBox="1">
            <a:spLocks noChangeArrowheads="1"/>
          </p:cNvSpPr>
          <p:nvPr/>
        </p:nvSpPr>
        <p:spPr bwMode="auto">
          <a:xfrm>
            <a:off x="0" y="0"/>
            <a:ext cx="9144000" cy="528638"/>
          </a:xfrm>
          <a:prstGeom prst="rect">
            <a:avLst/>
          </a:prstGeom>
          <a:solidFill>
            <a:schemeClr val="tx1"/>
          </a:solidFill>
          <a:ln w="9525">
            <a:solidFill>
              <a:schemeClr val="tx1"/>
            </a:solidFill>
            <a:miter lim="800000"/>
            <a:headEnd/>
            <a:tailEnd/>
          </a:ln>
          <a:effectLst/>
        </p:spPr>
        <p:txBody>
          <a:bodyPr>
            <a:spAutoFit/>
          </a:bodyPr>
          <a:lstStyle/>
          <a:p>
            <a:pPr algn="ctr">
              <a:spcBef>
                <a:spcPct val="50000"/>
              </a:spcBef>
            </a:pPr>
            <a:r>
              <a:rPr lang="en-GB" sz="2800" dirty="0" smtClean="0">
                <a:solidFill>
                  <a:schemeClr val="bg1"/>
                </a:solidFill>
              </a:rPr>
              <a:t>Induced Burn Strategy</a:t>
            </a:r>
            <a:endParaRPr lang="en-US" sz="2800" u="sng" dirty="0">
              <a:solidFill>
                <a:schemeClr val="bg1"/>
              </a:solidFill>
            </a:endParaRPr>
          </a:p>
        </p:txBody>
      </p:sp>
      <p:sp>
        <p:nvSpPr>
          <p:cNvPr id="35" name="Down Arrow 34"/>
          <p:cNvSpPr/>
          <p:nvPr/>
        </p:nvSpPr>
        <p:spPr>
          <a:xfrm>
            <a:off x="672860" y="1319841"/>
            <a:ext cx="181155" cy="267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own Arrow 35"/>
          <p:cNvSpPr/>
          <p:nvPr/>
        </p:nvSpPr>
        <p:spPr>
          <a:xfrm>
            <a:off x="698739" y="1932318"/>
            <a:ext cx="86264" cy="276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p:cNvSpPr/>
          <p:nvPr/>
        </p:nvSpPr>
        <p:spPr>
          <a:xfrm rot="1084065">
            <a:off x="1323918" y="2031451"/>
            <a:ext cx="1678419" cy="11200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own Arrow 37"/>
          <p:cNvSpPr/>
          <p:nvPr/>
        </p:nvSpPr>
        <p:spPr>
          <a:xfrm>
            <a:off x="3930972" y="3279490"/>
            <a:ext cx="250167" cy="56934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712437" y="2811620"/>
            <a:ext cx="2272258" cy="523220"/>
          </a:xfrm>
          <a:prstGeom prst="rect">
            <a:avLst/>
          </a:prstGeom>
        </p:spPr>
        <p:txBody>
          <a:bodyPr wrap="square">
            <a:spAutoFit/>
          </a:bodyPr>
          <a:lstStyle/>
          <a:p>
            <a:r>
              <a:rPr lang="en-US" sz="1400" dirty="0" smtClean="0"/>
              <a:t>11 cycles for testing</a:t>
            </a:r>
          </a:p>
          <a:p>
            <a:r>
              <a:rPr lang="en-US" sz="1400" dirty="0" smtClean="0"/>
              <a:t>10 cycles for burning</a:t>
            </a:r>
            <a:endParaRPr lang="en-GB" sz="1400" dirty="0"/>
          </a:p>
        </p:txBody>
      </p:sp>
      <p:sp>
        <p:nvSpPr>
          <p:cNvPr id="31" name="Rectangle 30"/>
          <p:cNvSpPr/>
          <p:nvPr/>
        </p:nvSpPr>
        <p:spPr>
          <a:xfrm>
            <a:off x="5125465" y="2597488"/>
            <a:ext cx="4326033" cy="954107"/>
          </a:xfrm>
          <a:prstGeom prst="rect">
            <a:avLst/>
          </a:prstGeom>
        </p:spPr>
        <p:txBody>
          <a:bodyPr wrap="square">
            <a:spAutoFit/>
          </a:bodyPr>
          <a:lstStyle/>
          <a:p>
            <a:pPr>
              <a:buFont typeface="Wingdings" pitchFamily="2" charset="2"/>
              <a:buChar char="q"/>
            </a:pPr>
            <a:r>
              <a:rPr lang="en-US" sz="1400" dirty="0" smtClean="0">
                <a:solidFill>
                  <a:srgbClr val="00B050"/>
                </a:solidFill>
              </a:rPr>
              <a:t>Minimal RD inside the testing cycles</a:t>
            </a:r>
          </a:p>
          <a:p>
            <a:pPr>
              <a:buFont typeface="Wingdings" pitchFamily="2" charset="2"/>
              <a:buChar char="q"/>
            </a:pPr>
            <a:r>
              <a:rPr lang="en-US" sz="1400" dirty="0" smtClean="0">
                <a:solidFill>
                  <a:srgbClr val="00B050"/>
                </a:solidFill>
              </a:rPr>
              <a:t>Must induce significant changes in Intensity</a:t>
            </a:r>
          </a:p>
          <a:p>
            <a:pPr>
              <a:buFont typeface="Wingdings" pitchFamily="2" charset="2"/>
              <a:buChar char="q"/>
            </a:pPr>
            <a:r>
              <a:rPr lang="en-US" sz="1400" dirty="0" smtClean="0">
                <a:solidFill>
                  <a:srgbClr val="00B050"/>
                </a:solidFill>
              </a:rPr>
              <a:t>The intensity measurements remain statistically significant up to the last cycle of data collection</a:t>
            </a:r>
            <a:endParaRPr lang="en-GB" sz="1400" dirty="0">
              <a:solidFill>
                <a:srgbClr val="00B050"/>
              </a:solidFill>
            </a:endParaRPr>
          </a:p>
        </p:txBody>
      </p:sp>
      <p:sp>
        <p:nvSpPr>
          <p:cNvPr id="24" name="TextBox 23"/>
          <p:cNvSpPr txBox="1"/>
          <p:nvPr/>
        </p:nvSpPr>
        <p:spPr>
          <a:xfrm>
            <a:off x="3147803" y="3827533"/>
            <a:ext cx="2322414" cy="400110"/>
          </a:xfrm>
          <a:prstGeom prst="rect">
            <a:avLst/>
          </a:prstGeom>
          <a:noFill/>
        </p:spPr>
        <p:txBody>
          <a:bodyPr wrap="square" rtlCol="0">
            <a:spAutoFit/>
          </a:bodyPr>
          <a:lstStyle/>
          <a:p>
            <a:r>
              <a:rPr lang="en-US" sz="2000" b="1" dirty="0" smtClean="0"/>
              <a:t>Measurements</a:t>
            </a:r>
            <a:endParaRPr lang="en-GB" sz="2000" b="1" dirty="0"/>
          </a:p>
        </p:txBody>
      </p:sp>
      <p:sp>
        <p:nvSpPr>
          <p:cNvPr id="25" name="TextBox 24"/>
          <p:cNvSpPr txBox="1"/>
          <p:nvPr/>
        </p:nvSpPr>
        <p:spPr>
          <a:xfrm>
            <a:off x="3325825" y="4709565"/>
            <a:ext cx="1594131" cy="400110"/>
          </a:xfrm>
          <a:prstGeom prst="rect">
            <a:avLst/>
          </a:prstGeom>
          <a:noFill/>
        </p:spPr>
        <p:txBody>
          <a:bodyPr wrap="square" rtlCol="0">
            <a:spAutoFit/>
          </a:bodyPr>
          <a:lstStyle/>
          <a:p>
            <a:r>
              <a:rPr lang="en-US" sz="2000" b="1" dirty="0" smtClean="0"/>
              <a:t>XDS auto </a:t>
            </a:r>
            <a:endParaRPr lang="en-GB" sz="2000" b="1" dirty="0"/>
          </a:p>
        </p:txBody>
      </p:sp>
      <p:sp>
        <p:nvSpPr>
          <p:cNvPr id="26" name="Down Arrow 25"/>
          <p:cNvSpPr/>
          <p:nvPr/>
        </p:nvSpPr>
        <p:spPr>
          <a:xfrm>
            <a:off x="3937715" y="4143989"/>
            <a:ext cx="250167" cy="56934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700" y="5574064"/>
            <a:ext cx="1287984" cy="400110"/>
          </a:xfrm>
          <a:prstGeom prst="rect">
            <a:avLst/>
          </a:prstGeom>
          <a:noFill/>
        </p:spPr>
        <p:txBody>
          <a:bodyPr wrap="square" rtlCol="0">
            <a:spAutoFit/>
          </a:bodyPr>
          <a:lstStyle/>
          <a:p>
            <a:r>
              <a:rPr lang="en-US" sz="2000" b="1" dirty="0" smtClean="0"/>
              <a:t>RDFIT</a:t>
            </a:r>
            <a:endParaRPr lang="en-GB" sz="2000" b="1" dirty="0"/>
          </a:p>
        </p:txBody>
      </p:sp>
      <p:sp>
        <p:nvSpPr>
          <p:cNvPr id="28" name="Down Arrow 27"/>
          <p:cNvSpPr/>
          <p:nvPr/>
        </p:nvSpPr>
        <p:spPr>
          <a:xfrm>
            <a:off x="3952550" y="5065132"/>
            <a:ext cx="250167" cy="56934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1713" name="Picture 1"/>
          <p:cNvPicPr>
            <a:picLocks noChangeAspect="1" noChangeArrowheads="1"/>
          </p:cNvPicPr>
          <p:nvPr/>
        </p:nvPicPr>
        <p:blipFill>
          <a:blip r:embed="rId4" cstate="print"/>
          <a:srcRect/>
          <a:stretch>
            <a:fillRect/>
          </a:stretch>
        </p:blipFill>
        <p:spPr bwMode="auto">
          <a:xfrm>
            <a:off x="5381962" y="3654492"/>
            <a:ext cx="2847638" cy="2816819"/>
          </a:xfrm>
          <a:prstGeom prst="rect">
            <a:avLst/>
          </a:prstGeom>
          <a:noFill/>
          <a:ln w="9525">
            <a:noFill/>
            <a:miter lim="800000"/>
            <a:headEnd/>
            <a:tailEnd/>
          </a:ln>
          <a:effectLst/>
        </p:spPr>
      </p:pic>
      <p:cxnSp>
        <p:nvCxnSpPr>
          <p:cNvPr id="32" name="Straight Arrow Connector 31"/>
          <p:cNvCxnSpPr/>
          <p:nvPr/>
        </p:nvCxnSpPr>
        <p:spPr>
          <a:xfrm flipV="1">
            <a:off x="4588184" y="5712977"/>
            <a:ext cx="752559" cy="1618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71714" name="Picture 2"/>
          <p:cNvPicPr>
            <a:picLocks noChangeAspect="1" noChangeArrowheads="1"/>
          </p:cNvPicPr>
          <p:nvPr/>
        </p:nvPicPr>
        <p:blipFill>
          <a:blip r:embed="rId5" cstate="print"/>
          <a:srcRect/>
          <a:stretch>
            <a:fillRect/>
          </a:stretch>
        </p:blipFill>
        <p:spPr bwMode="auto">
          <a:xfrm>
            <a:off x="295107" y="3876086"/>
            <a:ext cx="2126160" cy="2644914"/>
          </a:xfrm>
          <a:prstGeom prst="rect">
            <a:avLst/>
          </a:prstGeom>
          <a:noFill/>
          <a:ln w="9525">
            <a:noFill/>
            <a:miter lim="800000"/>
            <a:headEnd/>
            <a:tailEnd/>
          </a:ln>
          <a:effectLst/>
        </p:spPr>
      </p:pic>
      <p:cxnSp>
        <p:nvCxnSpPr>
          <p:cNvPr id="34" name="Straight Arrow Connector 33"/>
          <p:cNvCxnSpPr/>
          <p:nvPr/>
        </p:nvCxnSpPr>
        <p:spPr>
          <a:xfrm flipH="1" flipV="1">
            <a:off x="2629912" y="5745345"/>
            <a:ext cx="938676" cy="80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endParaRPr lang="fi-FI" dirty="0"/>
          </a:p>
        </p:txBody>
      </p:sp>
      <p:sp>
        <p:nvSpPr>
          <p:cNvPr id="6" name="Slide Number Placeholder 3"/>
          <p:cNvSpPr>
            <a:spLocks noGrp="1"/>
          </p:cNvSpPr>
          <p:nvPr>
            <p:ph type="sldNum" sz="quarter" idx="12"/>
          </p:nvPr>
        </p:nvSpPr>
        <p:spPr/>
        <p:txBody>
          <a:bodyPr/>
          <a:lstStyle/>
          <a:p>
            <a:pPr lvl="0"/>
            <a:fld id="{CA0F1758-7AAD-4041-B472-923DE7EFE254}" type="slidenum">
              <a:rPr/>
              <a:pPr lvl="0"/>
              <a:t>29</a:t>
            </a:fld>
            <a:endParaRPr lang="fi-FI"/>
          </a:p>
        </p:txBody>
      </p:sp>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i-FI"/>
              <a:t>Example results from ”burning strategy”</a:t>
            </a:r>
          </a:p>
        </p:txBody>
      </p:sp>
      <p:pic>
        <p:nvPicPr>
          <p:cNvPr id="3" name="Picture 2"/>
          <p:cNvPicPr>
            <a:picLocks noChangeAspect="1"/>
          </p:cNvPicPr>
          <p:nvPr/>
        </p:nvPicPr>
        <p:blipFill>
          <a:blip r:embed="rId3" cstate="print">
            <a:alphaModFix/>
            <a:lum/>
          </a:blip>
          <a:srcRect b="49729"/>
          <a:stretch>
            <a:fillRect/>
          </a:stretch>
        </p:blipFill>
        <p:spPr>
          <a:xfrm>
            <a:off x="150867" y="2156769"/>
            <a:ext cx="4586737" cy="3235156"/>
          </a:xfrm>
          <a:prstGeom prst="rect">
            <a:avLst/>
          </a:prstGeom>
          <a:noFill/>
          <a:ln>
            <a:noFill/>
          </a:ln>
        </p:spPr>
      </p:pic>
      <p:pic>
        <p:nvPicPr>
          <p:cNvPr id="4" name="Picture 3"/>
          <p:cNvPicPr>
            <a:picLocks noChangeAspect="1"/>
          </p:cNvPicPr>
          <p:nvPr/>
        </p:nvPicPr>
        <p:blipFill>
          <a:blip r:embed="rId3" cstate="print">
            <a:alphaModFix/>
            <a:lum/>
          </a:blip>
          <a:srcRect t="53345"/>
          <a:stretch>
            <a:fillRect/>
          </a:stretch>
        </p:blipFill>
        <p:spPr>
          <a:xfrm>
            <a:off x="4835569" y="2398116"/>
            <a:ext cx="4270309" cy="2795245"/>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07950" y="3789363"/>
            <a:ext cx="3779838" cy="1295400"/>
          </a:xfrm>
          <a:prstGeom prst="rect">
            <a:avLst/>
          </a:prstGeom>
          <a:solidFill>
            <a:srgbClr val="FFFF99">
              <a:alpha val="54901"/>
            </a:srgbClr>
          </a:solidFill>
          <a:ln w="9525">
            <a:solidFill>
              <a:schemeClr val="tx1"/>
            </a:solidFill>
            <a:miter lim="800000"/>
            <a:headEnd/>
            <a:tailEnd/>
          </a:ln>
        </p:spPr>
        <p:txBody>
          <a:bodyPr wrap="none" anchor="ctr"/>
          <a:lstStyle/>
          <a:p>
            <a:pPr algn="ctr" eaLnBrk="0" hangingPunct="0">
              <a:spcBef>
                <a:spcPct val="50000"/>
              </a:spcBef>
            </a:pPr>
            <a:r>
              <a:rPr lang="en-US" sz="1600" b="1" u="sng" dirty="0">
                <a:latin typeface="Times" pitchFamily="18" charset="0"/>
              </a:rPr>
              <a:t>Geometry </a:t>
            </a:r>
          </a:p>
          <a:p>
            <a:pPr algn="ctr" eaLnBrk="0" hangingPunct="0">
              <a:spcBef>
                <a:spcPct val="50000"/>
              </a:spcBef>
            </a:pPr>
            <a:r>
              <a:rPr lang="en-US" sz="1400" b="1" dirty="0">
                <a:latin typeface="Times" pitchFamily="18" charset="0"/>
              </a:rPr>
              <a:t>Optimal starting spindle angle and scan range </a:t>
            </a:r>
          </a:p>
          <a:p>
            <a:pPr algn="ctr" eaLnBrk="0" hangingPunct="0">
              <a:spcBef>
                <a:spcPct val="50000"/>
              </a:spcBef>
            </a:pPr>
            <a:r>
              <a:rPr lang="en-US" sz="1400" b="1" dirty="0">
                <a:latin typeface="Times" pitchFamily="18" charset="0"/>
              </a:rPr>
              <a:t>Maximum rotation angle without spot overlap</a:t>
            </a:r>
          </a:p>
          <a:p>
            <a:pPr algn="ctr" eaLnBrk="0" hangingPunct="0">
              <a:spcBef>
                <a:spcPct val="50000"/>
              </a:spcBef>
            </a:pPr>
            <a:r>
              <a:rPr lang="en-US" sz="1400" b="1" dirty="0">
                <a:latin typeface="Times" pitchFamily="18" charset="0"/>
              </a:rPr>
              <a:t>Optimal Multiplicity</a:t>
            </a:r>
            <a:endParaRPr lang="en-US" sz="1200" b="1" dirty="0">
              <a:latin typeface="Times" pitchFamily="18" charset="0"/>
            </a:endParaRPr>
          </a:p>
        </p:txBody>
      </p:sp>
      <p:sp>
        <p:nvSpPr>
          <p:cNvPr id="38916" name="Rectangle 4"/>
          <p:cNvSpPr>
            <a:spLocks noChangeArrowheads="1"/>
          </p:cNvSpPr>
          <p:nvPr/>
        </p:nvSpPr>
        <p:spPr bwMode="auto">
          <a:xfrm>
            <a:off x="2291984" y="2150574"/>
            <a:ext cx="3960323" cy="827087"/>
          </a:xfrm>
          <a:prstGeom prst="rect">
            <a:avLst/>
          </a:prstGeom>
          <a:noFill/>
          <a:ln w="9525">
            <a:noFill/>
            <a:miter lim="800000"/>
            <a:headEnd/>
            <a:tailEnd/>
          </a:ln>
        </p:spPr>
        <p:txBody>
          <a:bodyPr wrap="none" anchor="ctr"/>
          <a:lstStyle/>
          <a:p>
            <a:pPr algn="ctr" eaLnBrk="0" hangingPunct="0"/>
            <a:r>
              <a:rPr lang="en-US" b="1" dirty="0">
                <a:latin typeface="Times" pitchFamily="18" charset="0"/>
              </a:rPr>
              <a:t>Space group, Cell parameters, Orientation,</a:t>
            </a:r>
            <a:r>
              <a:rPr lang="en-US" b="1" dirty="0">
                <a:solidFill>
                  <a:srgbClr val="66FF99"/>
                </a:solidFill>
                <a:latin typeface="Times" pitchFamily="18" charset="0"/>
              </a:rPr>
              <a:t> </a:t>
            </a:r>
            <a:r>
              <a:rPr lang="en-US" b="1" dirty="0" err="1">
                <a:latin typeface="Times" pitchFamily="18" charset="0"/>
              </a:rPr>
              <a:t>Mosaicity</a:t>
            </a:r>
            <a:endParaRPr lang="en-US" b="1" dirty="0">
              <a:latin typeface="Times" pitchFamily="18" charset="0"/>
            </a:endParaRPr>
          </a:p>
          <a:p>
            <a:pPr algn="ctr" eaLnBrk="0" hangingPunct="0"/>
            <a:r>
              <a:rPr lang="en-US" b="1" dirty="0" smtClean="0">
                <a:latin typeface="Times" pitchFamily="18" charset="0"/>
              </a:rPr>
              <a:t>I(</a:t>
            </a:r>
            <a:r>
              <a:rPr lang="en-US" b="1" dirty="0" err="1" smtClean="0">
                <a:latin typeface="Times" pitchFamily="18" charset="0"/>
              </a:rPr>
              <a:t>h,k,l</a:t>
            </a:r>
            <a:r>
              <a:rPr lang="en-US" b="1" dirty="0">
                <a:latin typeface="Times" pitchFamily="18" charset="0"/>
              </a:rPr>
              <a:t>), </a:t>
            </a:r>
            <a:r>
              <a:rPr lang="en-US" b="1" dirty="0" err="1" smtClean="0">
                <a:latin typeface="Times" pitchFamily="18" charset="0"/>
              </a:rPr>
              <a:t>I</a:t>
            </a:r>
            <a:r>
              <a:rPr lang="en-US" b="1" baseline="-25000" dirty="0" err="1" smtClean="0">
                <a:latin typeface="Times" pitchFamily="18" charset="0"/>
              </a:rPr>
              <a:t>background</a:t>
            </a:r>
            <a:endParaRPr lang="en-US" b="1" dirty="0">
              <a:latin typeface="Times" pitchFamily="18" charset="0"/>
            </a:endParaRPr>
          </a:p>
        </p:txBody>
      </p:sp>
      <p:sp>
        <p:nvSpPr>
          <p:cNvPr id="38917" name="Text Box 5"/>
          <p:cNvSpPr txBox="1">
            <a:spLocks noChangeArrowheads="1"/>
          </p:cNvSpPr>
          <p:nvPr/>
        </p:nvSpPr>
        <p:spPr bwMode="auto">
          <a:xfrm>
            <a:off x="4932363" y="3789363"/>
            <a:ext cx="4038600" cy="1303337"/>
          </a:xfrm>
          <a:prstGeom prst="rect">
            <a:avLst/>
          </a:prstGeom>
          <a:solidFill>
            <a:srgbClr val="FFFF99">
              <a:alpha val="50195"/>
            </a:srgbClr>
          </a:solidFill>
          <a:ln w="9525">
            <a:solidFill>
              <a:schemeClr val="tx1"/>
            </a:solidFill>
            <a:miter lim="800000"/>
            <a:headEnd/>
            <a:tailEnd/>
          </a:ln>
        </p:spPr>
        <p:txBody>
          <a:bodyPr>
            <a:spAutoFit/>
          </a:bodyPr>
          <a:lstStyle/>
          <a:p>
            <a:pPr algn="ctr" eaLnBrk="0" hangingPunct="0">
              <a:spcBef>
                <a:spcPct val="50000"/>
              </a:spcBef>
            </a:pPr>
            <a:r>
              <a:rPr lang="en-US" sz="1600" b="1" u="sng"/>
              <a:t>Statistics calculation</a:t>
            </a:r>
            <a:endParaRPr lang="en-US" sz="1600" b="1" u="sng">
              <a:latin typeface="Times" pitchFamily="18" charset="0"/>
              <a:ea typeface="ＭＳ Ｐゴシック" pitchFamily="34" charset="-128"/>
            </a:endParaRPr>
          </a:p>
          <a:p>
            <a:pPr algn="just" eaLnBrk="0" hangingPunct="0">
              <a:spcBef>
                <a:spcPct val="50000"/>
              </a:spcBef>
            </a:pPr>
            <a:r>
              <a:rPr lang="en-US" sz="1400" b="1">
                <a:latin typeface="Times" pitchFamily="18" charset="0"/>
                <a:ea typeface="ＭＳ Ｐゴシック" pitchFamily="34" charset="-128"/>
              </a:rPr>
              <a:t>Reconstruction of average intensity vs. resolution</a:t>
            </a:r>
          </a:p>
          <a:p>
            <a:pPr algn="just" eaLnBrk="0" hangingPunct="0">
              <a:spcBef>
                <a:spcPct val="50000"/>
              </a:spcBef>
            </a:pPr>
            <a:r>
              <a:rPr lang="en-US" sz="1400" b="1">
                <a:latin typeface="Times" pitchFamily="18" charset="0"/>
                <a:ea typeface="ＭＳ Ｐゴシック" pitchFamily="34" charset="-128"/>
              </a:rPr>
              <a:t>Statistics modeling  based on Wilson distribution</a:t>
            </a:r>
          </a:p>
          <a:p>
            <a:pPr algn="just" eaLnBrk="0" hangingPunct="0">
              <a:spcBef>
                <a:spcPct val="50000"/>
              </a:spcBef>
            </a:pPr>
            <a:r>
              <a:rPr lang="en-US" sz="1400" b="1">
                <a:latin typeface="Times" pitchFamily="18" charset="0"/>
                <a:ea typeface="ＭＳ Ｐゴシック" pitchFamily="34" charset="-128"/>
              </a:rPr>
              <a:t>Radiation damage modeling</a:t>
            </a:r>
            <a:endParaRPr lang="en-US" sz="1400" b="1">
              <a:ea typeface="ＭＳ Ｐゴシック" pitchFamily="34" charset="-128"/>
            </a:endParaRPr>
          </a:p>
        </p:txBody>
      </p:sp>
      <p:sp>
        <p:nvSpPr>
          <p:cNvPr id="38918" name="WordArt 6"/>
          <p:cNvSpPr>
            <a:spLocks noChangeArrowheads="1" noChangeShapeType="1" noTextEdit="1"/>
          </p:cNvSpPr>
          <p:nvPr/>
        </p:nvSpPr>
        <p:spPr bwMode="auto">
          <a:xfrm>
            <a:off x="2708154" y="1828800"/>
            <a:ext cx="2989262" cy="255833"/>
          </a:xfrm>
          <a:prstGeom prst="rect">
            <a:avLst/>
          </a:prstGeom>
        </p:spPr>
        <p:txBody>
          <a:bodyPr wrap="none" fromWordArt="1">
            <a:prstTxWarp prst="textPlain">
              <a:avLst>
                <a:gd name="adj" fmla="val 50000"/>
              </a:avLst>
            </a:prstTxWarp>
          </a:bodyPr>
          <a:lstStyle/>
          <a:p>
            <a:pPr algn="ctr"/>
            <a:r>
              <a:rPr lang="en-GB" sz="2000" kern="10" normalizeH="1" dirty="0">
                <a:ln w="9525">
                  <a:solidFill>
                    <a:srgbClr val="FF0000"/>
                  </a:solidFill>
                  <a:round/>
                  <a:headEnd/>
                  <a:tailEnd/>
                </a:ln>
                <a:solidFill>
                  <a:srgbClr val="FF00FF"/>
                </a:solidFill>
                <a:latin typeface="Times"/>
              </a:rPr>
              <a:t>MOSFLM   </a:t>
            </a:r>
            <a:r>
              <a:rPr lang="en-GB" sz="2000" kern="10" normalizeH="1" dirty="0" smtClean="0">
                <a:ln w="9525">
                  <a:solidFill>
                    <a:srgbClr val="FF0000"/>
                  </a:solidFill>
                  <a:round/>
                  <a:headEnd/>
                  <a:tailEnd/>
                </a:ln>
                <a:solidFill>
                  <a:srgbClr val="FF00FF"/>
                </a:solidFill>
                <a:latin typeface="Times"/>
              </a:rPr>
              <a:t>XDS</a:t>
            </a:r>
            <a:endParaRPr lang="en-GB" sz="2000" kern="10" normalizeH="1" dirty="0">
              <a:ln w="9525">
                <a:solidFill>
                  <a:srgbClr val="FF0000"/>
                </a:solidFill>
                <a:round/>
                <a:headEnd/>
                <a:tailEnd/>
              </a:ln>
              <a:solidFill>
                <a:srgbClr val="FF00FF"/>
              </a:solidFill>
              <a:latin typeface="Times"/>
            </a:endParaRPr>
          </a:p>
        </p:txBody>
      </p:sp>
      <p:sp>
        <p:nvSpPr>
          <p:cNvPr id="38919" name="WordArt 7"/>
          <p:cNvSpPr>
            <a:spLocks noChangeArrowheads="1" noChangeShapeType="1" noTextEdit="1"/>
          </p:cNvSpPr>
          <p:nvPr/>
        </p:nvSpPr>
        <p:spPr bwMode="auto">
          <a:xfrm>
            <a:off x="2000982" y="5516564"/>
            <a:ext cx="4384187" cy="384051"/>
          </a:xfrm>
          <a:prstGeom prst="rect">
            <a:avLst/>
          </a:prstGeom>
        </p:spPr>
        <p:txBody>
          <a:bodyPr wrap="none" fromWordArt="1">
            <a:prstTxWarp prst="textPlain">
              <a:avLst>
                <a:gd name="adj" fmla="val 50000"/>
              </a:avLst>
            </a:prstTxWarp>
          </a:bodyPr>
          <a:lstStyle/>
          <a:p>
            <a:pPr algn="ctr"/>
            <a:r>
              <a:rPr lang="en-GB" sz="2000" kern="10" dirty="0">
                <a:ln w="9525">
                  <a:solidFill>
                    <a:schemeClr val="tx1"/>
                  </a:solidFill>
                  <a:round/>
                  <a:headEnd/>
                  <a:tailEnd/>
                </a:ln>
                <a:latin typeface="Arial Black"/>
              </a:rPr>
              <a:t>Optimal plan(s) of data </a:t>
            </a:r>
            <a:r>
              <a:rPr lang="en-GB" sz="2000" kern="10" dirty="0" smtClean="0">
                <a:ln w="9525">
                  <a:solidFill>
                    <a:schemeClr val="tx1"/>
                  </a:solidFill>
                  <a:round/>
                  <a:headEnd/>
                  <a:tailEnd/>
                </a:ln>
                <a:latin typeface="Arial Black"/>
              </a:rPr>
              <a:t>collection</a:t>
            </a:r>
            <a:endParaRPr lang="en-GB" sz="2000" kern="10" dirty="0">
              <a:ln w="9525">
                <a:solidFill>
                  <a:schemeClr val="tx1"/>
                </a:solidFill>
                <a:round/>
                <a:headEnd/>
                <a:tailEnd/>
              </a:ln>
              <a:latin typeface="Arial Black"/>
            </a:endParaRPr>
          </a:p>
        </p:txBody>
      </p:sp>
      <p:sp>
        <p:nvSpPr>
          <p:cNvPr id="38920" name="Line 8"/>
          <p:cNvSpPr>
            <a:spLocks noChangeShapeType="1"/>
          </p:cNvSpPr>
          <p:nvPr/>
        </p:nvSpPr>
        <p:spPr bwMode="auto">
          <a:xfrm>
            <a:off x="2555875" y="2137631"/>
            <a:ext cx="3352800" cy="0"/>
          </a:xfrm>
          <a:prstGeom prst="line">
            <a:avLst/>
          </a:prstGeom>
          <a:noFill/>
          <a:ln w="38100">
            <a:solidFill>
              <a:schemeClr val="tx1"/>
            </a:solidFill>
            <a:round/>
            <a:headEnd/>
            <a:tailEnd/>
          </a:ln>
        </p:spPr>
        <p:txBody>
          <a:bodyPr wrap="none" anchor="ctr"/>
          <a:lstStyle/>
          <a:p>
            <a:endParaRPr lang="en-GB"/>
          </a:p>
        </p:txBody>
      </p:sp>
      <p:sp>
        <p:nvSpPr>
          <p:cNvPr id="38921" name="Line 9"/>
          <p:cNvSpPr>
            <a:spLocks noChangeShapeType="1"/>
          </p:cNvSpPr>
          <p:nvPr/>
        </p:nvSpPr>
        <p:spPr bwMode="auto">
          <a:xfrm>
            <a:off x="4356100" y="4292600"/>
            <a:ext cx="0" cy="1087438"/>
          </a:xfrm>
          <a:prstGeom prst="line">
            <a:avLst/>
          </a:prstGeom>
          <a:noFill/>
          <a:ln w="127000" cmpd="tri">
            <a:solidFill>
              <a:schemeClr val="tx1"/>
            </a:solidFill>
            <a:round/>
            <a:headEnd/>
            <a:tailEnd type="triangle" w="med" len="med"/>
          </a:ln>
        </p:spPr>
        <p:txBody>
          <a:bodyPr wrap="none" anchor="ctr"/>
          <a:lstStyle/>
          <a:p>
            <a:endParaRPr lang="en-GB"/>
          </a:p>
        </p:txBody>
      </p:sp>
      <p:sp>
        <p:nvSpPr>
          <p:cNvPr id="38922" name="Rectangle 10"/>
          <p:cNvSpPr>
            <a:spLocks noChangeArrowheads="1"/>
          </p:cNvSpPr>
          <p:nvPr/>
        </p:nvSpPr>
        <p:spPr bwMode="auto">
          <a:xfrm>
            <a:off x="6877050" y="1676400"/>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34" charset="-128"/>
            </a:endParaRPr>
          </a:p>
        </p:txBody>
      </p:sp>
      <p:sp>
        <p:nvSpPr>
          <p:cNvPr id="38923" name="Line 11"/>
          <p:cNvSpPr>
            <a:spLocks noChangeShapeType="1"/>
          </p:cNvSpPr>
          <p:nvPr/>
        </p:nvSpPr>
        <p:spPr bwMode="auto">
          <a:xfrm>
            <a:off x="3851275" y="4292600"/>
            <a:ext cx="1081088" cy="0"/>
          </a:xfrm>
          <a:prstGeom prst="line">
            <a:avLst/>
          </a:prstGeom>
          <a:noFill/>
          <a:ln w="76200" cmpd="tri">
            <a:solidFill>
              <a:schemeClr val="tx1"/>
            </a:solidFill>
            <a:round/>
            <a:headEnd type="triangle" w="med" len="med"/>
            <a:tailEnd type="triangle" w="med" len="med"/>
          </a:ln>
        </p:spPr>
        <p:txBody>
          <a:bodyPr wrap="none" anchor="ctr"/>
          <a:lstStyle/>
          <a:p>
            <a:endParaRPr lang="en-GB"/>
          </a:p>
        </p:txBody>
      </p:sp>
      <p:sp>
        <p:nvSpPr>
          <p:cNvPr id="38926" name="Rectangle 14"/>
          <p:cNvSpPr>
            <a:spLocks noChangeArrowheads="1"/>
          </p:cNvSpPr>
          <p:nvPr/>
        </p:nvSpPr>
        <p:spPr bwMode="auto">
          <a:xfrm>
            <a:off x="1290638" y="1177925"/>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34" charset="-128"/>
            </a:endParaRPr>
          </a:p>
        </p:txBody>
      </p:sp>
      <p:sp>
        <p:nvSpPr>
          <p:cNvPr id="38931" name="AutoShape 19"/>
          <p:cNvSpPr>
            <a:spLocks noChangeArrowheads="1"/>
          </p:cNvSpPr>
          <p:nvPr/>
        </p:nvSpPr>
        <p:spPr bwMode="auto">
          <a:xfrm>
            <a:off x="4132385" y="2938585"/>
            <a:ext cx="360363" cy="285261"/>
          </a:xfrm>
          <a:prstGeom prst="downArrow">
            <a:avLst>
              <a:gd name="adj1" fmla="val 50000"/>
              <a:gd name="adj2" fmla="val 35022"/>
            </a:avLst>
          </a:prstGeom>
          <a:solidFill>
            <a:schemeClr val="tx1"/>
          </a:solidFill>
          <a:ln w="9525">
            <a:solidFill>
              <a:schemeClr val="tx1"/>
            </a:solidFill>
            <a:miter lim="800000"/>
            <a:headEnd/>
            <a:tailEnd/>
          </a:ln>
        </p:spPr>
        <p:txBody>
          <a:bodyPr wrap="none" anchor="ctr"/>
          <a:lstStyle/>
          <a:p>
            <a:endParaRPr lang="en-GB"/>
          </a:p>
        </p:txBody>
      </p:sp>
      <p:pic>
        <p:nvPicPr>
          <p:cNvPr id="38932" name="Picture 20" descr="Picture2"/>
          <p:cNvPicPr>
            <a:picLocks noChangeAspect="1" noChangeArrowheads="1"/>
          </p:cNvPicPr>
          <p:nvPr/>
        </p:nvPicPr>
        <p:blipFill>
          <a:blip r:embed="rId3" cstate="print">
            <a:lum bright="-12000" contrast="-12000"/>
          </a:blip>
          <a:srcRect/>
          <a:stretch>
            <a:fillRect/>
          </a:stretch>
        </p:blipFill>
        <p:spPr bwMode="auto">
          <a:xfrm>
            <a:off x="1390284" y="629261"/>
            <a:ext cx="935037" cy="928687"/>
          </a:xfrm>
          <a:prstGeom prst="rect">
            <a:avLst/>
          </a:prstGeom>
          <a:noFill/>
          <a:ln w="9525">
            <a:noFill/>
            <a:miter lim="800000"/>
            <a:headEnd/>
            <a:tailEnd/>
          </a:ln>
        </p:spPr>
      </p:pic>
      <p:sp>
        <p:nvSpPr>
          <p:cNvPr id="38933" name="Rectangle 21"/>
          <p:cNvSpPr>
            <a:spLocks noChangeArrowheads="1"/>
          </p:cNvSpPr>
          <p:nvPr/>
        </p:nvSpPr>
        <p:spPr bwMode="auto">
          <a:xfrm>
            <a:off x="3435105" y="1177560"/>
            <a:ext cx="1655763" cy="366712"/>
          </a:xfrm>
          <a:prstGeom prst="rect">
            <a:avLst/>
          </a:prstGeom>
          <a:noFill/>
          <a:ln w="9525">
            <a:noFill/>
            <a:miter lim="800000"/>
            <a:headEnd/>
            <a:tailEnd/>
          </a:ln>
        </p:spPr>
        <p:txBody>
          <a:bodyPr>
            <a:spAutoFit/>
          </a:bodyPr>
          <a:lstStyle/>
          <a:p>
            <a:pPr eaLnBrk="0" hangingPunct="0">
              <a:spcBef>
                <a:spcPct val="50000"/>
              </a:spcBef>
            </a:pPr>
            <a:r>
              <a:rPr lang="en-US" b="1" dirty="0"/>
              <a:t>Initial Images</a:t>
            </a:r>
          </a:p>
        </p:txBody>
      </p:sp>
      <p:sp>
        <p:nvSpPr>
          <p:cNvPr id="38934" name="AutoShape 22"/>
          <p:cNvSpPr>
            <a:spLocks noChangeArrowheads="1"/>
          </p:cNvSpPr>
          <p:nvPr/>
        </p:nvSpPr>
        <p:spPr bwMode="auto">
          <a:xfrm>
            <a:off x="4148016" y="1569182"/>
            <a:ext cx="215900" cy="204910"/>
          </a:xfrm>
          <a:prstGeom prst="downArrow">
            <a:avLst>
              <a:gd name="adj1" fmla="val 50000"/>
              <a:gd name="adj2" fmla="val 33272"/>
            </a:avLst>
          </a:prstGeom>
          <a:solidFill>
            <a:schemeClr val="tx1"/>
          </a:solidFill>
          <a:ln w="9525">
            <a:solidFill>
              <a:schemeClr val="tx1"/>
            </a:solidFill>
            <a:miter lim="800000"/>
            <a:headEnd/>
            <a:tailEnd/>
          </a:ln>
        </p:spPr>
        <p:txBody>
          <a:bodyPr wrap="none" anchor="ctr"/>
          <a:lstStyle/>
          <a:p>
            <a:endParaRPr lang="en-GB"/>
          </a:p>
        </p:txBody>
      </p:sp>
      <p:pic>
        <p:nvPicPr>
          <p:cNvPr id="38935" name="Picture 23" descr="Picture2"/>
          <p:cNvPicPr>
            <a:picLocks noChangeAspect="1" noChangeArrowheads="1"/>
          </p:cNvPicPr>
          <p:nvPr/>
        </p:nvPicPr>
        <p:blipFill>
          <a:blip r:embed="rId3" cstate="print">
            <a:lum bright="-12000" contrast="-12000"/>
          </a:blip>
          <a:srcRect/>
          <a:stretch>
            <a:fillRect/>
          </a:stretch>
        </p:blipFill>
        <p:spPr bwMode="auto">
          <a:xfrm>
            <a:off x="6194425" y="618271"/>
            <a:ext cx="935038" cy="931862"/>
          </a:xfrm>
          <a:prstGeom prst="rect">
            <a:avLst/>
          </a:prstGeom>
          <a:noFill/>
          <a:ln w="9525">
            <a:noFill/>
            <a:miter lim="800000"/>
            <a:headEnd/>
            <a:tailEnd/>
          </a:ln>
        </p:spPr>
      </p:pic>
      <p:sp>
        <p:nvSpPr>
          <p:cNvPr id="38937" name="WordArt 25"/>
          <p:cNvSpPr>
            <a:spLocks noChangeArrowheads="1" noChangeShapeType="1" noTextEdit="1"/>
          </p:cNvSpPr>
          <p:nvPr/>
        </p:nvSpPr>
        <p:spPr bwMode="auto">
          <a:xfrm>
            <a:off x="3164498" y="3224945"/>
            <a:ext cx="2203450" cy="503237"/>
          </a:xfrm>
          <a:prstGeom prst="rect">
            <a:avLst/>
          </a:prstGeom>
        </p:spPr>
        <p:txBody>
          <a:bodyPr wrap="none" fromWordArt="1">
            <a:prstTxWarp prst="textPlain">
              <a:avLst>
                <a:gd name="adj" fmla="val 50000"/>
              </a:avLst>
            </a:prstTxWarp>
          </a:bodyPr>
          <a:lstStyle/>
          <a:p>
            <a:pPr algn="ctr"/>
            <a:r>
              <a:rPr lang="en-GB" sz="3600" b="1" kern="10" dirty="0" smtClean="0">
                <a:ln w="9525">
                  <a:solidFill>
                    <a:srgbClr val="000000"/>
                  </a:solidFill>
                  <a:round/>
                  <a:headEnd/>
                  <a:tailEnd/>
                </a:ln>
                <a:solidFill>
                  <a:srgbClr val="FF9900"/>
                </a:solidFill>
                <a:latin typeface="Arial Black"/>
              </a:rPr>
              <a:t>BEST</a:t>
            </a:r>
            <a:endParaRPr lang="en-GB" sz="3600" b="1" kern="10" dirty="0">
              <a:ln w="9525">
                <a:solidFill>
                  <a:srgbClr val="000000"/>
                </a:solidFill>
                <a:round/>
                <a:headEnd/>
                <a:tailEnd/>
              </a:ln>
              <a:solidFill>
                <a:srgbClr val="FF9900"/>
              </a:solidFill>
              <a:latin typeface="Arial Black"/>
            </a:endParaRPr>
          </a:p>
        </p:txBody>
      </p:sp>
      <p:sp>
        <p:nvSpPr>
          <p:cNvPr id="38938" name="Line 26"/>
          <p:cNvSpPr>
            <a:spLocks noChangeShapeType="1"/>
          </p:cNvSpPr>
          <p:nvPr/>
        </p:nvSpPr>
        <p:spPr bwMode="auto">
          <a:xfrm>
            <a:off x="0" y="3789363"/>
            <a:ext cx="9144000" cy="0"/>
          </a:xfrm>
          <a:prstGeom prst="line">
            <a:avLst/>
          </a:prstGeom>
          <a:noFill/>
          <a:ln w="38100">
            <a:solidFill>
              <a:schemeClr val="tx1"/>
            </a:solidFill>
            <a:round/>
            <a:headEnd/>
            <a:tailEnd/>
          </a:ln>
        </p:spPr>
        <p:txBody>
          <a:bodyPr/>
          <a:lstStyle/>
          <a:p>
            <a:endParaRPr lang="en-GB"/>
          </a:p>
        </p:txBody>
      </p:sp>
      <p:sp>
        <p:nvSpPr>
          <p:cNvPr id="33" name="Line 8"/>
          <p:cNvSpPr>
            <a:spLocks noChangeShapeType="1"/>
          </p:cNvSpPr>
          <p:nvPr/>
        </p:nvSpPr>
        <p:spPr bwMode="auto">
          <a:xfrm flipV="1">
            <a:off x="2336800" y="1524000"/>
            <a:ext cx="3860799" cy="31261"/>
          </a:xfrm>
          <a:prstGeom prst="line">
            <a:avLst/>
          </a:prstGeom>
          <a:noFill/>
          <a:ln w="38100">
            <a:solidFill>
              <a:schemeClr val="tx1"/>
            </a:solidFill>
            <a:round/>
            <a:headEnd/>
            <a:tailEnd/>
          </a:ln>
        </p:spPr>
        <p:txBody>
          <a:bodyPr wrap="none" anchor="ctr"/>
          <a:lstStyle/>
          <a:p>
            <a:endParaRPr lang="en-GB"/>
          </a:p>
        </p:txBody>
      </p:sp>
      <p:sp>
        <p:nvSpPr>
          <p:cNvPr id="34" name="Curved Left Arrow 33"/>
          <p:cNvSpPr/>
          <p:nvPr/>
        </p:nvSpPr>
        <p:spPr>
          <a:xfrm>
            <a:off x="3712309" y="890954"/>
            <a:ext cx="945660" cy="2891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TextBox 34"/>
          <p:cNvSpPr txBox="1"/>
          <p:nvPr/>
        </p:nvSpPr>
        <p:spPr>
          <a:xfrm>
            <a:off x="3681046" y="593969"/>
            <a:ext cx="976924" cy="369332"/>
          </a:xfrm>
          <a:prstGeom prst="rect">
            <a:avLst/>
          </a:prstGeom>
          <a:noFill/>
        </p:spPr>
        <p:txBody>
          <a:bodyPr wrap="square" rtlCol="0">
            <a:spAutoFit/>
          </a:bodyPr>
          <a:lstStyle/>
          <a:p>
            <a:r>
              <a:rPr lang="el-GR" dirty="0" smtClean="0"/>
              <a:t>Ω</a:t>
            </a:r>
            <a:r>
              <a:rPr lang="en-US" dirty="0" smtClean="0"/>
              <a:t> = 90</a:t>
            </a:r>
            <a:r>
              <a:rPr lang="el-GR" dirty="0" smtClean="0">
                <a:latin typeface="Times New Roman"/>
                <a:cs typeface="Times New Roman"/>
              </a:rPr>
              <a:t>°</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A.Popov </a:t>
            </a:r>
            <a:endParaRPr lang="en-US"/>
          </a:p>
        </p:txBody>
      </p:sp>
      <p:sp>
        <p:nvSpPr>
          <p:cNvPr id="5" name="Slide Number Placeholder 4"/>
          <p:cNvSpPr>
            <a:spLocks noGrp="1"/>
          </p:cNvSpPr>
          <p:nvPr>
            <p:ph type="sldNum" sz="quarter" idx="12"/>
          </p:nvPr>
        </p:nvSpPr>
        <p:spPr/>
        <p:txBody>
          <a:bodyPr/>
          <a:lstStyle/>
          <a:p>
            <a:fld id="{577744DA-A9F6-4058-85C9-C2FC53CD171B}" type="slidenum">
              <a:rPr lang="en-US" smtClean="0"/>
              <a:pPr/>
              <a:t>30</a:t>
            </a:fld>
            <a:endParaRPr lang="en-US"/>
          </a:p>
        </p:txBody>
      </p:sp>
      <p:pic>
        <p:nvPicPr>
          <p:cNvPr id="327682" name="Picture 2"/>
          <p:cNvPicPr>
            <a:picLocks noChangeAspect="1" noChangeArrowheads="1"/>
          </p:cNvPicPr>
          <p:nvPr/>
        </p:nvPicPr>
        <p:blipFill>
          <a:blip r:embed="rId2" cstate="print"/>
          <a:srcRect/>
          <a:stretch>
            <a:fillRect/>
          </a:stretch>
        </p:blipFill>
        <p:spPr bwMode="auto">
          <a:xfrm>
            <a:off x="111006" y="651748"/>
            <a:ext cx="8798336" cy="5892635"/>
          </a:xfrm>
          <a:prstGeom prst="rect">
            <a:avLst/>
          </a:prstGeom>
          <a:noFill/>
          <a:ln w="9525">
            <a:noFill/>
            <a:miter lim="800000"/>
            <a:headEnd/>
            <a:tailEnd/>
          </a:ln>
          <a:effectLst/>
        </p:spPr>
      </p:pic>
      <p:pic>
        <p:nvPicPr>
          <p:cNvPr id="8" name="Picture 4" descr="yb_1_001"/>
          <p:cNvPicPr>
            <a:picLocks noChangeAspect="1" noChangeArrowheads="1"/>
          </p:cNvPicPr>
          <p:nvPr/>
        </p:nvPicPr>
        <p:blipFill>
          <a:blip r:embed="rId3" cstate="print"/>
          <a:srcRect/>
          <a:stretch>
            <a:fillRect/>
          </a:stretch>
        </p:blipFill>
        <p:spPr bwMode="auto">
          <a:xfrm>
            <a:off x="6475301" y="4085641"/>
            <a:ext cx="2345998" cy="234599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628441" y="-155274"/>
            <a:ext cx="6911046" cy="974784"/>
          </a:xfrm>
        </p:spPr>
        <p:txBody>
          <a:bodyPr/>
          <a:lstStyle/>
          <a:p>
            <a:r>
              <a:rPr lang="en-US" sz="2400" dirty="0">
                <a:solidFill>
                  <a:schemeClr val="bg1"/>
                </a:solidFill>
              </a:rPr>
              <a:t>Multi-positional </a:t>
            </a:r>
            <a:r>
              <a:rPr lang="en-US" sz="2400" dirty="0" smtClean="0">
                <a:solidFill>
                  <a:schemeClr val="bg1"/>
                </a:solidFill>
              </a:rPr>
              <a:t>or </a:t>
            </a:r>
            <a:r>
              <a:rPr lang="en-US" sz="2400" dirty="0" smtClean="0">
                <a:solidFill>
                  <a:schemeClr val="bg1"/>
                </a:solidFill>
              </a:rPr>
              <a:t>helical </a:t>
            </a:r>
            <a:r>
              <a:rPr lang="en-US" sz="2400" dirty="0" smtClean="0">
                <a:solidFill>
                  <a:schemeClr val="bg1"/>
                </a:solidFill>
              </a:rPr>
              <a:t>data collection</a:t>
            </a:r>
            <a:endParaRPr lang="en-US" sz="2400" i="1" dirty="0"/>
          </a:p>
        </p:txBody>
      </p:sp>
      <p:sp>
        <p:nvSpPr>
          <p:cNvPr id="192515" name="Rectangle 3"/>
          <p:cNvSpPr>
            <a:spLocks noGrp="1" noChangeArrowheads="1"/>
          </p:cNvSpPr>
          <p:nvPr>
            <p:ph type="subTitle" idx="1"/>
          </p:nvPr>
        </p:nvSpPr>
        <p:spPr>
          <a:xfrm>
            <a:off x="0" y="612565"/>
            <a:ext cx="3252158" cy="1035080"/>
          </a:xfrm>
        </p:spPr>
        <p:txBody>
          <a:bodyPr/>
          <a:lstStyle/>
          <a:p>
            <a:pPr>
              <a:lnSpc>
                <a:spcPct val="80000"/>
              </a:lnSpc>
            </a:pPr>
            <a:r>
              <a:rPr lang="en-US" sz="1600" dirty="0"/>
              <a:t>FAE crystals</a:t>
            </a:r>
          </a:p>
          <a:p>
            <a:pPr>
              <a:lnSpc>
                <a:spcPct val="80000"/>
              </a:lnSpc>
            </a:pPr>
            <a:r>
              <a:rPr lang="en-US" sz="1600" dirty="0"/>
              <a:t>ID23-1</a:t>
            </a:r>
          </a:p>
          <a:p>
            <a:pPr>
              <a:lnSpc>
                <a:spcPct val="80000"/>
              </a:lnSpc>
            </a:pPr>
            <a:r>
              <a:rPr lang="en-US" sz="1000" dirty="0" smtClean="0"/>
              <a:t>E=12.75Kev, I=35 </a:t>
            </a:r>
            <a:r>
              <a:rPr lang="en-US" sz="1000" dirty="0" err="1" smtClean="0"/>
              <a:t>mA</a:t>
            </a:r>
            <a:r>
              <a:rPr lang="en-US" sz="1000" dirty="0" smtClean="0"/>
              <a:t>, Aperture=0.03 </a:t>
            </a:r>
            <a:r>
              <a:rPr lang="en-US" sz="1000" dirty="0"/>
              <a:t>mm</a:t>
            </a:r>
          </a:p>
          <a:p>
            <a:pPr>
              <a:lnSpc>
                <a:spcPct val="80000"/>
              </a:lnSpc>
            </a:pPr>
            <a:r>
              <a:rPr lang="en-US" sz="1000" dirty="0"/>
              <a:t>Flux=1.5x10</a:t>
            </a:r>
            <a:r>
              <a:rPr lang="en-US" sz="1000" baseline="30000" dirty="0"/>
              <a:t>11</a:t>
            </a:r>
            <a:r>
              <a:rPr lang="en-US" sz="1000" dirty="0"/>
              <a:t> Photon/sec</a:t>
            </a:r>
          </a:p>
        </p:txBody>
      </p:sp>
      <p:pic>
        <p:nvPicPr>
          <p:cNvPr id="192517" name="Picture 5" descr="fae2_1"/>
          <p:cNvPicPr>
            <a:picLocks noChangeAspect="1" noChangeArrowheads="1"/>
          </p:cNvPicPr>
          <p:nvPr/>
        </p:nvPicPr>
        <p:blipFill>
          <a:blip r:embed="rId3" cstate="print"/>
          <a:srcRect/>
          <a:stretch>
            <a:fillRect/>
          </a:stretch>
        </p:blipFill>
        <p:spPr bwMode="auto">
          <a:xfrm>
            <a:off x="293298" y="1416381"/>
            <a:ext cx="3051085" cy="2281249"/>
          </a:xfrm>
          <a:prstGeom prst="rect">
            <a:avLst/>
          </a:prstGeom>
          <a:noFill/>
        </p:spPr>
      </p:pic>
      <p:sp>
        <p:nvSpPr>
          <p:cNvPr id="192519" name="Rectangle 7"/>
          <p:cNvSpPr>
            <a:spLocks noChangeArrowheads="1"/>
          </p:cNvSpPr>
          <p:nvPr/>
        </p:nvSpPr>
        <p:spPr bwMode="auto">
          <a:xfrm>
            <a:off x="491436" y="3040093"/>
            <a:ext cx="2172454" cy="369332"/>
          </a:xfrm>
          <a:prstGeom prst="rect">
            <a:avLst/>
          </a:prstGeom>
          <a:noFill/>
          <a:ln w="9525">
            <a:noFill/>
            <a:miter lim="800000"/>
            <a:headEnd/>
            <a:tailEnd/>
          </a:ln>
          <a:effectLst/>
        </p:spPr>
        <p:txBody>
          <a:bodyPr wrap="none">
            <a:spAutoFit/>
          </a:bodyPr>
          <a:lstStyle/>
          <a:p>
            <a:pPr>
              <a:spcBef>
                <a:spcPct val="50000"/>
              </a:spcBef>
            </a:pPr>
            <a:r>
              <a:rPr lang="en-US" dirty="0">
                <a:solidFill>
                  <a:schemeClr val="bg1"/>
                </a:solidFill>
              </a:rPr>
              <a:t>FAE2 – </a:t>
            </a:r>
            <a:r>
              <a:rPr lang="en-US" dirty="0" smtClean="0">
                <a:solidFill>
                  <a:schemeClr val="bg1"/>
                </a:solidFill>
              </a:rPr>
              <a:t>5 </a:t>
            </a:r>
            <a:r>
              <a:rPr lang="en-US" dirty="0">
                <a:solidFill>
                  <a:schemeClr val="bg1"/>
                </a:solidFill>
              </a:rPr>
              <a:t>positions </a:t>
            </a:r>
          </a:p>
        </p:txBody>
      </p:sp>
      <p:pic>
        <p:nvPicPr>
          <p:cNvPr id="8" name="Picture 2" descr="best_plan"/>
          <p:cNvPicPr>
            <a:picLocks noChangeAspect="1" noChangeArrowheads="1"/>
          </p:cNvPicPr>
          <p:nvPr/>
        </p:nvPicPr>
        <p:blipFill>
          <a:blip r:embed="rId4" cstate="print"/>
          <a:srcRect/>
          <a:stretch>
            <a:fillRect/>
          </a:stretch>
        </p:blipFill>
        <p:spPr bwMode="auto">
          <a:xfrm>
            <a:off x="3856008" y="638355"/>
            <a:ext cx="4606506" cy="3241160"/>
          </a:xfrm>
          <a:prstGeom prst="rect">
            <a:avLst/>
          </a:prstGeom>
          <a:noFill/>
        </p:spPr>
      </p:pic>
      <p:pic>
        <p:nvPicPr>
          <p:cNvPr id="9" name="Picture 3" descr="yb_1"/>
          <p:cNvPicPr>
            <a:picLocks noChangeAspect="1" noChangeArrowheads="1"/>
          </p:cNvPicPr>
          <p:nvPr/>
        </p:nvPicPr>
        <p:blipFill>
          <a:blip r:embed="rId5" cstate="print"/>
          <a:srcRect/>
          <a:stretch>
            <a:fillRect/>
          </a:stretch>
        </p:blipFill>
        <p:spPr bwMode="auto">
          <a:xfrm>
            <a:off x="267419" y="4273554"/>
            <a:ext cx="2984740" cy="2233248"/>
          </a:xfrm>
          <a:prstGeom prst="rect">
            <a:avLst/>
          </a:prstGeom>
          <a:noFill/>
        </p:spPr>
      </p:pic>
      <p:sp>
        <p:nvSpPr>
          <p:cNvPr id="10" name="Rectangle 9"/>
          <p:cNvSpPr/>
          <p:nvPr/>
        </p:nvSpPr>
        <p:spPr>
          <a:xfrm>
            <a:off x="181155" y="3804097"/>
            <a:ext cx="3536830" cy="461665"/>
          </a:xfrm>
          <a:prstGeom prst="rect">
            <a:avLst/>
          </a:prstGeom>
        </p:spPr>
        <p:txBody>
          <a:bodyPr wrap="square">
            <a:spAutoFit/>
          </a:bodyPr>
          <a:lstStyle/>
          <a:p>
            <a:r>
              <a:rPr lang="en-US" sz="1200" b="1" dirty="0" smtClean="0">
                <a:latin typeface="Times New Roman" pitchFamily="18" charset="0"/>
              </a:rPr>
              <a:t>The 70 </a:t>
            </a:r>
            <a:r>
              <a:rPr lang="en-US" sz="1200" b="1" dirty="0" err="1" smtClean="0">
                <a:latin typeface="Times New Roman" pitchFamily="18" charset="0"/>
              </a:rPr>
              <a:t>kDa</a:t>
            </a:r>
            <a:r>
              <a:rPr lang="en-US" sz="1200" b="1" dirty="0" smtClean="0">
                <a:latin typeface="Times New Roman" pitchFamily="18" charset="0"/>
              </a:rPr>
              <a:t> membrane protein </a:t>
            </a:r>
            <a:r>
              <a:rPr lang="en-US" sz="1200" b="1" dirty="0" err="1" smtClean="0">
                <a:latin typeface="Times New Roman" pitchFamily="18" charset="0"/>
              </a:rPr>
              <a:t>FtsH</a:t>
            </a:r>
            <a:r>
              <a:rPr lang="en-US" sz="1200" b="1" dirty="0" smtClean="0">
                <a:latin typeface="Times New Roman" pitchFamily="18" charset="0"/>
              </a:rPr>
              <a:t> from </a:t>
            </a:r>
          </a:p>
          <a:p>
            <a:r>
              <a:rPr lang="en-US" sz="1200" b="1" dirty="0" err="1" smtClean="0">
                <a:latin typeface="Times New Roman" pitchFamily="18" charset="0"/>
              </a:rPr>
              <a:t>Aquifex</a:t>
            </a:r>
            <a:r>
              <a:rPr lang="en-US" sz="1200" b="1" dirty="0" smtClean="0">
                <a:latin typeface="Times New Roman" pitchFamily="18" charset="0"/>
              </a:rPr>
              <a:t> </a:t>
            </a:r>
            <a:r>
              <a:rPr lang="en-US" sz="1200" b="1" dirty="0" err="1" smtClean="0">
                <a:latin typeface="Times New Roman" pitchFamily="18" charset="0"/>
              </a:rPr>
              <a:t>aeolicus</a:t>
            </a:r>
            <a:r>
              <a:rPr lang="en-US" sz="1200" b="1" dirty="0" smtClean="0">
                <a:latin typeface="Times New Roman" pitchFamily="18" charset="0"/>
              </a:rPr>
              <a:t>  I222, a = 137.9, b = 162.1, c = 170</a:t>
            </a:r>
            <a:r>
              <a:rPr lang="en-US" sz="1200" dirty="0" smtClean="0"/>
              <a:t> </a:t>
            </a:r>
            <a:endParaRPr lang="en-US" sz="1200" dirty="0"/>
          </a:p>
        </p:txBody>
      </p:sp>
      <p:pic>
        <p:nvPicPr>
          <p:cNvPr id="11" name="Picture 4" descr="yb_1_001"/>
          <p:cNvPicPr>
            <a:picLocks noChangeAspect="1" noChangeArrowheads="1"/>
          </p:cNvPicPr>
          <p:nvPr/>
        </p:nvPicPr>
        <p:blipFill>
          <a:blip r:embed="rId6" cstate="print"/>
          <a:srcRect/>
          <a:stretch>
            <a:fillRect/>
          </a:stretch>
        </p:blipFill>
        <p:spPr bwMode="auto">
          <a:xfrm>
            <a:off x="3648974" y="4123426"/>
            <a:ext cx="2345998" cy="2345998"/>
          </a:xfrm>
          <a:prstGeom prst="rect">
            <a:avLst/>
          </a:prstGeom>
          <a:noFill/>
        </p:spPr>
      </p:pic>
      <p:sp>
        <p:nvSpPr>
          <p:cNvPr id="12" name="Oval 11"/>
          <p:cNvSpPr/>
          <p:nvPr/>
        </p:nvSpPr>
        <p:spPr>
          <a:xfrm>
            <a:off x="1785667" y="4977442"/>
            <a:ext cx="284672" cy="163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938067" y="5129842"/>
            <a:ext cx="284672" cy="163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572882" y="5161472"/>
            <a:ext cx="284672" cy="163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423358" y="5313872"/>
            <a:ext cx="284672" cy="163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774165" y="5293744"/>
            <a:ext cx="284672" cy="163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099093" y="5342627"/>
            <a:ext cx="284672" cy="163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857554" y="5506528"/>
            <a:ext cx="284672" cy="163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492369" y="5495027"/>
            <a:ext cx="284672" cy="163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71361" name="Object 1"/>
          <p:cNvGraphicFramePr>
            <a:graphicFrameLocks noChangeAspect="1"/>
          </p:cNvGraphicFramePr>
          <p:nvPr/>
        </p:nvGraphicFramePr>
        <p:xfrm>
          <a:off x="6099774" y="3976778"/>
          <a:ext cx="2906203" cy="2570672"/>
        </p:xfrm>
        <a:graphic>
          <a:graphicData uri="http://schemas.openxmlformats.org/presentationml/2006/ole">
            <p:oleObj spid="_x0000_s416770" name="Chart" r:id="rId7" imgW="11811023" imgH="8001000" progId="Excel.Shee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A.Popov </a:t>
            </a:r>
            <a:endParaRPr lang="en-US"/>
          </a:p>
        </p:txBody>
      </p:sp>
      <p:sp>
        <p:nvSpPr>
          <p:cNvPr id="3" name="Slide Number Placeholder 2"/>
          <p:cNvSpPr>
            <a:spLocks noGrp="1"/>
          </p:cNvSpPr>
          <p:nvPr>
            <p:ph type="sldNum" sz="quarter" idx="12"/>
          </p:nvPr>
        </p:nvSpPr>
        <p:spPr/>
        <p:txBody>
          <a:bodyPr/>
          <a:lstStyle/>
          <a:p>
            <a:fld id="{91E14302-21BA-46FF-A180-59143D46F836}" type="slidenum">
              <a:rPr lang="en-US" smtClean="0"/>
              <a:pPr/>
              <a:t>32</a:t>
            </a:fld>
            <a:endParaRPr lang="en-US"/>
          </a:p>
        </p:txBody>
      </p:sp>
      <p:pic>
        <p:nvPicPr>
          <p:cNvPr id="329730" name="Picture 2"/>
          <p:cNvPicPr>
            <a:picLocks noChangeAspect="1" noChangeArrowheads="1"/>
          </p:cNvPicPr>
          <p:nvPr/>
        </p:nvPicPr>
        <p:blipFill>
          <a:blip r:embed="rId2" cstate="print"/>
          <a:srcRect/>
          <a:stretch>
            <a:fillRect/>
          </a:stretch>
        </p:blipFill>
        <p:spPr bwMode="auto">
          <a:xfrm>
            <a:off x="153744" y="719753"/>
            <a:ext cx="8597290" cy="5625168"/>
          </a:xfrm>
          <a:prstGeom prst="rect">
            <a:avLst/>
          </a:prstGeom>
          <a:noFill/>
          <a:ln w="9525">
            <a:noFill/>
            <a:miter lim="800000"/>
            <a:headEnd/>
            <a:tailEnd/>
          </a:ln>
          <a:effectLst/>
        </p:spPr>
      </p:pic>
      <p:pic>
        <p:nvPicPr>
          <p:cNvPr id="5" name="Picture 16" descr="x10_7_1"/>
          <p:cNvPicPr>
            <a:picLocks noChangeAspect="1" noChangeArrowheads="1"/>
          </p:cNvPicPr>
          <p:nvPr/>
        </p:nvPicPr>
        <p:blipFill>
          <a:blip r:embed="rId3" cstate="print"/>
          <a:srcRect/>
          <a:stretch>
            <a:fillRect/>
          </a:stretch>
        </p:blipFill>
        <p:spPr bwMode="auto">
          <a:xfrm>
            <a:off x="6146979" y="4650350"/>
            <a:ext cx="2059949" cy="1541918"/>
          </a:xfrm>
          <a:prstGeom prst="rect">
            <a:avLst/>
          </a:prstGeom>
          <a:noFill/>
          <a:ln w="9525">
            <a:noFill/>
            <a:miter lim="800000"/>
            <a:headEnd/>
            <a:tailEnd/>
          </a:ln>
        </p:spPr>
      </p:pic>
      <p:sp>
        <p:nvSpPr>
          <p:cNvPr id="6" name="Text Box 4"/>
          <p:cNvSpPr txBox="1">
            <a:spLocks noChangeArrowheads="1"/>
          </p:cNvSpPr>
          <p:nvPr/>
        </p:nvSpPr>
        <p:spPr bwMode="auto">
          <a:xfrm>
            <a:off x="0" y="115887"/>
            <a:ext cx="9144000" cy="410324"/>
          </a:xfrm>
          <a:prstGeom prst="rect">
            <a:avLst/>
          </a:prstGeom>
          <a:solidFill>
            <a:schemeClr val="accent1">
              <a:alpha val="99000"/>
            </a:schemeClr>
          </a:solidFill>
          <a:ln w="9525">
            <a:noFill/>
            <a:miter lim="800000"/>
            <a:headEnd/>
            <a:tailEnd/>
          </a:ln>
        </p:spPr>
        <p:txBody>
          <a:bodyPr wrap="square">
            <a:spAutoFit/>
          </a:bodyPr>
          <a:lstStyle/>
          <a:p>
            <a:pPr algn="ctr">
              <a:spcBef>
                <a:spcPct val="50000"/>
              </a:spcBef>
            </a:pPr>
            <a:r>
              <a:rPr lang="en-US" sz="2000" b="1" dirty="0">
                <a:solidFill>
                  <a:schemeClr val="bg1"/>
                </a:solidFill>
              </a:rPr>
              <a:t>Diffraction resolution vs. absorbed </a:t>
            </a:r>
            <a:r>
              <a:rPr lang="en-US" sz="2000" b="1" dirty="0" smtClean="0">
                <a:solidFill>
                  <a:schemeClr val="bg1"/>
                </a:solidFill>
              </a:rPr>
              <a:t>dose </a:t>
            </a:r>
            <a:r>
              <a:rPr lang="en-US" sz="1600" b="1" dirty="0" smtClean="0">
                <a:solidFill>
                  <a:schemeClr val="bg1"/>
                </a:solidFill>
              </a:rPr>
              <a:t>for </a:t>
            </a:r>
            <a:r>
              <a:rPr lang="en-US" sz="1600" b="1" dirty="0">
                <a:solidFill>
                  <a:schemeClr val="bg1"/>
                </a:solidFill>
              </a:rPr>
              <a:t>different crystal size</a:t>
            </a:r>
            <a:r>
              <a:rPr lang="en-US" sz="2000" b="1" dirty="0">
                <a:solidFill>
                  <a:schemeClr val="bg1"/>
                </a:solidFill>
              </a:rPr>
              <a:t> </a:t>
            </a:r>
            <a:endParaRPr lang="en-US" dirty="0">
              <a:solidFill>
                <a:schemeClr val="bg1"/>
              </a:solidFill>
            </a:endParaRPr>
          </a:p>
        </p:txBody>
      </p:sp>
      <p:sp>
        <p:nvSpPr>
          <p:cNvPr id="8" name="Rectangle 7"/>
          <p:cNvSpPr/>
          <p:nvPr/>
        </p:nvSpPr>
        <p:spPr>
          <a:xfrm>
            <a:off x="5709333" y="4310014"/>
            <a:ext cx="1711665" cy="830997"/>
          </a:xfrm>
          <a:prstGeom prst="rect">
            <a:avLst/>
          </a:prstGeom>
        </p:spPr>
        <p:txBody>
          <a:bodyPr wrap="square">
            <a:spAutoFit/>
          </a:bodyPr>
          <a:lstStyle/>
          <a:p>
            <a:pPr>
              <a:spcBef>
                <a:spcPct val="50000"/>
              </a:spcBef>
            </a:pPr>
            <a:r>
              <a:rPr lang="en-US" sz="1200" dirty="0" smtClean="0"/>
              <a:t>B-factor=16 Á</a:t>
            </a:r>
            <a:r>
              <a:rPr lang="en-US" sz="1200" baseline="30000" dirty="0" smtClean="0"/>
              <a:t>2</a:t>
            </a:r>
          </a:p>
          <a:p>
            <a:pPr>
              <a:spcBef>
                <a:spcPct val="50000"/>
              </a:spcBef>
            </a:pPr>
            <a:r>
              <a:rPr lang="en-US" sz="1200" dirty="0" smtClean="0"/>
              <a:t>completeness =100%</a:t>
            </a:r>
          </a:p>
          <a:p>
            <a:pPr>
              <a:spcBef>
                <a:spcPct val="50000"/>
              </a:spcBef>
            </a:pPr>
            <a:r>
              <a:rPr lang="en-US" sz="1200" dirty="0" err="1" smtClean="0"/>
              <a:t>Rot.range</a:t>
            </a:r>
            <a:r>
              <a:rPr lang="en-US" sz="1200" dirty="0" smtClean="0"/>
              <a:t>=26°</a:t>
            </a:r>
            <a:endParaRPr lang="en-US" sz="1200" dirty="0"/>
          </a:p>
        </p:txBody>
      </p:sp>
      <p:sp>
        <p:nvSpPr>
          <p:cNvPr id="9" name="TextBox 8"/>
          <p:cNvSpPr txBox="1"/>
          <p:nvPr/>
        </p:nvSpPr>
        <p:spPr>
          <a:xfrm>
            <a:off x="5142522" y="1891322"/>
            <a:ext cx="1148862" cy="369332"/>
          </a:xfrm>
          <a:prstGeom prst="rect">
            <a:avLst/>
          </a:prstGeom>
          <a:noFill/>
        </p:spPr>
        <p:txBody>
          <a:bodyPr wrap="square" rtlCol="0">
            <a:spAutoFit/>
          </a:bodyPr>
          <a:lstStyle/>
          <a:p>
            <a:r>
              <a:rPr lang="en-US" dirty="0" smtClean="0"/>
              <a:t>150 µm</a:t>
            </a:r>
            <a:endParaRPr lang="en-GB" dirty="0"/>
          </a:p>
        </p:txBody>
      </p:sp>
      <p:sp>
        <p:nvSpPr>
          <p:cNvPr id="10" name="TextBox 9"/>
          <p:cNvSpPr txBox="1"/>
          <p:nvPr/>
        </p:nvSpPr>
        <p:spPr>
          <a:xfrm>
            <a:off x="6326554" y="2004646"/>
            <a:ext cx="1148862" cy="369332"/>
          </a:xfrm>
          <a:prstGeom prst="rect">
            <a:avLst/>
          </a:prstGeom>
          <a:noFill/>
        </p:spPr>
        <p:txBody>
          <a:bodyPr wrap="square" rtlCol="0">
            <a:spAutoFit/>
          </a:bodyPr>
          <a:lstStyle/>
          <a:p>
            <a:r>
              <a:rPr lang="en-US" dirty="0" smtClean="0"/>
              <a:t>100 µm</a:t>
            </a:r>
            <a:endParaRPr lang="en-GB" dirty="0"/>
          </a:p>
        </p:txBody>
      </p:sp>
      <p:sp>
        <p:nvSpPr>
          <p:cNvPr id="11" name="TextBox 10"/>
          <p:cNvSpPr txBox="1"/>
          <p:nvPr/>
        </p:nvSpPr>
        <p:spPr>
          <a:xfrm>
            <a:off x="5060460" y="2418861"/>
            <a:ext cx="1148862" cy="369332"/>
          </a:xfrm>
          <a:prstGeom prst="rect">
            <a:avLst/>
          </a:prstGeom>
          <a:noFill/>
        </p:spPr>
        <p:txBody>
          <a:bodyPr wrap="square" rtlCol="0">
            <a:spAutoFit/>
          </a:bodyPr>
          <a:lstStyle/>
          <a:p>
            <a:r>
              <a:rPr lang="en-US" dirty="0" smtClean="0"/>
              <a:t>30 µm</a:t>
            </a:r>
            <a:endParaRPr lang="en-GB" dirty="0"/>
          </a:p>
        </p:txBody>
      </p:sp>
      <p:sp>
        <p:nvSpPr>
          <p:cNvPr id="12" name="TextBox 11"/>
          <p:cNvSpPr txBox="1"/>
          <p:nvPr/>
        </p:nvSpPr>
        <p:spPr>
          <a:xfrm>
            <a:off x="5482491" y="2833077"/>
            <a:ext cx="1148862" cy="369332"/>
          </a:xfrm>
          <a:prstGeom prst="rect">
            <a:avLst/>
          </a:prstGeom>
          <a:noFill/>
        </p:spPr>
        <p:txBody>
          <a:bodyPr wrap="square" rtlCol="0">
            <a:spAutoFit/>
          </a:bodyPr>
          <a:lstStyle/>
          <a:p>
            <a:r>
              <a:rPr lang="en-US" dirty="0" smtClean="0"/>
              <a:t>10 µm</a:t>
            </a:r>
            <a:endParaRPr lang="en-GB" dirty="0"/>
          </a:p>
        </p:txBody>
      </p:sp>
      <p:sp>
        <p:nvSpPr>
          <p:cNvPr id="13" name="TextBox 12"/>
          <p:cNvSpPr txBox="1"/>
          <p:nvPr/>
        </p:nvSpPr>
        <p:spPr>
          <a:xfrm>
            <a:off x="5795107" y="3356706"/>
            <a:ext cx="1148862" cy="369332"/>
          </a:xfrm>
          <a:prstGeom prst="rect">
            <a:avLst/>
          </a:prstGeom>
          <a:noFill/>
        </p:spPr>
        <p:txBody>
          <a:bodyPr wrap="square" rtlCol="0">
            <a:spAutoFit/>
          </a:bodyPr>
          <a:lstStyle/>
          <a:p>
            <a:r>
              <a:rPr lang="en-US" dirty="0" smtClean="0"/>
              <a:t>5 µm</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4857760"/>
            <a:ext cx="3214710" cy="1857388"/>
          </a:xfrm>
        </p:spPr>
        <p:txBody>
          <a:bodyPr>
            <a:normAutofit fontScale="85000" lnSpcReduction="20000"/>
          </a:bodyPr>
          <a:lstStyle/>
          <a:p>
            <a:r>
              <a:rPr lang="en-GB" dirty="0" err="1" smtClean="0"/>
              <a:t>Macrhodopsin</a:t>
            </a:r>
            <a:endParaRPr lang="en-GB" dirty="0" smtClean="0"/>
          </a:p>
          <a:p>
            <a:r>
              <a:rPr lang="en-US" dirty="0" smtClean="0"/>
              <a:t>ID23-1, </a:t>
            </a:r>
          </a:p>
          <a:p>
            <a:r>
              <a:rPr lang="en-US" dirty="0" smtClean="0"/>
              <a:t>Aperture 20</a:t>
            </a:r>
          </a:p>
          <a:p>
            <a:r>
              <a:rPr lang="en-GB" dirty="0" smtClean="0"/>
              <a:t>Flux =4.7e+11 [photons/s]</a:t>
            </a:r>
          </a:p>
          <a:p>
            <a:r>
              <a:rPr lang="en-US" dirty="0" smtClean="0"/>
              <a:t>Dose rate =0.5 </a:t>
            </a:r>
            <a:r>
              <a:rPr lang="en-US" dirty="0" err="1" smtClean="0"/>
              <a:t>Mgy</a:t>
            </a:r>
            <a:r>
              <a:rPr lang="en-US" dirty="0" smtClean="0"/>
              <a:t>/s</a:t>
            </a:r>
            <a:endParaRPr lang="en-GB" dirty="0"/>
          </a:p>
        </p:txBody>
      </p:sp>
      <p:sp>
        <p:nvSpPr>
          <p:cNvPr id="5" name="Text Placeholder 4"/>
          <p:cNvSpPr>
            <a:spLocks noGrp="1"/>
          </p:cNvSpPr>
          <p:nvPr>
            <p:ph type="body" sz="quarter" idx="3"/>
          </p:nvPr>
        </p:nvSpPr>
        <p:spPr>
          <a:xfrm>
            <a:off x="2714612" y="0"/>
            <a:ext cx="4041775" cy="639762"/>
          </a:xfrm>
        </p:spPr>
        <p:txBody>
          <a:bodyPr>
            <a:normAutofit fontScale="85000" lnSpcReduction="10000"/>
          </a:bodyPr>
          <a:lstStyle/>
          <a:p>
            <a:r>
              <a:rPr lang="en-US" dirty="0" smtClean="0">
                <a:solidFill>
                  <a:schemeClr val="bg1"/>
                </a:solidFill>
              </a:rPr>
              <a:t>Resolution vs. </a:t>
            </a:r>
            <a:r>
              <a:rPr lang="en-US" dirty="0" smtClean="0">
                <a:solidFill>
                  <a:schemeClr val="bg1"/>
                </a:solidFill>
              </a:rPr>
              <a:t>Total exposure</a:t>
            </a:r>
            <a:endParaRPr lang="en-US" dirty="0" smtClean="0">
              <a:solidFill>
                <a:schemeClr val="bg1"/>
              </a:solidFill>
            </a:endParaRPr>
          </a:p>
          <a:p>
            <a:pPr algn="ctr"/>
            <a:r>
              <a:rPr lang="en-US" sz="1800" i="1" dirty="0" smtClean="0">
                <a:solidFill>
                  <a:schemeClr val="bg1"/>
                </a:solidFill>
              </a:rPr>
              <a:t>BEST estimations, No radiation damage</a:t>
            </a:r>
            <a:endParaRPr lang="en-GB" sz="1800" i="1" dirty="0">
              <a:solidFill>
                <a:schemeClr val="bg1"/>
              </a:solidFill>
            </a:endParaRPr>
          </a:p>
        </p:txBody>
      </p:sp>
      <p:pic>
        <p:nvPicPr>
          <p:cNvPr id="46082" name="Picture 2"/>
          <p:cNvPicPr>
            <a:picLocks noChangeAspect="1" noChangeArrowheads="1"/>
          </p:cNvPicPr>
          <p:nvPr/>
        </p:nvPicPr>
        <p:blipFill>
          <a:blip r:embed="rId2" cstate="print"/>
          <a:srcRect/>
          <a:stretch>
            <a:fillRect/>
          </a:stretch>
        </p:blipFill>
        <p:spPr bwMode="auto">
          <a:xfrm>
            <a:off x="1428728" y="642918"/>
            <a:ext cx="6286544" cy="4084050"/>
          </a:xfrm>
          <a:prstGeom prst="rect">
            <a:avLst/>
          </a:prstGeom>
          <a:noFill/>
          <a:ln w="9525">
            <a:noFill/>
            <a:miter lim="800000"/>
            <a:headEnd/>
            <a:tailEnd/>
          </a:ln>
          <a:effectLst/>
        </p:spPr>
      </p:pic>
      <p:sp>
        <p:nvSpPr>
          <p:cNvPr id="46084" name="AutoShape 4" descr="Crystal Snapsh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6086" name="AutoShape 6" descr="Crystal Snapsh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6088" name="AutoShape 8" descr="Crystal Snapsh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46089" name="Picture 9"/>
          <p:cNvPicPr>
            <a:picLocks noChangeAspect="1" noChangeArrowheads="1"/>
          </p:cNvPicPr>
          <p:nvPr/>
        </p:nvPicPr>
        <p:blipFill>
          <a:blip r:embed="rId3" cstate="print"/>
          <a:srcRect/>
          <a:stretch>
            <a:fillRect/>
          </a:stretch>
        </p:blipFill>
        <p:spPr bwMode="auto">
          <a:xfrm>
            <a:off x="3786182" y="4821927"/>
            <a:ext cx="2240654" cy="2036073"/>
          </a:xfrm>
          <a:prstGeom prst="rect">
            <a:avLst/>
          </a:prstGeom>
          <a:noFill/>
          <a:ln w="9525">
            <a:noFill/>
            <a:miter lim="800000"/>
            <a:headEnd/>
            <a:tailEnd/>
          </a:ln>
          <a:effectLst/>
        </p:spPr>
      </p:pic>
      <p:sp>
        <p:nvSpPr>
          <p:cNvPr id="46091" name="AutoShape 11" descr="http://ispyb.esrf.fr:8080/ispyb/user/imageDownload.do?reqCode=getEDNAImage&amp;EDNAImagePath=/data/pyarch/id23eh1/opid231/20140125/RAW_DATA/GORDELIY/4MacR/1/x_1_dnafiles/index/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46092" name="Picture 12"/>
          <p:cNvPicPr>
            <a:picLocks noChangeAspect="1" noChangeArrowheads="1"/>
          </p:cNvPicPr>
          <p:nvPr/>
        </p:nvPicPr>
        <p:blipFill>
          <a:blip r:embed="rId4" cstate="print"/>
          <a:srcRect/>
          <a:stretch>
            <a:fillRect/>
          </a:stretch>
        </p:blipFill>
        <p:spPr bwMode="auto">
          <a:xfrm>
            <a:off x="6000760" y="4572008"/>
            <a:ext cx="2819393" cy="2192463"/>
          </a:xfrm>
          <a:prstGeom prst="rect">
            <a:avLst/>
          </a:prstGeom>
          <a:noFill/>
          <a:ln w="9525">
            <a:noFill/>
            <a:miter lim="800000"/>
            <a:headEnd/>
            <a:tailEnd/>
          </a:ln>
          <a:effectLst/>
        </p:spPr>
      </p:pic>
      <p:sp>
        <p:nvSpPr>
          <p:cNvPr id="11" name="TextBox 10"/>
          <p:cNvSpPr txBox="1"/>
          <p:nvPr/>
        </p:nvSpPr>
        <p:spPr>
          <a:xfrm>
            <a:off x="7668344" y="1412776"/>
            <a:ext cx="1224136" cy="646331"/>
          </a:xfrm>
          <a:prstGeom prst="rect">
            <a:avLst/>
          </a:prstGeom>
          <a:noFill/>
        </p:spPr>
        <p:txBody>
          <a:bodyPr wrap="square" rtlCol="0">
            <a:spAutoFit/>
          </a:bodyPr>
          <a:lstStyle/>
          <a:p>
            <a:r>
              <a:rPr lang="en-US" dirty="0" smtClean="0"/>
              <a:t>Or 25000 crystals</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0" y="488685"/>
          <a:ext cx="9304646" cy="60704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3654" y="98241"/>
            <a:ext cx="2266390" cy="369332"/>
          </a:xfrm>
          <a:prstGeom prst="rect">
            <a:avLst/>
          </a:prstGeom>
        </p:spPr>
        <p:txBody>
          <a:bodyPr wrap="none">
            <a:spAutoFit/>
          </a:bodyPr>
          <a:lstStyle/>
          <a:p>
            <a:pPr algn="ctr"/>
            <a:r>
              <a:rPr lang="en-US" b="1" i="1" dirty="0" smtClean="0">
                <a:solidFill>
                  <a:schemeClr val="bg1"/>
                </a:solidFill>
              </a:rPr>
              <a:t>Two-dimension DC</a:t>
            </a:r>
            <a:endParaRPr lang="en-US" b="1" i="1" dirty="0">
              <a:solidFill>
                <a:schemeClr val="bg1"/>
              </a:solidFill>
            </a:endParaRPr>
          </a:p>
        </p:txBody>
      </p:sp>
      <p:pic>
        <p:nvPicPr>
          <p:cNvPr id="3" name="Picture 20" descr="Picture2"/>
          <p:cNvPicPr>
            <a:picLocks noChangeAspect="1" noChangeArrowheads="1"/>
          </p:cNvPicPr>
          <p:nvPr/>
        </p:nvPicPr>
        <p:blipFill>
          <a:blip r:embed="rId2" cstate="print">
            <a:lum bright="-12000" contrast="-12000"/>
          </a:blip>
          <a:srcRect/>
          <a:stretch>
            <a:fillRect/>
          </a:stretch>
        </p:blipFill>
        <p:spPr bwMode="auto">
          <a:xfrm>
            <a:off x="2428860" y="1214422"/>
            <a:ext cx="935037" cy="928687"/>
          </a:xfrm>
          <a:prstGeom prst="rect">
            <a:avLst/>
          </a:prstGeom>
          <a:noFill/>
          <a:ln w="9525">
            <a:noFill/>
            <a:miter lim="800000"/>
            <a:headEnd/>
            <a:tailEnd/>
          </a:ln>
        </p:spPr>
      </p:pic>
      <p:sp>
        <p:nvSpPr>
          <p:cNvPr id="4" name="Cube 3"/>
          <p:cNvSpPr/>
          <p:nvPr/>
        </p:nvSpPr>
        <p:spPr>
          <a:xfrm>
            <a:off x="4000496" y="642918"/>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142976" y="2916792"/>
            <a:ext cx="4373954" cy="369332"/>
          </a:xfrm>
          <a:prstGeom prst="rect">
            <a:avLst/>
          </a:prstGeom>
        </p:spPr>
        <p:txBody>
          <a:bodyPr wrap="none">
            <a:spAutoFit/>
          </a:bodyPr>
          <a:lstStyle/>
          <a:p>
            <a:r>
              <a:rPr lang="en-US" b="1" dirty="0" smtClean="0">
                <a:latin typeface="Times" pitchFamily="18" charset="0"/>
              </a:rPr>
              <a:t>Space group, Cell parameters, Orientation</a:t>
            </a:r>
            <a:endParaRPr lang="en-GB" dirty="0"/>
          </a:p>
        </p:txBody>
      </p:sp>
      <p:sp>
        <p:nvSpPr>
          <p:cNvPr id="6" name="Rectangle 5"/>
          <p:cNvSpPr/>
          <p:nvPr/>
        </p:nvSpPr>
        <p:spPr>
          <a:xfrm>
            <a:off x="2000232" y="2345288"/>
            <a:ext cx="1785950" cy="369332"/>
          </a:xfrm>
          <a:prstGeom prst="rect">
            <a:avLst/>
          </a:prstGeom>
        </p:spPr>
        <p:txBody>
          <a:bodyPr wrap="square">
            <a:spAutoFit/>
          </a:bodyPr>
          <a:lstStyle/>
          <a:p>
            <a:r>
              <a:rPr lang="en-GB" kern="10" normalizeH="1" dirty="0" smtClean="0">
                <a:ln w="9525">
                  <a:solidFill>
                    <a:srgbClr val="FF0000"/>
                  </a:solidFill>
                  <a:round/>
                  <a:headEnd/>
                  <a:tailEnd/>
                </a:ln>
                <a:solidFill>
                  <a:srgbClr val="FF00FF"/>
                </a:solidFill>
                <a:latin typeface="Times"/>
              </a:rPr>
              <a:t>MOSFLM   XDS </a:t>
            </a:r>
            <a:endParaRPr lang="en-GB" dirty="0"/>
          </a:p>
        </p:txBody>
      </p:sp>
      <p:sp>
        <p:nvSpPr>
          <p:cNvPr id="7" name="TextBox 6"/>
          <p:cNvSpPr txBox="1"/>
          <p:nvPr/>
        </p:nvSpPr>
        <p:spPr>
          <a:xfrm>
            <a:off x="6429356" y="2143116"/>
            <a:ext cx="2714644" cy="400110"/>
          </a:xfrm>
          <a:prstGeom prst="rect">
            <a:avLst/>
          </a:prstGeom>
          <a:noFill/>
        </p:spPr>
        <p:txBody>
          <a:bodyPr wrap="square" rtlCol="0">
            <a:spAutoFit/>
          </a:bodyPr>
          <a:lstStyle/>
          <a:p>
            <a:r>
              <a:rPr lang="en-US" sz="2000" b="1" dirty="0" smtClean="0"/>
              <a:t>Already collected data</a:t>
            </a:r>
            <a:endParaRPr lang="en-GB" sz="2000" b="1" dirty="0"/>
          </a:p>
        </p:txBody>
      </p:sp>
      <p:sp>
        <p:nvSpPr>
          <p:cNvPr id="8" name="Cube 7"/>
          <p:cNvSpPr/>
          <p:nvPr/>
        </p:nvSpPr>
        <p:spPr>
          <a:xfrm>
            <a:off x="785786" y="571480"/>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be 8"/>
          <p:cNvSpPr/>
          <p:nvPr/>
        </p:nvSpPr>
        <p:spPr>
          <a:xfrm>
            <a:off x="1214414" y="571480"/>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ube 9"/>
          <p:cNvSpPr/>
          <p:nvPr/>
        </p:nvSpPr>
        <p:spPr>
          <a:xfrm>
            <a:off x="500034" y="785794"/>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be 10"/>
          <p:cNvSpPr/>
          <p:nvPr/>
        </p:nvSpPr>
        <p:spPr>
          <a:xfrm>
            <a:off x="1000100" y="857232"/>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ube 11"/>
          <p:cNvSpPr/>
          <p:nvPr/>
        </p:nvSpPr>
        <p:spPr>
          <a:xfrm>
            <a:off x="1428728" y="785794"/>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be 12"/>
          <p:cNvSpPr/>
          <p:nvPr/>
        </p:nvSpPr>
        <p:spPr>
          <a:xfrm>
            <a:off x="500034" y="214290"/>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be 13"/>
          <p:cNvSpPr/>
          <p:nvPr/>
        </p:nvSpPr>
        <p:spPr>
          <a:xfrm>
            <a:off x="1142976" y="285728"/>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ube 14"/>
          <p:cNvSpPr/>
          <p:nvPr/>
        </p:nvSpPr>
        <p:spPr>
          <a:xfrm>
            <a:off x="1571604" y="285728"/>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be 15"/>
          <p:cNvSpPr/>
          <p:nvPr/>
        </p:nvSpPr>
        <p:spPr>
          <a:xfrm>
            <a:off x="1428728" y="71414"/>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be 16"/>
          <p:cNvSpPr/>
          <p:nvPr/>
        </p:nvSpPr>
        <p:spPr>
          <a:xfrm>
            <a:off x="1571604" y="571480"/>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be 17"/>
          <p:cNvSpPr/>
          <p:nvPr/>
        </p:nvSpPr>
        <p:spPr>
          <a:xfrm>
            <a:off x="785786" y="357166"/>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ube 18"/>
          <p:cNvSpPr/>
          <p:nvPr/>
        </p:nvSpPr>
        <p:spPr>
          <a:xfrm>
            <a:off x="500034" y="500042"/>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ube 19"/>
          <p:cNvSpPr/>
          <p:nvPr/>
        </p:nvSpPr>
        <p:spPr>
          <a:xfrm>
            <a:off x="928662" y="142852"/>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be 20"/>
          <p:cNvSpPr/>
          <p:nvPr/>
        </p:nvSpPr>
        <p:spPr>
          <a:xfrm>
            <a:off x="1214414" y="1071546"/>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ube 21"/>
          <p:cNvSpPr/>
          <p:nvPr/>
        </p:nvSpPr>
        <p:spPr>
          <a:xfrm>
            <a:off x="642910" y="1071546"/>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a:off x="1928794" y="642918"/>
            <a:ext cx="142876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be 23"/>
          <p:cNvSpPr/>
          <p:nvPr/>
        </p:nvSpPr>
        <p:spPr>
          <a:xfrm>
            <a:off x="7715272" y="1142984"/>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ube 24"/>
          <p:cNvSpPr/>
          <p:nvPr/>
        </p:nvSpPr>
        <p:spPr>
          <a:xfrm>
            <a:off x="8143900" y="1428736"/>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ube 25"/>
          <p:cNvSpPr/>
          <p:nvPr/>
        </p:nvSpPr>
        <p:spPr>
          <a:xfrm>
            <a:off x="7929586" y="1714488"/>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ube 26"/>
          <p:cNvSpPr/>
          <p:nvPr/>
        </p:nvSpPr>
        <p:spPr>
          <a:xfrm>
            <a:off x="8286776" y="1000108"/>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ube 27"/>
          <p:cNvSpPr/>
          <p:nvPr/>
        </p:nvSpPr>
        <p:spPr>
          <a:xfrm>
            <a:off x="7500958" y="1357298"/>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eft Arrow 29"/>
          <p:cNvSpPr/>
          <p:nvPr/>
        </p:nvSpPr>
        <p:spPr>
          <a:xfrm rot="2470871">
            <a:off x="4161665" y="1088551"/>
            <a:ext cx="1000132" cy="214314"/>
          </a:xfrm>
          <a:prstGeom prst="leftArrow">
            <a:avLst/>
          </a:prstGeom>
          <a:solidFill>
            <a:schemeClr val="accent2"/>
          </a:solidFill>
          <a:ln>
            <a:solidFill>
              <a:srgbClr val="EC20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929190" y="1500174"/>
            <a:ext cx="1143008" cy="369332"/>
          </a:xfrm>
          <a:prstGeom prst="rect">
            <a:avLst/>
          </a:prstGeom>
          <a:noFill/>
        </p:spPr>
        <p:txBody>
          <a:bodyPr wrap="square" rtlCol="0">
            <a:spAutoFit/>
          </a:bodyPr>
          <a:lstStyle/>
          <a:p>
            <a:r>
              <a:rPr lang="en-US" dirty="0" smtClean="0"/>
              <a:t>X-ray</a:t>
            </a:r>
            <a:endParaRPr lang="en-GB" dirty="0"/>
          </a:p>
        </p:txBody>
      </p:sp>
      <p:cxnSp>
        <p:nvCxnSpPr>
          <p:cNvPr id="33" name="Straight Arrow Connector 32"/>
          <p:cNvCxnSpPr/>
          <p:nvPr/>
        </p:nvCxnSpPr>
        <p:spPr>
          <a:xfrm flipH="1">
            <a:off x="3428992" y="928670"/>
            <a:ext cx="57150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214678" y="857232"/>
            <a:ext cx="64294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571868" y="928670"/>
            <a:ext cx="500066"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14546" y="1142984"/>
            <a:ext cx="1214446" cy="307777"/>
          </a:xfrm>
          <a:prstGeom prst="rect">
            <a:avLst/>
          </a:prstGeom>
          <a:noFill/>
        </p:spPr>
        <p:txBody>
          <a:bodyPr wrap="square" rtlCol="0">
            <a:spAutoFit/>
          </a:bodyPr>
          <a:lstStyle/>
          <a:p>
            <a:r>
              <a:rPr lang="en-US" sz="1400" dirty="0" smtClean="0"/>
              <a:t>Test image(s)</a:t>
            </a:r>
            <a:endParaRPr lang="en-GB" sz="1400" dirty="0"/>
          </a:p>
        </p:txBody>
      </p:sp>
      <p:pic>
        <p:nvPicPr>
          <p:cNvPr id="39" name="Picture 9" descr="best_logo"/>
          <p:cNvPicPr>
            <a:picLocks noChangeAspect="1" noChangeArrowheads="1"/>
          </p:cNvPicPr>
          <p:nvPr/>
        </p:nvPicPr>
        <p:blipFill>
          <a:blip r:embed="rId3" cstate="print"/>
          <a:srcRect/>
          <a:stretch>
            <a:fillRect/>
          </a:stretch>
        </p:blipFill>
        <p:spPr bwMode="auto">
          <a:xfrm>
            <a:off x="2000232" y="3571876"/>
            <a:ext cx="1890713" cy="1311275"/>
          </a:xfrm>
          <a:prstGeom prst="rect">
            <a:avLst/>
          </a:prstGeom>
          <a:noFill/>
        </p:spPr>
      </p:pic>
      <p:sp>
        <p:nvSpPr>
          <p:cNvPr id="40" name="Down Arrow 39"/>
          <p:cNvSpPr/>
          <p:nvPr/>
        </p:nvSpPr>
        <p:spPr>
          <a:xfrm>
            <a:off x="2786050" y="2714620"/>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own Arrow 40"/>
          <p:cNvSpPr/>
          <p:nvPr/>
        </p:nvSpPr>
        <p:spPr>
          <a:xfrm>
            <a:off x="2786050" y="3286124"/>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Down Arrow 41"/>
          <p:cNvSpPr/>
          <p:nvPr/>
        </p:nvSpPr>
        <p:spPr>
          <a:xfrm>
            <a:off x="2786050" y="4929198"/>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643042" y="5143512"/>
            <a:ext cx="2666114" cy="369332"/>
          </a:xfrm>
          <a:prstGeom prst="rect">
            <a:avLst/>
          </a:prstGeom>
        </p:spPr>
        <p:txBody>
          <a:bodyPr wrap="none">
            <a:spAutoFit/>
          </a:bodyPr>
          <a:lstStyle/>
          <a:p>
            <a:r>
              <a:rPr lang="en-US" b="1" dirty="0" smtClean="0">
                <a:latin typeface="Times" pitchFamily="18" charset="0"/>
              </a:rPr>
              <a:t>Data Collection  Strategy</a:t>
            </a:r>
            <a:endParaRPr lang="en-GB" dirty="0"/>
          </a:p>
        </p:txBody>
      </p:sp>
      <p:sp>
        <p:nvSpPr>
          <p:cNvPr id="44" name="Down Arrow 43"/>
          <p:cNvSpPr/>
          <p:nvPr/>
        </p:nvSpPr>
        <p:spPr>
          <a:xfrm>
            <a:off x="2786050" y="5500702"/>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071670" y="5786454"/>
            <a:ext cx="1717137" cy="369332"/>
          </a:xfrm>
          <a:prstGeom prst="rect">
            <a:avLst/>
          </a:prstGeom>
        </p:spPr>
        <p:txBody>
          <a:bodyPr wrap="none">
            <a:spAutoFit/>
          </a:bodyPr>
          <a:lstStyle/>
          <a:p>
            <a:r>
              <a:rPr lang="en-US" b="1" dirty="0" smtClean="0">
                <a:latin typeface="Times" pitchFamily="18" charset="0"/>
              </a:rPr>
              <a:t>Data Collection</a:t>
            </a:r>
            <a:endParaRPr lang="en-GB" dirty="0"/>
          </a:p>
        </p:txBody>
      </p:sp>
      <p:sp>
        <p:nvSpPr>
          <p:cNvPr id="46" name="Right Arrow 45"/>
          <p:cNvSpPr/>
          <p:nvPr/>
        </p:nvSpPr>
        <p:spPr>
          <a:xfrm rot="832159">
            <a:off x="4975865" y="987304"/>
            <a:ext cx="2286016" cy="714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Down Arrow 46"/>
          <p:cNvSpPr/>
          <p:nvPr/>
        </p:nvSpPr>
        <p:spPr>
          <a:xfrm>
            <a:off x="2786050" y="2071678"/>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5643570" y="5715016"/>
            <a:ext cx="3143272" cy="461665"/>
          </a:xfrm>
          <a:prstGeom prst="rect">
            <a:avLst/>
          </a:prstGeom>
          <a:noFill/>
        </p:spPr>
        <p:txBody>
          <a:bodyPr wrap="square" rtlCol="0">
            <a:spAutoFit/>
          </a:bodyPr>
          <a:lstStyle/>
          <a:p>
            <a:r>
              <a:rPr lang="en-US" sz="2400" b="1" dirty="0" smtClean="0"/>
              <a:t>Auto Processing </a:t>
            </a:r>
            <a:endParaRPr lang="en-GB" sz="2400" b="1" dirty="0"/>
          </a:p>
        </p:txBody>
      </p:sp>
      <p:sp>
        <p:nvSpPr>
          <p:cNvPr id="50" name="TextBox 49"/>
          <p:cNvSpPr txBox="1"/>
          <p:nvPr/>
        </p:nvSpPr>
        <p:spPr>
          <a:xfrm>
            <a:off x="571472" y="3500438"/>
            <a:ext cx="1214446" cy="646331"/>
          </a:xfrm>
          <a:prstGeom prst="rect">
            <a:avLst/>
          </a:prstGeom>
          <a:noFill/>
        </p:spPr>
        <p:txBody>
          <a:bodyPr wrap="square" rtlCol="0">
            <a:spAutoFit/>
          </a:bodyPr>
          <a:lstStyle/>
          <a:p>
            <a:r>
              <a:rPr lang="en-US" dirty="0" smtClean="0"/>
              <a:t>Number of crystals</a:t>
            </a:r>
            <a:endParaRPr lang="en-GB" dirty="0"/>
          </a:p>
        </p:txBody>
      </p:sp>
      <p:sp>
        <p:nvSpPr>
          <p:cNvPr id="51" name="Right Arrow 50"/>
          <p:cNvSpPr/>
          <p:nvPr/>
        </p:nvSpPr>
        <p:spPr>
          <a:xfrm flipV="1">
            <a:off x="1571861" y="4001919"/>
            <a:ext cx="402275"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p:cNvSpPr/>
          <p:nvPr/>
        </p:nvSpPr>
        <p:spPr>
          <a:xfrm>
            <a:off x="4000496" y="6000768"/>
            <a:ext cx="164307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Down Arrow 52"/>
          <p:cNvSpPr/>
          <p:nvPr/>
        </p:nvSpPr>
        <p:spPr>
          <a:xfrm rot="3715438">
            <a:off x="5319225" y="2053507"/>
            <a:ext cx="84611" cy="3064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Bent-Up Arrow 54"/>
          <p:cNvSpPr/>
          <p:nvPr/>
        </p:nvSpPr>
        <p:spPr>
          <a:xfrm>
            <a:off x="8199372" y="2714620"/>
            <a:ext cx="301718" cy="33612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Bent-Up Arrow 60"/>
          <p:cNvSpPr/>
          <p:nvPr/>
        </p:nvSpPr>
        <p:spPr>
          <a:xfrm rot="5400000">
            <a:off x="-875148" y="2375290"/>
            <a:ext cx="2643207" cy="321471"/>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6151418" y="2032840"/>
            <a:ext cx="2629845" cy="906843"/>
          </a:xfrm>
          <a:prstGeom prst="ellipse">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5713" y="0"/>
            <a:ext cx="5543045" cy="639271"/>
          </a:xfrm>
        </p:spPr>
        <p:txBody>
          <a:bodyPr>
            <a:noAutofit/>
          </a:bodyPr>
          <a:lstStyle/>
          <a:p>
            <a:r>
              <a:rPr lang="en-GB" dirty="0" smtClean="0">
                <a:solidFill>
                  <a:schemeClr val="bg1"/>
                </a:solidFill>
              </a:rPr>
              <a:t>Beam profile effects</a:t>
            </a:r>
            <a:endParaRPr lang="en-GB" sz="2800" dirty="0">
              <a:solidFill>
                <a:schemeClr val="bg1"/>
              </a:solidFill>
            </a:endParaRPr>
          </a:p>
        </p:txBody>
      </p:sp>
      <p:sp>
        <p:nvSpPr>
          <p:cNvPr id="7" name="TextBox 6"/>
          <p:cNvSpPr txBox="1"/>
          <p:nvPr/>
        </p:nvSpPr>
        <p:spPr>
          <a:xfrm>
            <a:off x="4067944" y="1052736"/>
            <a:ext cx="961257" cy="338554"/>
          </a:xfrm>
          <a:prstGeom prst="rect">
            <a:avLst/>
          </a:prstGeom>
          <a:noFill/>
        </p:spPr>
        <p:txBody>
          <a:bodyPr wrap="square" rtlCol="0">
            <a:spAutoFit/>
          </a:bodyPr>
          <a:lstStyle/>
          <a:p>
            <a:r>
              <a:rPr lang="en-US" sz="1600" dirty="0" smtClean="0"/>
              <a:t>time (s)</a:t>
            </a:r>
            <a:endParaRPr lang="de-DE" sz="1600" dirty="0"/>
          </a:p>
        </p:txBody>
      </p:sp>
      <p:sp>
        <p:nvSpPr>
          <p:cNvPr id="8" name="TextBox 7"/>
          <p:cNvSpPr txBox="1"/>
          <p:nvPr/>
        </p:nvSpPr>
        <p:spPr>
          <a:xfrm>
            <a:off x="1743452" y="4797152"/>
            <a:ext cx="5852884" cy="369332"/>
          </a:xfrm>
          <a:prstGeom prst="rect">
            <a:avLst/>
          </a:prstGeom>
          <a:noFill/>
        </p:spPr>
        <p:txBody>
          <a:bodyPr wrap="none" rtlCol="0">
            <a:spAutoFit/>
          </a:bodyPr>
          <a:lstStyle/>
          <a:p>
            <a:r>
              <a:rPr lang="en-US" sz="1800" dirty="0" smtClean="0"/>
              <a:t>ID23-2, 7e10 ph/s, trypsin, thin resolution shell [1.2 Å]</a:t>
            </a:r>
            <a:endParaRPr lang="de-DE" sz="1800" dirty="0"/>
          </a:p>
        </p:txBody>
      </p:sp>
      <p:grpSp>
        <p:nvGrpSpPr>
          <p:cNvPr id="2" name="Group 12"/>
          <p:cNvGrpSpPr/>
          <p:nvPr/>
        </p:nvGrpSpPr>
        <p:grpSpPr>
          <a:xfrm>
            <a:off x="539552" y="1268760"/>
            <a:ext cx="7941125" cy="3612841"/>
            <a:chOff x="159267" y="1688367"/>
            <a:chExt cx="8644465" cy="4580303"/>
          </a:xfrm>
        </p:grpSpPr>
        <p:graphicFrame>
          <p:nvGraphicFramePr>
            <p:cNvPr id="5" name="Chart 4"/>
            <p:cNvGraphicFramePr/>
            <p:nvPr>
              <p:extLst>
                <p:ext uri="{D42A27DB-BD31-4B8C-83A1-F6EECF244321}">
                  <p14:modId xmlns="" xmlns:p14="http://schemas.microsoft.com/office/powerpoint/2010/main" val="2364775122"/>
                </p:ext>
              </p:extLst>
            </p:nvPr>
          </p:nvGraphicFramePr>
          <p:xfrm>
            <a:off x="447133" y="1688367"/>
            <a:ext cx="8356599" cy="45803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58769" y="3629233"/>
              <a:ext cx="1005403" cy="369332"/>
            </a:xfrm>
            <a:prstGeom prst="rect">
              <a:avLst/>
            </a:prstGeom>
            <a:noFill/>
          </p:spPr>
          <p:txBody>
            <a:bodyPr wrap="none" rtlCol="0">
              <a:spAutoFit/>
            </a:bodyPr>
            <a:lstStyle/>
            <a:p>
              <a:r>
                <a:rPr lang="en-US" sz="1800" dirty="0" smtClean="0"/>
                <a:t>Log(I(t))</a:t>
              </a:r>
              <a:endParaRPr lang="de-DE" sz="1800" dirty="0"/>
            </a:p>
          </p:txBody>
        </p:sp>
        <p:cxnSp>
          <p:nvCxnSpPr>
            <p:cNvPr id="9" name="Straight Connector 8"/>
            <p:cNvCxnSpPr/>
            <p:nvPr/>
          </p:nvCxnSpPr>
          <p:spPr>
            <a:xfrm rot="16200000" flipH="1">
              <a:off x="1089341" y="2060890"/>
              <a:ext cx="3002879" cy="2824997"/>
            </a:xfrm>
            <a:prstGeom prst="line">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flipH="1" flipV="1">
              <a:off x="2745995" y="4061923"/>
              <a:ext cx="5752938" cy="1614244"/>
            </a:xfrm>
            <a:prstGeom prst="line">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rot="2691173">
              <a:off x="437293" y="3275548"/>
              <a:ext cx="3204480" cy="646330"/>
            </a:xfrm>
            <a:prstGeom prst="rect">
              <a:avLst/>
            </a:prstGeom>
            <a:noFill/>
          </p:spPr>
          <p:txBody>
            <a:bodyPr wrap="square" rtlCol="0">
              <a:spAutoFit/>
            </a:bodyPr>
            <a:lstStyle/>
            <a:p>
              <a:pPr algn="ctr"/>
              <a:r>
                <a:rPr lang="en-US" sz="1800" dirty="0">
                  <a:solidFill>
                    <a:schemeClr val="accent4">
                      <a:lumMod val="10000"/>
                    </a:schemeClr>
                  </a:solidFill>
                </a:rPr>
                <a:t>f</a:t>
              </a:r>
              <a:r>
                <a:rPr lang="en-US" sz="1800" dirty="0" smtClean="0">
                  <a:solidFill>
                    <a:schemeClr val="accent4">
                      <a:lumMod val="10000"/>
                    </a:schemeClr>
                  </a:solidFill>
                </a:rPr>
                <a:t>ast decay in the</a:t>
              </a:r>
            </a:p>
            <a:p>
              <a:pPr algn="ctr"/>
              <a:r>
                <a:rPr lang="en-US" sz="1800" dirty="0">
                  <a:solidFill>
                    <a:schemeClr val="accent4">
                      <a:lumMod val="10000"/>
                    </a:schemeClr>
                  </a:solidFill>
                </a:rPr>
                <a:t>b</a:t>
              </a:r>
              <a:r>
                <a:rPr lang="en-US" sz="1800" dirty="0" smtClean="0">
                  <a:solidFill>
                    <a:schemeClr val="accent4">
                      <a:lumMod val="10000"/>
                    </a:schemeClr>
                  </a:solidFill>
                </a:rPr>
                <a:t>eam center</a:t>
              </a:r>
            </a:p>
          </p:txBody>
        </p:sp>
        <p:sp>
          <p:nvSpPr>
            <p:cNvPr id="12" name="TextBox 11"/>
            <p:cNvSpPr txBox="1"/>
            <p:nvPr/>
          </p:nvSpPr>
          <p:spPr>
            <a:xfrm rot="780000">
              <a:off x="4593590" y="5122409"/>
              <a:ext cx="3253500" cy="369332"/>
            </a:xfrm>
            <a:prstGeom prst="rect">
              <a:avLst/>
            </a:prstGeom>
            <a:noFill/>
          </p:spPr>
          <p:txBody>
            <a:bodyPr wrap="square" rtlCol="0">
              <a:spAutoFit/>
            </a:bodyPr>
            <a:lstStyle/>
            <a:p>
              <a:r>
                <a:rPr lang="en-US" sz="1800" dirty="0" smtClean="0">
                  <a:solidFill>
                    <a:schemeClr val="accent4">
                      <a:lumMod val="10000"/>
                    </a:schemeClr>
                  </a:solidFill>
                </a:rPr>
                <a:t>slow decay at the tails</a:t>
              </a:r>
              <a:endParaRPr lang="de-DE" sz="1800" dirty="0">
                <a:solidFill>
                  <a:schemeClr val="accent4">
                    <a:lumMod val="10000"/>
                  </a:schemeClr>
                </a:solidFill>
              </a:endParaRPr>
            </a:p>
          </p:txBody>
        </p:sp>
      </p:gr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915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9158" name="Rectangle 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91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9161" name="Rectangle 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Picture 18" descr="beam-3d.png"/>
          <p:cNvPicPr>
            <a:picLocks noChangeAspect="1"/>
          </p:cNvPicPr>
          <p:nvPr/>
        </p:nvPicPr>
        <p:blipFill>
          <a:blip r:embed="rId4" cstate="print"/>
          <a:stretch>
            <a:fillRect/>
          </a:stretch>
        </p:blipFill>
        <p:spPr>
          <a:xfrm>
            <a:off x="6588224" y="116632"/>
            <a:ext cx="2385341" cy="2592288"/>
          </a:xfrm>
          <a:prstGeom prst="rect">
            <a:avLst/>
          </a:prstGeom>
        </p:spPr>
      </p:pic>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445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55776" y="5445224"/>
            <a:ext cx="4330891" cy="936104"/>
          </a:xfrm>
          <a:prstGeom prst="rect">
            <a:avLst/>
          </a:prstGeom>
          <a:noFill/>
        </p:spPr>
      </p:pic>
    </p:spTree>
    <p:extLst>
      <p:ext uri="{BB962C8B-B14F-4D97-AF65-F5344CB8AC3E}">
        <p14:creationId xmlns="" xmlns:p14="http://schemas.microsoft.com/office/powerpoint/2010/main" val="3755633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190" y="0"/>
            <a:ext cx="8100392" cy="1002878"/>
          </a:xfrm>
        </p:spPr>
        <p:txBody>
          <a:bodyPr>
            <a:normAutofit/>
          </a:bodyPr>
          <a:lstStyle/>
          <a:p>
            <a:r>
              <a:rPr lang="en-GB" sz="2000" dirty="0" smtClean="0">
                <a:solidFill>
                  <a:schemeClr val="bg1"/>
                </a:solidFill>
              </a:rPr>
              <a:t>1</a:t>
            </a:r>
            <a:r>
              <a:rPr lang="en-GB" sz="2000" baseline="30000" dirty="0" smtClean="0">
                <a:solidFill>
                  <a:schemeClr val="bg1"/>
                </a:solidFill>
              </a:rPr>
              <a:t>st</a:t>
            </a:r>
            <a:r>
              <a:rPr lang="en-GB" sz="2000" dirty="0" smtClean="0">
                <a:solidFill>
                  <a:schemeClr val="bg1"/>
                </a:solidFill>
              </a:rPr>
              <a:t> order model convolved with the beam profile  </a:t>
            </a:r>
            <a:endParaRPr lang="en-GB" sz="2000" dirty="0">
              <a:solidFill>
                <a:schemeClr val="bg1"/>
              </a:solidFill>
            </a:endParaRPr>
          </a:p>
        </p:txBody>
      </p:sp>
      <p:sp>
        <p:nvSpPr>
          <p:cNvPr id="16" name="TextBox 15"/>
          <p:cNvSpPr txBox="1"/>
          <p:nvPr/>
        </p:nvSpPr>
        <p:spPr>
          <a:xfrm>
            <a:off x="4283968" y="2996952"/>
            <a:ext cx="4860032" cy="1569660"/>
          </a:xfrm>
          <a:prstGeom prst="rect">
            <a:avLst/>
          </a:prstGeom>
          <a:noFill/>
        </p:spPr>
        <p:txBody>
          <a:bodyPr wrap="square" rtlCol="0">
            <a:spAutoFit/>
          </a:bodyPr>
          <a:lstStyle/>
          <a:p>
            <a:r>
              <a:rPr lang="en-US" sz="1600" dirty="0" smtClean="0"/>
              <a:t>             measured with a 5 µm pinhole</a:t>
            </a:r>
          </a:p>
          <a:p>
            <a:r>
              <a:rPr lang="en-US" sz="1600" dirty="0" smtClean="0"/>
              <a:t>  </a:t>
            </a:r>
          </a:p>
          <a:p>
            <a:r>
              <a:rPr lang="en-US" sz="1600" dirty="0" smtClean="0"/>
              <a:t>1 fit parameter per data set, in all resolution shells :  </a:t>
            </a:r>
            <a:r>
              <a:rPr lang="en-US" sz="1600" i="1" dirty="0" smtClean="0"/>
              <a:t>β</a:t>
            </a:r>
            <a:r>
              <a:rPr lang="en-US" sz="1600" dirty="0" smtClean="0"/>
              <a:t> = 0.88 Å</a:t>
            </a:r>
            <a:r>
              <a:rPr lang="en-US" sz="1600" baseline="30000" dirty="0" smtClean="0"/>
              <a:t>2</a:t>
            </a:r>
            <a:r>
              <a:rPr lang="en-US" sz="1600" dirty="0" smtClean="0"/>
              <a:t>/</a:t>
            </a:r>
            <a:r>
              <a:rPr lang="en-US" sz="1600" dirty="0" err="1" smtClean="0"/>
              <a:t>MGy</a:t>
            </a:r>
            <a:endParaRPr lang="en-US" sz="1600" dirty="0" smtClean="0"/>
          </a:p>
          <a:p>
            <a:endParaRPr lang="en-US" sz="1600" dirty="0" smtClean="0"/>
          </a:p>
          <a:p>
            <a:r>
              <a:rPr lang="en-US" sz="1600" dirty="0" smtClean="0"/>
              <a:t>1</a:t>
            </a:r>
            <a:r>
              <a:rPr lang="en-US" sz="1600" baseline="30000" dirty="0" smtClean="0"/>
              <a:t>st</a:t>
            </a:r>
            <a:r>
              <a:rPr lang="en-US" sz="1600" dirty="0" smtClean="0"/>
              <a:t> order rate equation, no intermediates</a:t>
            </a:r>
          </a:p>
        </p:txBody>
      </p:sp>
      <p:grpSp>
        <p:nvGrpSpPr>
          <p:cNvPr id="3" name="Group 18"/>
          <p:cNvGrpSpPr/>
          <p:nvPr/>
        </p:nvGrpSpPr>
        <p:grpSpPr>
          <a:xfrm>
            <a:off x="-36512" y="1124744"/>
            <a:ext cx="4443488" cy="4194482"/>
            <a:chOff x="266909" y="1002214"/>
            <a:chExt cx="3788667" cy="4194482"/>
          </a:xfrm>
        </p:grpSpPr>
        <p:sp>
          <p:nvSpPr>
            <p:cNvPr id="4" name="TextBox 3"/>
            <p:cNvSpPr txBox="1"/>
            <p:nvPr/>
          </p:nvSpPr>
          <p:spPr>
            <a:xfrm rot="16200000">
              <a:off x="-63470" y="3162779"/>
              <a:ext cx="968535" cy="307777"/>
            </a:xfrm>
            <a:prstGeom prst="rect">
              <a:avLst/>
            </a:prstGeom>
            <a:noFill/>
          </p:spPr>
          <p:txBody>
            <a:bodyPr wrap="none" rtlCol="0">
              <a:spAutoFit/>
            </a:bodyPr>
            <a:lstStyle/>
            <a:p>
              <a:r>
                <a:rPr lang="en-US" sz="1400" dirty="0" smtClean="0"/>
                <a:t>Log(I(</a:t>
              </a:r>
              <a:r>
                <a:rPr lang="en-US" sz="1400" dirty="0" err="1" smtClean="0"/>
                <a:t>h,t</a:t>
              </a:r>
              <a:r>
                <a:rPr lang="en-US" sz="1400" dirty="0" smtClean="0"/>
                <a:t>))</a:t>
              </a:r>
              <a:endParaRPr lang="de-DE" sz="1400" dirty="0"/>
            </a:p>
          </p:txBody>
        </p:sp>
        <p:sp>
          <p:nvSpPr>
            <p:cNvPr id="6" name="TextBox 5"/>
            <p:cNvSpPr txBox="1"/>
            <p:nvPr/>
          </p:nvSpPr>
          <p:spPr>
            <a:xfrm>
              <a:off x="2915816" y="3115403"/>
              <a:ext cx="1013419" cy="338554"/>
            </a:xfrm>
            <a:prstGeom prst="rect">
              <a:avLst/>
            </a:prstGeom>
            <a:noFill/>
          </p:spPr>
          <p:txBody>
            <a:bodyPr wrap="none" rtlCol="0">
              <a:spAutoFit/>
            </a:bodyPr>
            <a:lstStyle/>
            <a:p>
              <a:r>
                <a:rPr lang="en-US" sz="1600" dirty="0"/>
                <a:t>d</a:t>
              </a:r>
              <a:r>
                <a:rPr lang="en-US" sz="1600" dirty="0" smtClean="0"/>
                <a:t>= 1.8  Å</a:t>
              </a:r>
              <a:endParaRPr lang="de-DE" sz="1600" dirty="0"/>
            </a:p>
          </p:txBody>
        </p:sp>
        <p:sp>
          <p:nvSpPr>
            <p:cNvPr id="7" name="TextBox 6"/>
            <p:cNvSpPr txBox="1"/>
            <p:nvPr/>
          </p:nvSpPr>
          <p:spPr>
            <a:xfrm>
              <a:off x="2915816" y="4068275"/>
              <a:ext cx="1013419" cy="338554"/>
            </a:xfrm>
            <a:prstGeom prst="rect">
              <a:avLst/>
            </a:prstGeom>
            <a:noFill/>
          </p:spPr>
          <p:txBody>
            <a:bodyPr wrap="none" rtlCol="0">
              <a:spAutoFit/>
            </a:bodyPr>
            <a:lstStyle/>
            <a:p>
              <a:r>
                <a:rPr lang="en-US" sz="1600" dirty="0"/>
                <a:t>d</a:t>
              </a:r>
              <a:r>
                <a:rPr lang="en-US" sz="1600" dirty="0" smtClean="0"/>
                <a:t>= 1.2  Å</a:t>
              </a:r>
              <a:endParaRPr lang="de-DE" sz="1600" dirty="0"/>
            </a:p>
          </p:txBody>
        </p:sp>
        <p:sp>
          <p:nvSpPr>
            <p:cNvPr id="8" name="TextBox 7"/>
            <p:cNvSpPr txBox="1"/>
            <p:nvPr/>
          </p:nvSpPr>
          <p:spPr>
            <a:xfrm>
              <a:off x="2915816" y="2442013"/>
              <a:ext cx="1013419" cy="338554"/>
            </a:xfrm>
            <a:prstGeom prst="rect">
              <a:avLst/>
            </a:prstGeom>
            <a:noFill/>
          </p:spPr>
          <p:txBody>
            <a:bodyPr wrap="none" rtlCol="0">
              <a:spAutoFit/>
            </a:bodyPr>
            <a:lstStyle/>
            <a:p>
              <a:r>
                <a:rPr lang="en-US" sz="1600" dirty="0"/>
                <a:t>d</a:t>
              </a:r>
              <a:r>
                <a:rPr lang="en-US" sz="1600" dirty="0" smtClean="0"/>
                <a:t>= 2.4  Å</a:t>
              </a:r>
              <a:endParaRPr lang="de-DE" sz="1600" dirty="0"/>
            </a:p>
          </p:txBody>
        </p:sp>
        <p:sp>
          <p:nvSpPr>
            <p:cNvPr id="9" name="TextBox 8"/>
            <p:cNvSpPr txBox="1"/>
            <p:nvPr/>
          </p:nvSpPr>
          <p:spPr>
            <a:xfrm>
              <a:off x="2915816" y="1700808"/>
              <a:ext cx="1013419" cy="338554"/>
            </a:xfrm>
            <a:prstGeom prst="rect">
              <a:avLst/>
            </a:prstGeom>
            <a:noFill/>
          </p:spPr>
          <p:txBody>
            <a:bodyPr wrap="none" rtlCol="0">
              <a:spAutoFit/>
            </a:bodyPr>
            <a:lstStyle/>
            <a:p>
              <a:r>
                <a:rPr lang="en-US" sz="1600" dirty="0"/>
                <a:t>d</a:t>
              </a:r>
              <a:r>
                <a:rPr lang="en-US" sz="1600" dirty="0" smtClean="0"/>
                <a:t>= 3.6  Å</a:t>
              </a:r>
              <a:endParaRPr lang="de-DE" sz="1600" dirty="0"/>
            </a:p>
          </p:txBody>
        </p:sp>
        <p:pic>
          <p:nvPicPr>
            <p:cNvPr id="18" name="Picture 2"/>
            <p:cNvPicPr>
              <a:picLocks noChangeAspect="1" noChangeArrowheads="1"/>
            </p:cNvPicPr>
            <p:nvPr/>
          </p:nvPicPr>
          <p:blipFill>
            <a:blip r:embed="rId3" cstate="print"/>
            <a:srcRect/>
            <a:stretch>
              <a:fillRect/>
            </a:stretch>
          </p:blipFill>
          <p:spPr bwMode="auto">
            <a:xfrm>
              <a:off x="573891" y="1218238"/>
              <a:ext cx="3481685" cy="3978458"/>
            </a:xfrm>
            <a:prstGeom prst="rect">
              <a:avLst/>
            </a:prstGeom>
            <a:noFill/>
            <a:ln w="9525">
              <a:noFill/>
              <a:miter lim="800000"/>
              <a:headEnd/>
              <a:tailEnd/>
            </a:ln>
            <a:effectLst/>
          </p:spPr>
        </p:pic>
        <p:sp>
          <p:nvSpPr>
            <p:cNvPr id="17" name="TextBox 16"/>
            <p:cNvSpPr txBox="1"/>
            <p:nvPr/>
          </p:nvSpPr>
          <p:spPr>
            <a:xfrm>
              <a:off x="2198359" y="1002214"/>
              <a:ext cx="892786" cy="338554"/>
            </a:xfrm>
            <a:prstGeom prst="rect">
              <a:avLst/>
            </a:prstGeom>
            <a:noFill/>
          </p:spPr>
          <p:txBody>
            <a:bodyPr wrap="square" rtlCol="0">
              <a:spAutoFit/>
            </a:bodyPr>
            <a:lstStyle/>
            <a:p>
              <a:r>
                <a:rPr lang="en-US" sz="1600" dirty="0" smtClean="0"/>
                <a:t>t (sec)</a:t>
              </a:r>
              <a:endParaRPr lang="de-DE" sz="1600" dirty="0"/>
            </a:p>
          </p:txBody>
        </p:sp>
      </p:gr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55" name="Rectangle 7"/>
          <p:cNvSpPr>
            <a:spLocks noChangeArrowheads="1"/>
          </p:cNvSpPr>
          <p:nvPr/>
        </p:nvSpPr>
        <p:spPr bwMode="auto">
          <a:xfrm>
            <a:off x="0" y="1838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056"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55976" y="1916832"/>
            <a:ext cx="4693227" cy="576064"/>
          </a:xfrm>
          <a:prstGeom prst="rect">
            <a:avLst/>
          </a:prstGeom>
          <a:noFill/>
        </p:spPr>
      </p:pic>
      <p:sp>
        <p:nvSpPr>
          <p:cNvPr id="2058" name="Rectangle 10"/>
          <p:cNvSpPr>
            <a:spLocks noChangeArrowheads="1"/>
          </p:cNvSpPr>
          <p:nvPr/>
        </p:nvSpPr>
        <p:spPr bwMode="auto">
          <a:xfrm>
            <a:off x="0" y="1104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61" name="Rectangle 1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64" name="Rectangle 1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0"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55976" y="3068960"/>
            <a:ext cx="624000" cy="267428"/>
          </a:xfrm>
          <a:prstGeom prst="rect">
            <a:avLst/>
          </a:prstGeom>
          <a:noFill/>
        </p:spPr>
      </p:pic>
      <p:sp>
        <p:nvSpPr>
          <p:cNvPr id="41" name="Rectangle 40"/>
          <p:cNvSpPr/>
          <p:nvPr/>
        </p:nvSpPr>
        <p:spPr>
          <a:xfrm>
            <a:off x="1043608" y="5291916"/>
            <a:ext cx="3024336" cy="369332"/>
          </a:xfrm>
          <a:prstGeom prst="rect">
            <a:avLst/>
          </a:prstGeom>
        </p:spPr>
        <p:txBody>
          <a:bodyPr wrap="square">
            <a:spAutoFit/>
          </a:bodyPr>
          <a:lstStyle/>
          <a:p>
            <a:r>
              <a:rPr lang="en-US" sz="1800" dirty="0" smtClean="0"/>
              <a:t>ID23-2, 7e10 ph/s, </a:t>
            </a:r>
            <a:r>
              <a:rPr lang="en-US" sz="1800" dirty="0" err="1" smtClean="0"/>
              <a:t>trypsin</a:t>
            </a:r>
            <a:endParaRPr lang="de-DE" sz="1800" dirty="0"/>
          </a:p>
        </p:txBody>
      </p:sp>
    </p:spTree>
    <p:extLst>
      <p:ext uri="{BB962C8B-B14F-4D97-AF65-F5344CB8AC3E}">
        <p14:creationId xmlns="" xmlns:p14="http://schemas.microsoft.com/office/powerpoint/2010/main" val="2777386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928662" y="1285860"/>
            <a:ext cx="7106812" cy="4438479"/>
          </a:xfrm>
          <a:prstGeom prst="rect">
            <a:avLst/>
          </a:prstGeom>
          <a:noFill/>
          <a:ln w="9525">
            <a:noFill/>
            <a:miter lim="800000"/>
            <a:headEnd/>
            <a:tailEnd/>
          </a:ln>
          <a:effectLst/>
        </p:spPr>
      </p:pic>
      <p:sp>
        <p:nvSpPr>
          <p:cNvPr id="5" name="Rectangle 4"/>
          <p:cNvSpPr/>
          <p:nvPr/>
        </p:nvSpPr>
        <p:spPr>
          <a:xfrm>
            <a:off x="2143108" y="142852"/>
            <a:ext cx="5221301" cy="523220"/>
          </a:xfrm>
          <a:prstGeom prst="rect">
            <a:avLst/>
          </a:prstGeom>
        </p:spPr>
        <p:txBody>
          <a:bodyPr wrap="none">
            <a:spAutoFit/>
          </a:bodyPr>
          <a:lstStyle/>
          <a:p>
            <a:r>
              <a:rPr lang="en-US" sz="2800" dirty="0" smtClean="0">
                <a:solidFill>
                  <a:schemeClr val="bg1"/>
                </a:solidFill>
              </a:rPr>
              <a:t>Background vs. Crystal position</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165100" y="5929313"/>
          <a:ext cx="8840788" cy="571500"/>
        </p:xfrm>
        <a:graphic>
          <a:graphicData uri="http://schemas.openxmlformats.org/presentationml/2006/ole">
            <p:oleObj spid="_x0000_s520194" name="Equation" r:id="rId3" imgW="3720960" imgH="241200" progId="Equation.3">
              <p:embed/>
            </p:oleObj>
          </a:graphicData>
        </a:graphic>
      </p:graphicFrame>
      <p:sp>
        <p:nvSpPr>
          <p:cNvPr id="12" name="Cube 11"/>
          <p:cNvSpPr/>
          <p:nvPr/>
        </p:nvSpPr>
        <p:spPr>
          <a:xfrm rot="1206621">
            <a:off x="4241771" y="209938"/>
            <a:ext cx="589020" cy="15079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Direct Access Storage 12"/>
          <p:cNvSpPr/>
          <p:nvPr/>
        </p:nvSpPr>
        <p:spPr>
          <a:xfrm>
            <a:off x="2714612" y="785794"/>
            <a:ext cx="714380" cy="571504"/>
          </a:xfrm>
          <a:prstGeom prst="flowChartMagneticDrum">
            <a:avLst/>
          </a:prstGeom>
          <a:solidFill>
            <a:srgbClr val="EC20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3333741" y="1071546"/>
            <a:ext cx="738193" cy="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857620" y="142852"/>
            <a:ext cx="1500198" cy="178595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V="1">
            <a:off x="2857488" y="928670"/>
            <a:ext cx="1643074" cy="1714512"/>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26" name="Flowchart: Direct Access Storage 25"/>
          <p:cNvSpPr/>
          <p:nvPr/>
        </p:nvSpPr>
        <p:spPr>
          <a:xfrm>
            <a:off x="2643174" y="3357562"/>
            <a:ext cx="714380" cy="571504"/>
          </a:xfrm>
          <a:prstGeom prst="flowChartMagneticDrum">
            <a:avLst/>
          </a:prstGeom>
          <a:solidFill>
            <a:srgbClr val="EC20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a:off x="3214678" y="3643314"/>
            <a:ext cx="738193" cy="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rot="17138610">
            <a:off x="4383998" y="2856188"/>
            <a:ext cx="1500198" cy="178595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be 28"/>
          <p:cNvSpPr/>
          <p:nvPr/>
        </p:nvSpPr>
        <p:spPr>
          <a:xfrm rot="5400000">
            <a:off x="4817126" y="2898122"/>
            <a:ext cx="589020" cy="15079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flipV="1">
            <a:off x="3286116" y="3643314"/>
            <a:ext cx="1643074" cy="1714512"/>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31" name="Circular Arrow 30"/>
          <p:cNvSpPr/>
          <p:nvPr/>
        </p:nvSpPr>
        <p:spPr>
          <a:xfrm>
            <a:off x="3071802" y="2000240"/>
            <a:ext cx="428628" cy="5715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Circular Arrow 31"/>
          <p:cNvSpPr/>
          <p:nvPr/>
        </p:nvSpPr>
        <p:spPr>
          <a:xfrm>
            <a:off x="3643306" y="4500570"/>
            <a:ext cx="428628" cy="5715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a:off x="1285852" y="6072206"/>
            <a:ext cx="285752" cy="357190"/>
          </a:xfrm>
          <a:prstGeom prst="rect">
            <a:avLst/>
          </a:prstGeom>
          <a:solidFill>
            <a:srgbClr val="C0504D">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p:nvPr/>
        </p:nvCxnSpPr>
        <p:spPr>
          <a:xfrm>
            <a:off x="3357554" y="785794"/>
            <a:ext cx="250033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7554" y="1357298"/>
            <a:ext cx="250033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86116" y="3929066"/>
            <a:ext cx="31432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86116" y="3357562"/>
            <a:ext cx="31432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578707"/>
            <a:ext cx="4556370" cy="601785"/>
          </a:xfrm>
          <a:prstGeom prst="rect">
            <a:avLst/>
          </a:prstGeom>
          <a:solidFill>
            <a:srgbClr val="FFFF99">
              <a:alpha val="54901"/>
            </a:srgbClr>
          </a:solidFill>
          <a:ln w="9525">
            <a:solidFill>
              <a:schemeClr val="tx1"/>
            </a:solidFill>
            <a:miter lim="800000"/>
            <a:headEnd/>
            <a:tailEnd/>
          </a:ln>
        </p:spPr>
        <p:txBody>
          <a:bodyPr wrap="none" anchor="ctr"/>
          <a:lstStyle/>
          <a:p>
            <a:pPr algn="ctr" eaLnBrk="0" hangingPunct="0">
              <a:spcBef>
                <a:spcPct val="50000"/>
              </a:spcBef>
            </a:pPr>
            <a:r>
              <a:rPr lang="en-US" sz="1600" b="1" u="sng" dirty="0" smtClean="0">
                <a:latin typeface="Times" pitchFamily="18" charset="0"/>
              </a:rPr>
              <a:t> </a:t>
            </a:r>
            <a:r>
              <a:rPr lang="en-US" b="1" dirty="0" smtClean="0">
                <a:latin typeface="Times" pitchFamily="18" charset="0"/>
              </a:rPr>
              <a:t>Optimal </a:t>
            </a:r>
            <a:r>
              <a:rPr lang="en-US" b="1" dirty="0">
                <a:latin typeface="Times" pitchFamily="18" charset="0"/>
              </a:rPr>
              <a:t>starting </a:t>
            </a:r>
            <a:r>
              <a:rPr lang="en-US" b="1" dirty="0" smtClean="0">
                <a:latin typeface="Times" pitchFamily="18" charset="0"/>
              </a:rPr>
              <a:t>spindle angle </a:t>
            </a:r>
            <a:r>
              <a:rPr lang="en-US" b="1" dirty="0">
                <a:latin typeface="Times" pitchFamily="18" charset="0"/>
              </a:rPr>
              <a:t>and scan range </a:t>
            </a:r>
          </a:p>
        </p:txBody>
      </p:sp>
      <p:sp>
        <p:nvSpPr>
          <p:cNvPr id="38915" name="Rectangle 10"/>
          <p:cNvSpPr>
            <a:spLocks noChangeArrowheads="1"/>
          </p:cNvSpPr>
          <p:nvPr/>
        </p:nvSpPr>
        <p:spPr bwMode="auto">
          <a:xfrm>
            <a:off x="6877050" y="1676400"/>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34" charset="-128"/>
            </a:endParaRPr>
          </a:p>
        </p:txBody>
      </p:sp>
      <p:sp>
        <p:nvSpPr>
          <p:cNvPr id="38916" name="Rectangle 14"/>
          <p:cNvSpPr>
            <a:spLocks noChangeArrowheads="1"/>
          </p:cNvSpPr>
          <p:nvPr/>
        </p:nvSpPr>
        <p:spPr bwMode="auto">
          <a:xfrm>
            <a:off x="1290638" y="1177925"/>
            <a:ext cx="184150" cy="457200"/>
          </a:xfrm>
          <a:prstGeom prst="rect">
            <a:avLst/>
          </a:prstGeom>
          <a:noFill/>
          <a:ln w="9525">
            <a:noFill/>
            <a:miter lim="800000"/>
            <a:headEnd/>
            <a:tailEnd/>
          </a:ln>
        </p:spPr>
        <p:txBody>
          <a:bodyPr wrap="none">
            <a:spAutoFit/>
          </a:bodyPr>
          <a:lstStyle/>
          <a:p>
            <a:pPr eaLnBrk="0" hangingPunct="0"/>
            <a:endParaRPr lang="en-US" sz="2400">
              <a:ea typeface="ＭＳ Ｐゴシック" pitchFamily="34" charset="-128"/>
            </a:endParaRPr>
          </a:p>
        </p:txBody>
      </p:sp>
      <p:sp>
        <p:nvSpPr>
          <p:cNvPr id="38917" name="WordArt 25"/>
          <p:cNvSpPr>
            <a:spLocks noChangeArrowheads="1" noChangeShapeType="1" noTextEdit="1"/>
          </p:cNvSpPr>
          <p:nvPr/>
        </p:nvSpPr>
        <p:spPr bwMode="auto">
          <a:xfrm>
            <a:off x="2998788" y="96838"/>
            <a:ext cx="2203450" cy="503237"/>
          </a:xfrm>
          <a:prstGeom prst="rect">
            <a:avLst/>
          </a:prstGeom>
        </p:spPr>
        <p:txBody>
          <a:bodyPr wrap="none" fromWordArt="1">
            <a:prstTxWarp prst="textPlain">
              <a:avLst>
                <a:gd name="adj" fmla="val 50000"/>
              </a:avLst>
            </a:prstTxWarp>
          </a:bodyPr>
          <a:lstStyle/>
          <a:p>
            <a:pPr algn="ctr"/>
            <a:r>
              <a:rPr lang="en-GB" sz="3600" b="1" kern="10" dirty="0" smtClean="0">
                <a:ln w="9525">
                  <a:solidFill>
                    <a:srgbClr val="000000"/>
                  </a:solidFill>
                  <a:round/>
                  <a:headEnd/>
                  <a:tailEnd/>
                </a:ln>
                <a:solidFill>
                  <a:schemeClr val="bg1"/>
                </a:solidFill>
                <a:latin typeface="Arial Black"/>
              </a:rPr>
              <a:t>GEOMETRY</a:t>
            </a:r>
            <a:endParaRPr lang="en-GB" sz="3600" b="1" kern="10" dirty="0">
              <a:ln w="9525">
                <a:solidFill>
                  <a:srgbClr val="000000"/>
                </a:solidFill>
                <a:round/>
                <a:headEnd/>
                <a:tailEnd/>
              </a:ln>
              <a:solidFill>
                <a:schemeClr val="bg1"/>
              </a:solidFill>
              <a:latin typeface="Arial Black"/>
            </a:endParaRPr>
          </a:p>
        </p:txBody>
      </p:sp>
      <p:pic>
        <p:nvPicPr>
          <p:cNvPr id="38918" name="Picture 2"/>
          <p:cNvPicPr>
            <a:picLocks noChangeAspect="1" noChangeArrowheads="1"/>
          </p:cNvPicPr>
          <p:nvPr/>
        </p:nvPicPr>
        <p:blipFill>
          <a:blip r:embed="rId3" cstate="print"/>
          <a:srcRect/>
          <a:stretch>
            <a:fillRect/>
          </a:stretch>
        </p:blipFill>
        <p:spPr bwMode="auto">
          <a:xfrm>
            <a:off x="4668837" y="2245581"/>
            <a:ext cx="4475163" cy="3886200"/>
          </a:xfrm>
          <a:prstGeom prst="rect">
            <a:avLst/>
          </a:prstGeom>
          <a:noFill/>
          <a:ln w="9525">
            <a:noFill/>
            <a:miter lim="800000"/>
            <a:headEnd/>
            <a:tailEnd/>
          </a:ln>
        </p:spPr>
      </p:pic>
      <p:pic>
        <p:nvPicPr>
          <p:cNvPr id="38919" name="Picture 3"/>
          <p:cNvPicPr>
            <a:picLocks noChangeAspect="1" noChangeArrowheads="1"/>
          </p:cNvPicPr>
          <p:nvPr/>
        </p:nvPicPr>
        <p:blipFill>
          <a:blip r:embed="rId4" cstate="print"/>
          <a:srcRect/>
          <a:stretch>
            <a:fillRect/>
          </a:stretch>
        </p:blipFill>
        <p:spPr bwMode="auto">
          <a:xfrm>
            <a:off x="0" y="2245580"/>
            <a:ext cx="4484687" cy="3884612"/>
          </a:xfrm>
          <a:prstGeom prst="rect">
            <a:avLst/>
          </a:prstGeom>
          <a:noFill/>
          <a:ln w="9525">
            <a:noFill/>
            <a:miter lim="800000"/>
            <a:headEnd/>
            <a:tailEnd/>
          </a:ln>
        </p:spPr>
      </p:pic>
      <p:pic>
        <p:nvPicPr>
          <p:cNvPr id="38920" name="Picture 4"/>
          <p:cNvPicPr>
            <a:picLocks noChangeAspect="1" noChangeArrowheads="1"/>
          </p:cNvPicPr>
          <p:nvPr/>
        </p:nvPicPr>
        <p:blipFill>
          <a:blip r:embed="rId5" cstate="print"/>
          <a:srcRect/>
          <a:stretch>
            <a:fillRect/>
          </a:stretch>
        </p:blipFill>
        <p:spPr bwMode="auto">
          <a:xfrm>
            <a:off x="4759570" y="6388462"/>
            <a:ext cx="4259384" cy="469538"/>
          </a:xfrm>
          <a:prstGeom prst="rect">
            <a:avLst/>
          </a:prstGeom>
          <a:noFill/>
          <a:ln w="9525">
            <a:noFill/>
            <a:miter lim="800000"/>
            <a:headEnd/>
            <a:tailEnd/>
          </a:ln>
        </p:spPr>
      </p:pic>
      <p:sp>
        <p:nvSpPr>
          <p:cNvPr id="9" name="Rectangle 2"/>
          <p:cNvSpPr>
            <a:spLocks noChangeArrowheads="1"/>
          </p:cNvSpPr>
          <p:nvPr/>
        </p:nvSpPr>
        <p:spPr bwMode="auto">
          <a:xfrm>
            <a:off x="4999892" y="1609969"/>
            <a:ext cx="3779838" cy="560754"/>
          </a:xfrm>
          <a:prstGeom prst="rect">
            <a:avLst/>
          </a:prstGeom>
          <a:solidFill>
            <a:srgbClr val="FFFF99">
              <a:alpha val="54901"/>
            </a:srgbClr>
          </a:solidFill>
          <a:ln w="9525">
            <a:solidFill>
              <a:schemeClr val="tx1"/>
            </a:solidFill>
            <a:miter lim="800000"/>
            <a:headEnd/>
            <a:tailEnd/>
          </a:ln>
        </p:spPr>
        <p:txBody>
          <a:bodyPr wrap="none" anchor="ctr"/>
          <a:lstStyle/>
          <a:p>
            <a:pPr algn="ctr" eaLnBrk="0" hangingPunct="0">
              <a:spcBef>
                <a:spcPct val="50000"/>
              </a:spcBef>
            </a:pPr>
            <a:r>
              <a:rPr lang="en-US" sz="1400" b="1" dirty="0" smtClean="0">
                <a:latin typeface="Times" pitchFamily="18" charset="0"/>
              </a:rPr>
              <a:t>Maximum </a:t>
            </a:r>
            <a:r>
              <a:rPr lang="en-US" sz="1400" b="1" dirty="0">
                <a:latin typeface="Times" pitchFamily="18" charset="0"/>
              </a:rPr>
              <a:t>rotation angle without spot </a:t>
            </a:r>
            <a:r>
              <a:rPr lang="en-US" sz="1400" b="1" dirty="0" smtClean="0">
                <a:latin typeface="Times" pitchFamily="18" charset="0"/>
              </a:rPr>
              <a:t>overlap</a:t>
            </a:r>
            <a:endParaRPr lang="en-US" sz="1400" b="1" dirty="0">
              <a:latin typeface="Times" pitchFamily="18" charset="0"/>
            </a:endParaRPr>
          </a:p>
        </p:txBody>
      </p:sp>
      <p:sp>
        <p:nvSpPr>
          <p:cNvPr id="10" name="Rectangle 9"/>
          <p:cNvSpPr/>
          <p:nvPr/>
        </p:nvSpPr>
        <p:spPr>
          <a:xfrm>
            <a:off x="1027723" y="940974"/>
            <a:ext cx="6725138" cy="369332"/>
          </a:xfrm>
          <a:prstGeom prst="rect">
            <a:avLst/>
          </a:prstGeom>
        </p:spPr>
        <p:txBody>
          <a:bodyPr wrap="square">
            <a:spAutoFit/>
          </a:bodyPr>
          <a:lstStyle/>
          <a:p>
            <a:pPr algn="ctr" eaLnBrk="0" hangingPunct="0"/>
            <a:r>
              <a:rPr lang="en-US" b="1" dirty="0" smtClean="0">
                <a:latin typeface="Times" pitchFamily="18" charset="0"/>
              </a:rPr>
              <a:t>Space group, Cell parameters, Orientation,</a:t>
            </a:r>
            <a:r>
              <a:rPr lang="en-US" b="1" dirty="0" smtClean="0">
                <a:solidFill>
                  <a:srgbClr val="66FF99"/>
                </a:solidFill>
                <a:latin typeface="Times" pitchFamily="18" charset="0"/>
              </a:rPr>
              <a:t> </a:t>
            </a:r>
            <a:r>
              <a:rPr lang="en-US" b="1" dirty="0" err="1" smtClean="0">
                <a:latin typeface="Times" pitchFamily="18" charset="0"/>
              </a:rPr>
              <a:t>Mosaicity</a:t>
            </a:r>
            <a:r>
              <a:rPr lang="en-US" b="1" dirty="0" smtClean="0">
                <a:latin typeface="Times" pitchFamily="18" charset="0"/>
              </a:rPr>
              <a:t>, Spot Size</a:t>
            </a:r>
            <a:endParaRPr lang="en-US" b="1" dirty="0">
              <a:latin typeface="Times"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academiaxxi.ru/WWW_Books/HM/Ag/05/02/t.gif"/>
          <p:cNvPicPr>
            <a:picLocks noChangeAspect="1" noChangeArrowheads="1"/>
          </p:cNvPicPr>
          <p:nvPr/>
        </p:nvPicPr>
        <p:blipFill>
          <a:blip r:embed="rId2" cstate="print"/>
          <a:srcRect/>
          <a:stretch>
            <a:fillRect/>
          </a:stretch>
        </p:blipFill>
        <p:spPr bwMode="auto">
          <a:xfrm>
            <a:off x="1142976" y="1500174"/>
            <a:ext cx="6987318" cy="4437204"/>
          </a:xfrm>
          <a:prstGeom prst="rect">
            <a:avLst/>
          </a:prstGeom>
          <a:noFill/>
        </p:spPr>
      </p:pic>
      <p:sp>
        <p:nvSpPr>
          <p:cNvPr id="4" name="Title 3"/>
          <p:cNvSpPr>
            <a:spLocks noGrp="1"/>
          </p:cNvSpPr>
          <p:nvPr>
            <p:ph type="title"/>
          </p:nvPr>
        </p:nvSpPr>
        <p:spPr>
          <a:xfrm>
            <a:off x="466696" y="-368300"/>
            <a:ext cx="8229600" cy="1143000"/>
          </a:xfrm>
        </p:spPr>
        <p:txBody>
          <a:bodyPr/>
          <a:lstStyle/>
          <a:p>
            <a:r>
              <a:rPr lang="en-US" dirty="0" smtClean="0">
                <a:solidFill>
                  <a:schemeClr val="bg1"/>
                </a:solidFill>
              </a:rPr>
              <a:t>Diffraction sample Modeling</a:t>
            </a:r>
            <a:endParaRPr lang="en-GB" dirty="0">
              <a:solidFill>
                <a:schemeClr val="bg1"/>
              </a:solidFill>
            </a:endParaRPr>
          </a:p>
        </p:txBody>
      </p:sp>
      <p:cxnSp>
        <p:nvCxnSpPr>
          <p:cNvPr id="6" name="Straight Connector 5"/>
          <p:cNvCxnSpPr/>
          <p:nvPr/>
        </p:nvCxnSpPr>
        <p:spPr>
          <a:xfrm flipH="1">
            <a:off x="3857620" y="2428868"/>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71934" y="2500306"/>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500562" y="2357430"/>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14876" y="2500306"/>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29190" y="2571744"/>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143504" y="2643182"/>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286380" y="2714620"/>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572132" y="2786058"/>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14678" y="2214554"/>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428992" y="2285992"/>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28926" y="2285992"/>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857488" y="2071678"/>
            <a:ext cx="1990740" cy="2081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43174" y="2000240"/>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428860" y="1928802"/>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143108" y="1928802"/>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857356" y="1928802"/>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71604" y="1928802"/>
            <a:ext cx="2000264"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71670" y="3429000"/>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24070" y="3581400"/>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00232" y="3733800"/>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00232" y="3929066"/>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43108" y="3214686"/>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85984" y="3071810"/>
            <a:ext cx="500066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ube 32"/>
          <p:cNvSpPr/>
          <p:nvPr/>
        </p:nvSpPr>
        <p:spPr>
          <a:xfrm>
            <a:off x="4500562" y="3286124"/>
            <a:ext cx="285752" cy="2857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5" name="Straight Arrow Connector 34"/>
          <p:cNvCxnSpPr>
            <a:endCxn id="33" idx="4"/>
          </p:cNvCxnSpPr>
          <p:nvPr/>
        </p:nvCxnSpPr>
        <p:spPr>
          <a:xfrm flipH="1" flipV="1">
            <a:off x="4714876" y="3464719"/>
            <a:ext cx="1928826" cy="167879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72132" y="5214950"/>
            <a:ext cx="2786082" cy="646331"/>
          </a:xfrm>
          <a:prstGeom prst="rect">
            <a:avLst/>
          </a:prstGeom>
          <a:noFill/>
        </p:spPr>
        <p:txBody>
          <a:bodyPr wrap="square" rtlCol="0">
            <a:spAutoFit/>
          </a:bodyPr>
          <a:lstStyle/>
          <a:p>
            <a:pPr algn="ctr"/>
            <a:r>
              <a:rPr lang="en-US" dirty="0" smtClean="0"/>
              <a:t>Voxel</a:t>
            </a:r>
            <a:endParaRPr lang="en-US" b="1" dirty="0" smtClean="0"/>
          </a:p>
          <a:p>
            <a:pPr algn="ctr"/>
            <a:r>
              <a:rPr lang="en-GB" i="1" dirty="0" smtClean="0"/>
              <a:t>Volumetric Picture Element</a:t>
            </a:r>
            <a:endParaRPr lang="en-GB" dirty="0"/>
          </a:p>
        </p:txBody>
      </p:sp>
      <p:cxnSp>
        <p:nvCxnSpPr>
          <p:cNvPr id="37" name="Straight Connector 36"/>
          <p:cNvCxnSpPr/>
          <p:nvPr/>
        </p:nvCxnSpPr>
        <p:spPr>
          <a:xfrm>
            <a:off x="2285984"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14810"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90784"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57488"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29058"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43240"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28992"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4744"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14876" y="1571612"/>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72000" y="1428736"/>
            <a:ext cx="0" cy="342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86314" y="1428736"/>
            <a:ext cx="0" cy="342902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academiaxxi.ru/WWW_Books/HM/Ag/05/02/t.gif"/>
          <p:cNvPicPr>
            <a:picLocks noChangeAspect="1" noChangeArrowheads="1"/>
          </p:cNvPicPr>
          <p:nvPr/>
        </p:nvPicPr>
        <p:blipFill>
          <a:blip r:embed="rId3" cstate="print"/>
          <a:srcRect/>
          <a:stretch>
            <a:fillRect/>
          </a:stretch>
        </p:blipFill>
        <p:spPr bwMode="auto">
          <a:xfrm>
            <a:off x="2643174" y="1643050"/>
            <a:ext cx="3914775" cy="2486026"/>
          </a:xfrm>
          <a:prstGeom prst="rect">
            <a:avLst/>
          </a:prstGeom>
          <a:noFill/>
        </p:spPr>
      </p:pic>
      <p:sp>
        <p:nvSpPr>
          <p:cNvPr id="4" name="Flowchart: Direct Access Storage 3"/>
          <p:cNvSpPr/>
          <p:nvPr/>
        </p:nvSpPr>
        <p:spPr>
          <a:xfrm rot="1271281">
            <a:off x="764722" y="2670675"/>
            <a:ext cx="7202428" cy="214314"/>
          </a:xfrm>
          <a:prstGeom prst="flowChartMagneticDrum">
            <a:avLst/>
          </a:prstGeom>
          <a:solidFill>
            <a:srgbClr val="4F81BD">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a:off x="6500826" y="3643314"/>
            <a:ext cx="1714512" cy="642942"/>
          </a:xfrm>
          <a:prstGeom prst="line">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57620" y="1643050"/>
            <a:ext cx="1143008" cy="2857520"/>
          </a:xfrm>
          <a:prstGeom prst="line">
            <a:avLst/>
          </a:prstGeom>
          <a:ln w="28575">
            <a:solidFill>
              <a:schemeClr val="accent6">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1" name="Curved Down Arrow 10"/>
          <p:cNvSpPr/>
          <p:nvPr/>
        </p:nvSpPr>
        <p:spPr>
          <a:xfrm>
            <a:off x="4786314" y="1643050"/>
            <a:ext cx="357190" cy="1428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TextBox 11"/>
          <p:cNvSpPr txBox="1"/>
          <p:nvPr/>
        </p:nvSpPr>
        <p:spPr>
          <a:xfrm>
            <a:off x="5000628" y="1285860"/>
            <a:ext cx="1000132" cy="400110"/>
          </a:xfrm>
          <a:prstGeom prst="rect">
            <a:avLst/>
          </a:prstGeom>
          <a:noFill/>
        </p:spPr>
        <p:txBody>
          <a:bodyPr wrap="square" rtlCol="0">
            <a:spAutoFit/>
          </a:bodyPr>
          <a:lstStyle/>
          <a:p>
            <a:r>
              <a:rPr lang="el-GR" sz="2000" b="1" dirty="0" smtClean="0"/>
              <a:t>Ω</a:t>
            </a:r>
            <a:endParaRPr lang="en-GB" sz="2000" b="1" dirty="0"/>
          </a:p>
        </p:txBody>
      </p:sp>
      <p:pic>
        <p:nvPicPr>
          <p:cNvPr id="13" name="Picture 7"/>
          <p:cNvPicPr>
            <a:picLocks noChangeAspect="1" noChangeArrowheads="1"/>
          </p:cNvPicPr>
          <p:nvPr/>
        </p:nvPicPr>
        <p:blipFill>
          <a:blip r:embed="rId4" cstate="print"/>
          <a:srcRect/>
          <a:stretch>
            <a:fillRect/>
          </a:stretch>
        </p:blipFill>
        <p:spPr bwMode="auto">
          <a:xfrm>
            <a:off x="571472" y="3071810"/>
            <a:ext cx="2229829" cy="1412489"/>
          </a:xfrm>
          <a:prstGeom prst="rect">
            <a:avLst/>
          </a:prstGeom>
          <a:noFill/>
          <a:ln w="9525" algn="ctr">
            <a:noFill/>
            <a:miter lim="800000"/>
            <a:headEnd/>
            <a:tailEnd/>
          </a:ln>
          <a:effectLst/>
        </p:spPr>
      </p:pic>
      <p:sp>
        <p:nvSpPr>
          <p:cNvPr id="14" name="TextBox 13"/>
          <p:cNvSpPr txBox="1"/>
          <p:nvPr/>
        </p:nvSpPr>
        <p:spPr>
          <a:xfrm>
            <a:off x="7715272" y="3143248"/>
            <a:ext cx="1143008" cy="830997"/>
          </a:xfrm>
          <a:prstGeom prst="rect">
            <a:avLst/>
          </a:prstGeom>
          <a:noFill/>
        </p:spPr>
        <p:txBody>
          <a:bodyPr wrap="square" rtlCol="0">
            <a:spAutoFit/>
          </a:bodyPr>
          <a:lstStyle/>
          <a:p>
            <a:r>
              <a:rPr lang="en-US" dirty="0" smtClean="0"/>
              <a:t>Flux</a:t>
            </a:r>
          </a:p>
          <a:p>
            <a:r>
              <a:rPr lang="en-US" dirty="0" smtClean="0"/>
              <a:t>σ</a:t>
            </a:r>
            <a:r>
              <a:rPr lang="en-US" sz="1200" dirty="0" smtClean="0"/>
              <a:t>x</a:t>
            </a:r>
            <a:r>
              <a:rPr lang="en-US" dirty="0" smtClean="0"/>
              <a:t>       </a:t>
            </a:r>
            <a:r>
              <a:rPr lang="el-GR" dirty="0" smtClean="0"/>
              <a:t>σ</a:t>
            </a:r>
            <a:r>
              <a:rPr lang="en-US" sz="1200" dirty="0" smtClean="0"/>
              <a:t>y</a:t>
            </a:r>
          </a:p>
          <a:p>
            <a:r>
              <a:rPr lang="en-US" sz="1200" b="1" dirty="0" smtClean="0"/>
              <a:t>aperture</a:t>
            </a:r>
            <a:endParaRPr lang="en-GB" sz="1200" b="1" dirty="0"/>
          </a:p>
        </p:txBody>
      </p:sp>
      <p:graphicFrame>
        <p:nvGraphicFramePr>
          <p:cNvPr id="28675" name="Object 3"/>
          <p:cNvGraphicFramePr>
            <a:graphicFrameLocks noChangeAspect="1"/>
          </p:cNvGraphicFramePr>
          <p:nvPr/>
        </p:nvGraphicFramePr>
        <p:xfrm>
          <a:off x="867156" y="684173"/>
          <a:ext cx="7204075" cy="536575"/>
        </p:xfrm>
        <a:graphic>
          <a:graphicData uri="http://schemas.openxmlformats.org/presentationml/2006/ole">
            <p:oleObj spid="_x0000_s521218" name="Equation" r:id="rId5" imgW="2717640" imgH="203040" progId="Equation.3">
              <p:embed/>
            </p:oleObj>
          </a:graphicData>
        </a:graphic>
      </p:graphicFrame>
      <p:graphicFrame>
        <p:nvGraphicFramePr>
          <p:cNvPr id="28676" name="Object 4"/>
          <p:cNvGraphicFramePr>
            <a:graphicFrameLocks noChangeAspect="1"/>
          </p:cNvGraphicFramePr>
          <p:nvPr/>
        </p:nvGraphicFramePr>
        <p:xfrm>
          <a:off x="285720" y="5286388"/>
          <a:ext cx="8643937" cy="661988"/>
        </p:xfrm>
        <a:graphic>
          <a:graphicData uri="http://schemas.openxmlformats.org/presentationml/2006/ole">
            <p:oleObj spid="_x0000_s521219" name="Equation" r:id="rId6" imgW="4787640" imgH="36828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428728" y="2952598"/>
            <a:ext cx="5324482" cy="3905402"/>
          </a:xfrm>
          <a:prstGeom prst="rect">
            <a:avLst/>
          </a:prstGeom>
          <a:noFill/>
          <a:ln w="9525">
            <a:noFill/>
            <a:miter lim="800000"/>
            <a:headEnd/>
            <a:tailEnd/>
          </a:ln>
          <a:effectLst/>
        </p:spPr>
      </p:pic>
      <p:sp>
        <p:nvSpPr>
          <p:cNvPr id="5" name="TextBox 4"/>
          <p:cNvSpPr txBox="1"/>
          <p:nvPr/>
        </p:nvSpPr>
        <p:spPr>
          <a:xfrm>
            <a:off x="5938889" y="172373"/>
            <a:ext cx="1500198" cy="369332"/>
          </a:xfrm>
          <a:prstGeom prst="rect">
            <a:avLst/>
          </a:prstGeom>
          <a:noFill/>
        </p:spPr>
        <p:txBody>
          <a:bodyPr wrap="square" rtlCol="0">
            <a:spAutoFit/>
          </a:bodyPr>
          <a:lstStyle/>
          <a:p>
            <a:r>
              <a:rPr lang="el-GR" dirty="0" smtClean="0">
                <a:solidFill>
                  <a:schemeClr val="bg1"/>
                </a:solidFill>
              </a:rPr>
              <a:t>Ω</a:t>
            </a:r>
            <a:r>
              <a:rPr lang="en-US" dirty="0" smtClean="0">
                <a:solidFill>
                  <a:schemeClr val="bg1"/>
                </a:solidFill>
              </a:rPr>
              <a:t>min</a:t>
            </a:r>
            <a:endParaRPr lang="en-GB" dirty="0">
              <a:solidFill>
                <a:schemeClr val="bg1"/>
              </a:solidFill>
            </a:endParaRPr>
          </a:p>
        </p:txBody>
      </p:sp>
      <p:sp>
        <p:nvSpPr>
          <p:cNvPr id="12" name="Rectangle 11"/>
          <p:cNvSpPr/>
          <p:nvPr/>
        </p:nvSpPr>
        <p:spPr>
          <a:xfrm>
            <a:off x="1962447" y="161391"/>
            <a:ext cx="793807" cy="369332"/>
          </a:xfrm>
          <a:prstGeom prst="rect">
            <a:avLst/>
          </a:prstGeom>
        </p:spPr>
        <p:txBody>
          <a:bodyPr wrap="none">
            <a:spAutoFit/>
          </a:bodyPr>
          <a:lstStyle/>
          <a:p>
            <a:r>
              <a:rPr lang="el-GR" dirty="0" smtClean="0">
                <a:solidFill>
                  <a:schemeClr val="bg1"/>
                </a:solidFill>
              </a:rPr>
              <a:t>Ω</a:t>
            </a:r>
            <a:r>
              <a:rPr lang="en-US" dirty="0" smtClean="0">
                <a:solidFill>
                  <a:schemeClr val="bg1"/>
                </a:solidFill>
              </a:rPr>
              <a:t>max</a:t>
            </a:r>
            <a:endParaRPr lang="en-GB" dirty="0">
              <a:solidFill>
                <a:schemeClr val="bg1"/>
              </a:solidFill>
            </a:endParaRPr>
          </a:p>
        </p:txBody>
      </p:sp>
      <p:sp>
        <p:nvSpPr>
          <p:cNvPr id="13" name="Flowchart: Manual Input 12"/>
          <p:cNvSpPr/>
          <p:nvPr/>
        </p:nvSpPr>
        <p:spPr>
          <a:xfrm>
            <a:off x="928662" y="714356"/>
            <a:ext cx="2643206" cy="1285884"/>
          </a:xfrm>
          <a:prstGeom prst="flowChartManualInp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p:cNvSpPr/>
          <p:nvPr/>
        </p:nvSpPr>
        <p:spPr>
          <a:xfrm>
            <a:off x="5286380" y="1142984"/>
            <a:ext cx="2643206" cy="64294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p:cNvSpPr/>
          <p:nvPr/>
        </p:nvSpPr>
        <p:spPr>
          <a:xfrm>
            <a:off x="785786" y="785794"/>
            <a:ext cx="2857520" cy="1285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000628" y="1071546"/>
            <a:ext cx="314327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Arrow Connector 15"/>
          <p:cNvCxnSpPr>
            <a:stCxn id="4" idx="0"/>
            <a:endCxn id="4" idx="4"/>
          </p:cNvCxnSpPr>
          <p:nvPr/>
        </p:nvCxnSpPr>
        <p:spPr>
          <a:xfrm>
            <a:off x="2214546" y="785794"/>
            <a:ext cx="0" cy="12858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472" y="1428736"/>
            <a:ext cx="8286808"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Curved Down Arrow 16"/>
          <p:cNvSpPr/>
          <p:nvPr/>
        </p:nvSpPr>
        <p:spPr>
          <a:xfrm>
            <a:off x="4000496" y="1142984"/>
            <a:ext cx="428628" cy="5000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9" name="Straight Connector 18"/>
          <p:cNvCxnSpPr>
            <a:stCxn id="4" idx="2"/>
          </p:cNvCxnSpPr>
          <p:nvPr/>
        </p:nvCxnSpPr>
        <p:spPr>
          <a:xfrm>
            <a:off x="785786" y="1428736"/>
            <a:ext cx="0" cy="1143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6"/>
          </p:cNvCxnSpPr>
          <p:nvPr/>
        </p:nvCxnSpPr>
        <p:spPr>
          <a:xfrm>
            <a:off x="3643306" y="1428736"/>
            <a:ext cx="0" cy="1143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85786" y="2500306"/>
            <a:ext cx="28575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57356" y="1142984"/>
            <a:ext cx="1000132" cy="276999"/>
          </a:xfrm>
          <a:prstGeom prst="rect">
            <a:avLst/>
          </a:prstGeom>
          <a:noFill/>
        </p:spPr>
        <p:txBody>
          <a:bodyPr wrap="square" rtlCol="0">
            <a:spAutoFit/>
          </a:bodyPr>
          <a:lstStyle/>
          <a:p>
            <a:r>
              <a:rPr lang="en-US" sz="1200" b="1" dirty="0" smtClean="0"/>
              <a:t>Vertical max</a:t>
            </a:r>
            <a:endParaRPr lang="en-GB" sz="1200" b="1" dirty="0"/>
          </a:p>
        </p:txBody>
      </p:sp>
      <p:sp>
        <p:nvSpPr>
          <p:cNvPr id="25" name="Rectangle 24"/>
          <p:cNvSpPr/>
          <p:nvPr/>
        </p:nvSpPr>
        <p:spPr>
          <a:xfrm>
            <a:off x="1714480" y="2214554"/>
            <a:ext cx="1342675" cy="276999"/>
          </a:xfrm>
          <a:prstGeom prst="rect">
            <a:avLst/>
          </a:prstGeom>
        </p:spPr>
        <p:txBody>
          <a:bodyPr wrap="none">
            <a:spAutoFit/>
          </a:bodyPr>
          <a:lstStyle/>
          <a:p>
            <a:r>
              <a:rPr lang="en-US" sz="1200" b="1" dirty="0" smtClean="0"/>
              <a:t>Crystal horizontal</a:t>
            </a:r>
            <a:endParaRPr lang="en-GB" sz="1200" b="1" dirty="0"/>
          </a:p>
        </p:txBody>
      </p:sp>
      <p:cxnSp>
        <p:nvCxnSpPr>
          <p:cNvPr id="27" name="Straight Arrow Connector 26"/>
          <p:cNvCxnSpPr>
            <a:stCxn id="6" idx="0"/>
            <a:endCxn id="6" idx="4"/>
          </p:cNvCxnSpPr>
          <p:nvPr/>
        </p:nvCxnSpPr>
        <p:spPr>
          <a:xfrm>
            <a:off x="6572264" y="1071546"/>
            <a:ext cx="0" cy="7143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500826" y="1428736"/>
            <a:ext cx="950132" cy="276999"/>
          </a:xfrm>
          <a:prstGeom prst="rect">
            <a:avLst/>
          </a:prstGeom>
        </p:spPr>
        <p:txBody>
          <a:bodyPr wrap="none">
            <a:spAutoFit/>
          </a:bodyPr>
          <a:lstStyle/>
          <a:p>
            <a:r>
              <a:rPr lang="en-US" sz="1200" b="1" dirty="0" smtClean="0"/>
              <a:t>Vertical min</a:t>
            </a:r>
            <a:endParaRPr lang="en-GB" sz="12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
            <a:ext cx="8229600" cy="793487"/>
          </a:xfrm>
        </p:spPr>
        <p:txBody>
          <a:bodyPr/>
          <a:lstStyle/>
          <a:p>
            <a:r>
              <a:rPr lang="en-US" dirty="0" smtClean="0">
                <a:solidFill>
                  <a:schemeClr val="bg1"/>
                </a:solidFill>
              </a:rPr>
              <a:t>First step - scaling</a:t>
            </a:r>
            <a:endParaRPr lang="en-GB"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4714876" y="3071810"/>
            <a:ext cx="4071966" cy="3495563"/>
          </a:xfrm>
          <a:prstGeom prst="rect">
            <a:avLst/>
          </a:prstGeom>
          <a:noFill/>
          <a:ln w="9525">
            <a:noFill/>
            <a:miter lim="800000"/>
            <a:headEnd/>
            <a:tailEnd/>
          </a:ln>
          <a:effectLst/>
        </p:spPr>
      </p:pic>
      <p:pic>
        <p:nvPicPr>
          <p:cNvPr id="34818" name="Picture 2"/>
          <p:cNvPicPr>
            <a:picLocks noChangeAspect="1" noChangeArrowheads="1"/>
          </p:cNvPicPr>
          <p:nvPr/>
        </p:nvPicPr>
        <p:blipFill>
          <a:blip r:embed="rId3" cstate="print"/>
          <a:srcRect/>
          <a:stretch>
            <a:fillRect/>
          </a:stretch>
        </p:blipFill>
        <p:spPr bwMode="auto">
          <a:xfrm>
            <a:off x="428596" y="857232"/>
            <a:ext cx="3643338" cy="2928958"/>
          </a:xfrm>
          <a:prstGeom prst="rect">
            <a:avLst/>
          </a:prstGeom>
          <a:noFill/>
          <a:ln w="9525">
            <a:noFill/>
            <a:miter lim="800000"/>
            <a:headEnd/>
            <a:tailEnd/>
          </a:ln>
          <a:effectLst/>
        </p:spPr>
      </p:pic>
      <p:sp>
        <p:nvSpPr>
          <p:cNvPr id="6" name="Bent-Up Arrow 5"/>
          <p:cNvSpPr/>
          <p:nvPr/>
        </p:nvSpPr>
        <p:spPr>
          <a:xfrm rot="5400000">
            <a:off x="3411132" y="3518298"/>
            <a:ext cx="1000132" cy="153591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 scaling</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142976" y="1500174"/>
            <a:ext cx="6500858" cy="51133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428596" y="3183279"/>
            <a:ext cx="4000528" cy="3404119"/>
          </a:xfrm>
          <a:prstGeom prst="rect">
            <a:avLst/>
          </a:prstGeom>
          <a:noFill/>
          <a:ln w="9525">
            <a:noFill/>
            <a:miter lim="800000"/>
            <a:headEnd/>
            <a:tailEnd/>
          </a:ln>
          <a:effectLst/>
        </p:spPr>
      </p:pic>
      <p:pic>
        <p:nvPicPr>
          <p:cNvPr id="30724" name="Picture 4"/>
          <p:cNvPicPr>
            <a:picLocks noChangeAspect="1" noChangeArrowheads="1"/>
          </p:cNvPicPr>
          <p:nvPr/>
        </p:nvPicPr>
        <p:blipFill>
          <a:blip r:embed="rId3" cstate="print"/>
          <a:srcRect/>
          <a:stretch>
            <a:fillRect/>
          </a:stretch>
        </p:blipFill>
        <p:spPr bwMode="auto">
          <a:xfrm>
            <a:off x="4643438" y="3172922"/>
            <a:ext cx="3952874" cy="3405553"/>
          </a:xfrm>
          <a:prstGeom prst="rect">
            <a:avLst/>
          </a:prstGeom>
          <a:noFill/>
          <a:ln w="9525">
            <a:noFill/>
            <a:miter lim="800000"/>
            <a:headEnd/>
            <a:tailEnd/>
          </a:ln>
          <a:effectLst/>
        </p:spPr>
      </p:pic>
      <p:pic>
        <p:nvPicPr>
          <p:cNvPr id="30725" name="Picture 5"/>
          <p:cNvPicPr>
            <a:picLocks noChangeAspect="1" noChangeArrowheads="1"/>
          </p:cNvPicPr>
          <p:nvPr/>
        </p:nvPicPr>
        <p:blipFill>
          <a:blip r:embed="rId4" cstate="print"/>
          <a:srcRect/>
          <a:stretch>
            <a:fillRect/>
          </a:stretch>
        </p:blipFill>
        <p:spPr bwMode="auto">
          <a:xfrm>
            <a:off x="1714480" y="0"/>
            <a:ext cx="5500726" cy="30845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1"/>
          </p:nvPr>
        </p:nvSpPr>
        <p:spPr>
          <a:noFill/>
        </p:spPr>
        <p:txBody>
          <a:bodyPr/>
          <a:lstStyle/>
          <a:p>
            <a:r>
              <a:rPr lang="en-US">
                <a:latin typeface="Arial" charset="0"/>
              </a:rPr>
              <a:t>A.Popov </a:t>
            </a:r>
          </a:p>
        </p:txBody>
      </p:sp>
      <p:sp>
        <p:nvSpPr>
          <p:cNvPr id="60419" name="Slide Number Placeholder 3"/>
          <p:cNvSpPr>
            <a:spLocks noGrp="1"/>
          </p:cNvSpPr>
          <p:nvPr>
            <p:ph type="sldNum" sz="quarter" idx="12"/>
          </p:nvPr>
        </p:nvSpPr>
        <p:spPr>
          <a:noFill/>
        </p:spPr>
        <p:txBody>
          <a:bodyPr/>
          <a:lstStyle/>
          <a:p>
            <a:fld id="{3723C763-B160-438E-8DD9-44714644278E}" type="slidenum">
              <a:rPr lang="en-US">
                <a:latin typeface="Arial" charset="0"/>
              </a:rPr>
              <a:pPr/>
              <a:t>46</a:t>
            </a:fld>
            <a:endParaRPr lang="en-US">
              <a:latin typeface="Arial" charset="0"/>
            </a:endParaRPr>
          </a:p>
        </p:txBody>
      </p:sp>
      <p:sp>
        <p:nvSpPr>
          <p:cNvPr id="60420" name="Footer Placeholder 3"/>
          <p:cNvSpPr txBox="1">
            <a:spLocks noGrp="1"/>
          </p:cNvSpPr>
          <p:nvPr/>
        </p:nvSpPr>
        <p:spPr bwMode="auto">
          <a:xfrm>
            <a:off x="3975100" y="6562725"/>
            <a:ext cx="4167188" cy="196850"/>
          </a:xfrm>
          <a:prstGeom prst="rect">
            <a:avLst/>
          </a:prstGeom>
          <a:noFill/>
          <a:ln w="9525">
            <a:noFill/>
            <a:round/>
            <a:headEnd/>
            <a:tailEnd/>
          </a:ln>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a:solidFill>
                <a:srgbClr val="FFFFFF"/>
              </a:solidFill>
              <a:latin typeface="Verdana" pitchFamily="34" charset="0"/>
              <a:ea typeface="SimSun" pitchFamily="2" charset="-122"/>
            </a:endParaRPr>
          </a:p>
        </p:txBody>
      </p:sp>
      <p:sp>
        <p:nvSpPr>
          <p:cNvPr id="60421" name="Slide Number Placeholder 4"/>
          <p:cNvSpPr txBox="1">
            <a:spLocks noGrp="1"/>
          </p:cNvSpPr>
          <p:nvPr/>
        </p:nvSpPr>
        <p:spPr bwMode="auto">
          <a:xfrm>
            <a:off x="8429625" y="6540500"/>
            <a:ext cx="660400" cy="193675"/>
          </a:xfrm>
          <a:prstGeom prst="rect">
            <a:avLst/>
          </a:prstGeom>
          <a:noFill/>
          <a:ln w="9525">
            <a:noFill/>
            <a:round/>
            <a:headEnd/>
            <a:tailEnd/>
          </a:ln>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C2CDD1C-114A-4D9E-8871-386B45936021}" type="slidenum">
              <a:rPr lang="en-GB" sz="1400">
                <a:solidFill>
                  <a:srgbClr val="FFFFFF"/>
                </a:solidFill>
                <a:ea typeface="SimSun" pitchFamily="2" charset="-122"/>
              </a:rPr>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en-GB" sz="1400">
              <a:solidFill>
                <a:srgbClr val="FFFFFF"/>
              </a:solidFill>
              <a:ea typeface="SimSun" pitchFamily="2" charset="-122"/>
            </a:endParaRPr>
          </a:p>
        </p:txBody>
      </p:sp>
      <p:sp>
        <p:nvSpPr>
          <p:cNvPr id="60422" name="Rectangle 1"/>
          <p:cNvSpPr>
            <a:spLocks noGrp="1" noChangeArrowheads="1"/>
          </p:cNvSpPr>
          <p:nvPr>
            <p:ph type="title" idx="4294967295"/>
          </p:nvPr>
        </p:nvSpPr>
        <p:spPr>
          <a:xfrm>
            <a:off x="457200" y="663575"/>
            <a:ext cx="8231188" cy="852488"/>
          </a:xfrm>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Acknowledgements</a:t>
            </a:r>
          </a:p>
        </p:txBody>
      </p:sp>
      <p:sp>
        <p:nvSpPr>
          <p:cNvPr id="60423" name="Rectangle 2"/>
          <p:cNvSpPr>
            <a:spLocks noGrp="1" noChangeArrowheads="1"/>
          </p:cNvSpPr>
          <p:nvPr>
            <p:ph type="body" idx="4294967295"/>
          </p:nvPr>
        </p:nvSpPr>
        <p:spPr>
          <a:xfrm>
            <a:off x="457200" y="1600200"/>
            <a:ext cx="8231188" cy="4530725"/>
          </a:xfrm>
        </p:spPr>
        <p:txBody>
          <a:bodyPr lIns="90000" tIns="46800" rIns="90000" bIns="46800"/>
          <a:lstStyle/>
          <a:p>
            <a:pPr marL="177800" indent="-177800"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Gleb Bourenkov</a:t>
            </a:r>
          </a:p>
          <a:p>
            <a:pPr marL="177800" indent="-177800"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ESRF MX Group</a:t>
            </a:r>
          </a:p>
          <a:p>
            <a:pPr marL="177800" indent="-177800"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Olof Svensson &amp; EDNA developers team</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2"/>
          <p:cNvSpPr>
            <a:spLocks noGrp="1"/>
          </p:cNvSpPr>
          <p:nvPr>
            <p:ph type="ftr" sz="quarter" idx="11"/>
          </p:nvPr>
        </p:nvSpPr>
        <p:spPr>
          <a:noFill/>
        </p:spPr>
        <p:txBody>
          <a:bodyPr/>
          <a:lstStyle/>
          <a:p>
            <a:r>
              <a:rPr lang="en-US">
                <a:latin typeface="Arial" charset="0"/>
              </a:rPr>
              <a:t>A.Popov </a:t>
            </a:r>
          </a:p>
        </p:txBody>
      </p:sp>
      <p:sp>
        <p:nvSpPr>
          <p:cNvPr id="1029" name="Slide Number Placeholder 3"/>
          <p:cNvSpPr>
            <a:spLocks noGrp="1"/>
          </p:cNvSpPr>
          <p:nvPr>
            <p:ph type="sldNum" sz="quarter" idx="12"/>
          </p:nvPr>
        </p:nvSpPr>
        <p:spPr>
          <a:noFill/>
        </p:spPr>
        <p:txBody>
          <a:bodyPr/>
          <a:lstStyle/>
          <a:p>
            <a:fld id="{4107E5D3-7BB2-4C95-9B01-655747A93DD9}" type="slidenum">
              <a:rPr lang="en-US">
                <a:latin typeface="Arial" charset="0"/>
              </a:rPr>
              <a:pPr/>
              <a:t>5</a:t>
            </a:fld>
            <a:endParaRPr lang="en-US">
              <a:latin typeface="Arial" charset="0"/>
            </a:endParaRPr>
          </a:p>
        </p:txBody>
      </p:sp>
      <p:sp>
        <p:nvSpPr>
          <p:cNvPr id="150530" name="Rectangle 2"/>
          <p:cNvSpPr>
            <a:spLocks noChangeArrowheads="1"/>
          </p:cNvSpPr>
          <p:nvPr/>
        </p:nvSpPr>
        <p:spPr bwMode="auto">
          <a:xfrm>
            <a:off x="304800" y="304800"/>
            <a:ext cx="8229600" cy="914400"/>
          </a:xfrm>
          <a:prstGeom prst="rect">
            <a:avLst/>
          </a:prstGeom>
          <a:gradFill rotWithShape="0">
            <a:gsLst>
              <a:gs pos="0">
                <a:schemeClr val="accent1">
                  <a:gamma/>
                  <a:shade val="66275"/>
                  <a:invGamma/>
                </a:schemeClr>
              </a:gs>
              <a:gs pos="50000">
                <a:schemeClr val="accent1"/>
              </a:gs>
              <a:gs pos="100000">
                <a:schemeClr val="accent1">
                  <a:gamma/>
                  <a:shade val="66275"/>
                  <a:invGamma/>
                </a:schemeClr>
              </a:gs>
            </a:gsLst>
            <a:lin ang="5400000" scaled="1"/>
          </a:gradFill>
          <a:ln w="9525">
            <a:solidFill>
              <a:schemeClr val="tx1"/>
            </a:solidFill>
            <a:miter lim="800000"/>
            <a:headEnd/>
            <a:tailEnd/>
          </a:ln>
          <a:effectLst/>
        </p:spPr>
        <p:txBody>
          <a:bodyPr wrap="none" anchor="ctr"/>
          <a:lstStyle/>
          <a:p>
            <a:pPr algn="ctr" eaLnBrk="0" hangingPunct="0">
              <a:defRPr/>
            </a:pPr>
            <a:r>
              <a:rPr lang="en-US" sz="1600" b="1">
                <a:latin typeface="Times" pitchFamily="18" charset="0"/>
              </a:rPr>
              <a:t> </a:t>
            </a:r>
            <a:r>
              <a:rPr lang="en-US" sz="2000" b="1">
                <a:latin typeface="Times" pitchFamily="18" charset="0"/>
                <a:ea typeface="Times" pitchFamily="18" charset="0"/>
                <a:cs typeface="Times" pitchFamily="18" charset="0"/>
              </a:rPr>
              <a:t>Main uncertainties of the observed intensities are determined </a:t>
            </a:r>
          </a:p>
          <a:p>
            <a:pPr algn="ctr" eaLnBrk="0" hangingPunct="0">
              <a:defRPr/>
            </a:pPr>
            <a:r>
              <a:rPr lang="en-US" sz="2000" b="1">
                <a:latin typeface="Times" pitchFamily="18" charset="0"/>
                <a:ea typeface="Times" pitchFamily="18" charset="0"/>
                <a:cs typeface="Times" pitchFamily="18" charset="0"/>
              </a:rPr>
              <a:t>by counting statistics </a:t>
            </a:r>
          </a:p>
        </p:txBody>
      </p:sp>
      <p:sp>
        <p:nvSpPr>
          <p:cNvPr id="1031" name="Rectangle 3"/>
          <p:cNvSpPr>
            <a:spLocks noChangeArrowheads="1"/>
          </p:cNvSpPr>
          <p:nvPr/>
        </p:nvSpPr>
        <p:spPr bwMode="auto">
          <a:xfrm>
            <a:off x="3811588" y="0"/>
            <a:ext cx="2401042" cy="400110"/>
          </a:xfrm>
          <a:prstGeom prst="rect">
            <a:avLst/>
          </a:prstGeom>
          <a:noFill/>
          <a:ln w="9525">
            <a:noFill/>
            <a:miter lim="800000"/>
            <a:headEnd/>
            <a:tailEnd/>
          </a:ln>
        </p:spPr>
        <p:txBody>
          <a:bodyPr wrap="none">
            <a:spAutoFit/>
          </a:bodyPr>
          <a:lstStyle/>
          <a:p>
            <a:r>
              <a:rPr lang="en-GB" sz="2000" b="1" dirty="0" smtClean="0">
                <a:solidFill>
                  <a:schemeClr val="bg1"/>
                </a:solidFill>
                <a:latin typeface="Times New Roman" pitchFamily="18" charset="0"/>
                <a:cs typeface="Times New Roman" pitchFamily="18" charset="0"/>
              </a:rPr>
              <a:t>DATA STATISTICS</a:t>
            </a:r>
            <a:endParaRPr lang="en-GB" sz="2000" b="1" dirty="0">
              <a:solidFill>
                <a:schemeClr val="bg1"/>
              </a:solidFill>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304800" y="1219200"/>
          <a:ext cx="4953000" cy="1190625"/>
        </p:xfrm>
        <a:graphic>
          <a:graphicData uri="http://schemas.openxmlformats.org/presentationml/2006/ole">
            <p:oleObj spid="_x0000_s512002" name="Equation" r:id="rId3" imgW="1841400" imgH="431640" progId="Equation.3">
              <p:embed/>
            </p:oleObj>
          </a:graphicData>
        </a:graphic>
      </p:graphicFrame>
      <p:pic>
        <p:nvPicPr>
          <p:cNvPr id="1032" name="Picture 5" descr="back1"/>
          <p:cNvPicPr>
            <a:picLocks noChangeAspect="1" noChangeArrowheads="1"/>
          </p:cNvPicPr>
          <p:nvPr/>
        </p:nvPicPr>
        <p:blipFill>
          <a:blip r:embed="rId4" cstate="print">
            <a:clrChange>
              <a:clrFrom>
                <a:srgbClr val="888888"/>
              </a:clrFrom>
              <a:clrTo>
                <a:srgbClr val="888888">
                  <a:alpha val="0"/>
                </a:srgbClr>
              </a:clrTo>
            </a:clrChange>
          </a:blip>
          <a:srcRect/>
          <a:stretch>
            <a:fillRect/>
          </a:stretch>
        </p:blipFill>
        <p:spPr bwMode="auto">
          <a:xfrm>
            <a:off x="228600" y="3581400"/>
            <a:ext cx="8915400" cy="3071813"/>
          </a:xfrm>
          <a:prstGeom prst="rect">
            <a:avLst/>
          </a:prstGeom>
          <a:noFill/>
          <a:ln w="9525">
            <a:noFill/>
            <a:miter lim="800000"/>
            <a:headEnd/>
            <a:tailEnd/>
          </a:ln>
        </p:spPr>
      </p:pic>
      <p:sp>
        <p:nvSpPr>
          <p:cNvPr id="1033" name="Line 6"/>
          <p:cNvSpPr>
            <a:spLocks noChangeShapeType="1"/>
          </p:cNvSpPr>
          <p:nvPr/>
        </p:nvSpPr>
        <p:spPr bwMode="auto">
          <a:xfrm>
            <a:off x="3995738" y="5661025"/>
            <a:ext cx="0" cy="762000"/>
          </a:xfrm>
          <a:prstGeom prst="line">
            <a:avLst/>
          </a:prstGeom>
          <a:noFill/>
          <a:ln w="57150">
            <a:solidFill>
              <a:srgbClr val="FF0066"/>
            </a:solidFill>
            <a:round/>
            <a:headEnd type="triangle" w="med" len="med"/>
            <a:tailEnd type="triangle" w="med" len="med"/>
          </a:ln>
        </p:spPr>
        <p:txBody>
          <a:bodyPr/>
          <a:lstStyle/>
          <a:p>
            <a:endParaRPr lang="en-GB"/>
          </a:p>
        </p:txBody>
      </p:sp>
      <p:sp>
        <p:nvSpPr>
          <p:cNvPr id="1034" name="Text Box 7"/>
          <p:cNvSpPr txBox="1">
            <a:spLocks noChangeArrowheads="1"/>
          </p:cNvSpPr>
          <p:nvPr/>
        </p:nvSpPr>
        <p:spPr bwMode="auto">
          <a:xfrm>
            <a:off x="4140200" y="573405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5050"/>
                </a:solidFill>
                <a:latin typeface="Times New Roman" pitchFamily="18" charset="0"/>
              </a:rPr>
              <a:t>I</a:t>
            </a:r>
            <a:r>
              <a:rPr lang="en-US" sz="3200" b="1" baseline="-25000">
                <a:solidFill>
                  <a:srgbClr val="FF5050"/>
                </a:solidFill>
                <a:latin typeface="Times New Roman" pitchFamily="18" charset="0"/>
              </a:rPr>
              <a:t>b</a:t>
            </a:r>
            <a:endParaRPr lang="en-GB" sz="3200" b="1" baseline="-25000">
              <a:solidFill>
                <a:srgbClr val="FF5050"/>
              </a:solidFill>
              <a:latin typeface="Times New Roman" pitchFamily="18" charset="0"/>
            </a:endParaRPr>
          </a:p>
        </p:txBody>
      </p:sp>
      <p:sp>
        <p:nvSpPr>
          <p:cNvPr id="1035" name="Line 8"/>
          <p:cNvSpPr>
            <a:spLocks noChangeShapeType="1"/>
          </p:cNvSpPr>
          <p:nvPr/>
        </p:nvSpPr>
        <p:spPr bwMode="auto">
          <a:xfrm flipH="1">
            <a:off x="3779838" y="4038600"/>
            <a:ext cx="30162" cy="1477963"/>
          </a:xfrm>
          <a:prstGeom prst="line">
            <a:avLst/>
          </a:prstGeom>
          <a:noFill/>
          <a:ln w="57150">
            <a:solidFill>
              <a:srgbClr val="FF5050"/>
            </a:solidFill>
            <a:round/>
            <a:headEnd type="triangle" w="med" len="med"/>
            <a:tailEnd type="triangle" w="med" len="med"/>
          </a:ln>
        </p:spPr>
        <p:txBody>
          <a:bodyPr/>
          <a:lstStyle/>
          <a:p>
            <a:endParaRPr lang="en-GB"/>
          </a:p>
        </p:txBody>
      </p:sp>
      <p:sp>
        <p:nvSpPr>
          <p:cNvPr id="1036" name="Text Box 9"/>
          <p:cNvSpPr txBox="1">
            <a:spLocks noChangeArrowheads="1"/>
          </p:cNvSpPr>
          <p:nvPr/>
        </p:nvSpPr>
        <p:spPr bwMode="auto">
          <a:xfrm>
            <a:off x="3124200" y="4114800"/>
            <a:ext cx="609600" cy="701675"/>
          </a:xfrm>
          <a:prstGeom prst="rect">
            <a:avLst/>
          </a:prstGeom>
          <a:noFill/>
          <a:ln w="9525">
            <a:noFill/>
            <a:miter lim="800000"/>
            <a:headEnd/>
            <a:tailEnd/>
          </a:ln>
        </p:spPr>
        <p:txBody>
          <a:bodyPr>
            <a:spAutoFit/>
          </a:bodyPr>
          <a:lstStyle/>
          <a:p>
            <a:pPr>
              <a:spcBef>
                <a:spcPct val="50000"/>
              </a:spcBef>
            </a:pPr>
            <a:r>
              <a:rPr lang="en-US" sz="4000" b="1">
                <a:solidFill>
                  <a:srgbClr val="FF5050"/>
                </a:solidFill>
                <a:latin typeface="Times New Roman" pitchFamily="18" charset="0"/>
              </a:rPr>
              <a:t>I</a:t>
            </a:r>
            <a:r>
              <a:rPr lang="en-US" sz="4000" b="1" baseline="-25000">
                <a:solidFill>
                  <a:srgbClr val="FF5050"/>
                </a:solidFill>
                <a:latin typeface="Times New Roman" pitchFamily="18" charset="0"/>
              </a:rPr>
              <a:t>p</a:t>
            </a:r>
            <a:endParaRPr lang="en-GB" sz="4000" b="1" baseline="-25000">
              <a:solidFill>
                <a:srgbClr val="FF5050"/>
              </a:solidFill>
              <a:latin typeface="Times New Roman" pitchFamily="18" charset="0"/>
            </a:endParaRPr>
          </a:p>
        </p:txBody>
      </p:sp>
      <p:graphicFrame>
        <p:nvGraphicFramePr>
          <p:cNvPr id="1027" name="Object 3"/>
          <p:cNvGraphicFramePr>
            <a:graphicFrameLocks noChangeAspect="1"/>
          </p:cNvGraphicFramePr>
          <p:nvPr/>
        </p:nvGraphicFramePr>
        <p:xfrm>
          <a:off x="247650" y="2419350"/>
          <a:ext cx="8896350" cy="1085850"/>
        </p:xfrm>
        <a:graphic>
          <a:graphicData uri="http://schemas.openxmlformats.org/presentationml/2006/ole">
            <p:oleObj spid="_x0000_s512003" name="Document" r:id="rId5" imgW="5715000" imgH="700560" progId="Word.Document.8">
              <p:embed/>
            </p:oleObj>
          </a:graphicData>
        </a:graphic>
      </p:graphicFrame>
      <p:sp>
        <p:nvSpPr>
          <p:cNvPr id="1037" name="Rectangle 11"/>
          <p:cNvSpPr>
            <a:spLocks noChangeArrowheads="1"/>
          </p:cNvSpPr>
          <p:nvPr/>
        </p:nvSpPr>
        <p:spPr bwMode="auto">
          <a:xfrm>
            <a:off x="6477000" y="1295400"/>
            <a:ext cx="1752600" cy="1066800"/>
          </a:xfrm>
          <a:prstGeom prst="rect">
            <a:avLst/>
          </a:prstGeom>
          <a:solidFill>
            <a:schemeClr val="folHlink"/>
          </a:solidFill>
          <a:ln w="9525">
            <a:solidFill>
              <a:schemeClr val="tx1"/>
            </a:solidFill>
            <a:miter lim="800000"/>
            <a:headEnd/>
            <a:tailEnd/>
          </a:ln>
        </p:spPr>
        <p:txBody>
          <a:bodyPr wrap="none" anchor="ctr"/>
          <a:lstStyle/>
          <a:p>
            <a:endParaRPr lang="en-GB"/>
          </a:p>
        </p:txBody>
      </p:sp>
      <p:sp>
        <p:nvSpPr>
          <p:cNvPr id="1038" name="Oval 12"/>
          <p:cNvSpPr>
            <a:spLocks noChangeArrowheads="1"/>
          </p:cNvSpPr>
          <p:nvPr/>
        </p:nvSpPr>
        <p:spPr bwMode="auto">
          <a:xfrm>
            <a:off x="6934200" y="1447800"/>
            <a:ext cx="914400" cy="685800"/>
          </a:xfrm>
          <a:prstGeom prst="ellipse">
            <a:avLst/>
          </a:prstGeom>
          <a:solidFill>
            <a:schemeClr val="tx1"/>
          </a:solidFill>
          <a:ln w="9525">
            <a:solidFill>
              <a:schemeClr val="tx1"/>
            </a:solidFill>
            <a:round/>
            <a:headEnd/>
            <a:tailEnd/>
          </a:ln>
        </p:spPr>
        <p:txBody>
          <a:bodyPr wrap="none" anchor="ctr"/>
          <a:lstStyle/>
          <a:p>
            <a:endParaRPr lang="en-GB"/>
          </a:p>
        </p:txBody>
      </p:sp>
      <p:sp>
        <p:nvSpPr>
          <p:cNvPr id="1039" name="Text Box 13"/>
          <p:cNvSpPr txBox="1">
            <a:spLocks noChangeArrowheads="1"/>
          </p:cNvSpPr>
          <p:nvPr/>
        </p:nvSpPr>
        <p:spPr bwMode="auto">
          <a:xfrm>
            <a:off x="7162800" y="1524000"/>
            <a:ext cx="762000" cy="519113"/>
          </a:xfrm>
          <a:prstGeom prst="rect">
            <a:avLst/>
          </a:prstGeom>
          <a:noFill/>
          <a:ln w="9525">
            <a:noFill/>
            <a:miter lim="800000"/>
            <a:headEnd/>
            <a:tailEnd/>
          </a:ln>
        </p:spPr>
        <p:txBody>
          <a:bodyPr>
            <a:spAutoFit/>
          </a:bodyPr>
          <a:lstStyle/>
          <a:p>
            <a:pPr>
              <a:spcBef>
                <a:spcPct val="50000"/>
              </a:spcBef>
            </a:pPr>
            <a:r>
              <a:rPr lang="en-US" sz="2800" b="1">
                <a:solidFill>
                  <a:srgbClr val="FFFFCC"/>
                </a:solidFill>
                <a:latin typeface="Times New Roman" pitchFamily="18" charset="0"/>
              </a:rPr>
              <a:t>I</a:t>
            </a:r>
            <a:r>
              <a:rPr lang="en-US" sz="2800" b="1" baseline="-25000">
                <a:solidFill>
                  <a:srgbClr val="FFFFCC"/>
                </a:solidFill>
                <a:latin typeface="Times New Roman" pitchFamily="18" charset="0"/>
              </a:rPr>
              <a:t>p</a:t>
            </a:r>
            <a:endParaRPr lang="en-GB" sz="2800" b="1" baseline="-25000">
              <a:solidFill>
                <a:srgbClr val="FFFFCC"/>
              </a:solidFill>
              <a:latin typeface="Times New Roman" pitchFamily="18" charset="0"/>
            </a:endParaRPr>
          </a:p>
        </p:txBody>
      </p:sp>
      <p:sp>
        <p:nvSpPr>
          <p:cNvPr id="1040" name="Text Box 14"/>
          <p:cNvSpPr txBox="1">
            <a:spLocks noChangeArrowheads="1"/>
          </p:cNvSpPr>
          <p:nvPr/>
        </p:nvSpPr>
        <p:spPr bwMode="auto">
          <a:xfrm>
            <a:off x="6477000" y="1828800"/>
            <a:ext cx="533400" cy="519113"/>
          </a:xfrm>
          <a:prstGeom prst="rect">
            <a:avLst/>
          </a:prstGeom>
          <a:noFill/>
          <a:ln w="9525">
            <a:noFill/>
            <a:miter lim="800000"/>
            <a:headEnd/>
            <a:tailEnd/>
          </a:ln>
        </p:spPr>
        <p:txBody>
          <a:bodyPr>
            <a:spAutoFit/>
          </a:bodyPr>
          <a:lstStyle/>
          <a:p>
            <a:pPr>
              <a:spcBef>
                <a:spcPct val="50000"/>
              </a:spcBef>
            </a:pPr>
            <a:r>
              <a:rPr lang="en-US" sz="2800" b="1">
                <a:solidFill>
                  <a:srgbClr val="FFFFCC"/>
                </a:solidFill>
                <a:latin typeface="Times New Roman" pitchFamily="18" charset="0"/>
              </a:rPr>
              <a:t>I</a:t>
            </a:r>
            <a:r>
              <a:rPr lang="en-US" sz="2800" b="1" baseline="-25000">
                <a:solidFill>
                  <a:srgbClr val="FFFFCC"/>
                </a:solidFill>
                <a:latin typeface="Times New Roman" pitchFamily="18" charset="0"/>
              </a:rPr>
              <a:t>b</a:t>
            </a:r>
            <a:endParaRPr lang="en-GB" sz="2800" b="1" baseline="-25000">
              <a:solidFill>
                <a:srgbClr val="FFFFCC"/>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t>A.Popov </a:t>
            </a:r>
          </a:p>
        </p:txBody>
      </p:sp>
      <p:sp>
        <p:nvSpPr>
          <p:cNvPr id="31747" name="Slide Number Placeholder 5"/>
          <p:cNvSpPr>
            <a:spLocks noGrp="1"/>
          </p:cNvSpPr>
          <p:nvPr>
            <p:ph type="sldNum" sz="quarter" idx="12"/>
          </p:nvPr>
        </p:nvSpPr>
        <p:spPr>
          <a:noFill/>
        </p:spPr>
        <p:txBody>
          <a:bodyPr/>
          <a:lstStyle/>
          <a:p>
            <a:fld id="{B4042F03-4168-48C7-89EA-A69711A33ECB}" type="slidenum">
              <a:rPr lang="en-US"/>
              <a:pPr/>
              <a:t>6</a:t>
            </a:fld>
            <a:endParaRPr lang="en-US"/>
          </a:p>
        </p:txBody>
      </p:sp>
      <p:sp>
        <p:nvSpPr>
          <p:cNvPr id="31748" name="Rectangle 2"/>
          <p:cNvSpPr>
            <a:spLocks noGrp="1" noChangeArrowheads="1"/>
          </p:cNvSpPr>
          <p:nvPr>
            <p:ph type="title"/>
          </p:nvPr>
        </p:nvSpPr>
        <p:spPr>
          <a:xfrm>
            <a:off x="479425" y="0"/>
            <a:ext cx="8229600" cy="663575"/>
          </a:xfrm>
        </p:spPr>
        <p:txBody>
          <a:bodyPr/>
          <a:lstStyle/>
          <a:p>
            <a:pPr eaLnBrk="1" hangingPunct="1"/>
            <a:r>
              <a:rPr lang="en-US" sz="2400" dirty="0" smtClean="0">
                <a:solidFill>
                  <a:schemeClr val="bg1"/>
                </a:solidFill>
              </a:rPr>
              <a:t>Statistics</a:t>
            </a:r>
          </a:p>
        </p:txBody>
      </p:sp>
      <p:pic>
        <p:nvPicPr>
          <p:cNvPr id="31751" name="Picture 5" descr="fig1"/>
          <p:cNvPicPr>
            <a:picLocks noChangeAspect="1" noChangeArrowheads="1"/>
          </p:cNvPicPr>
          <p:nvPr/>
        </p:nvPicPr>
        <p:blipFill>
          <a:blip r:embed="rId2" cstate="print"/>
          <a:srcRect/>
          <a:stretch>
            <a:fillRect/>
          </a:stretch>
        </p:blipFill>
        <p:spPr bwMode="auto">
          <a:xfrm>
            <a:off x="702896" y="662880"/>
            <a:ext cx="7854950" cy="5860768"/>
          </a:xfrm>
          <a:prstGeom prst="rect">
            <a:avLst/>
          </a:prstGeom>
          <a:solidFill>
            <a:srgbClr val="FFFF00">
              <a:alpha val="30980"/>
            </a:srgbClr>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dirty="0"/>
              <a:t>A.Popov </a:t>
            </a:r>
          </a:p>
        </p:txBody>
      </p:sp>
      <p:sp>
        <p:nvSpPr>
          <p:cNvPr id="8" name="Slide Number Placeholder 3"/>
          <p:cNvSpPr>
            <a:spLocks noGrp="1"/>
          </p:cNvSpPr>
          <p:nvPr>
            <p:ph type="sldNum" sz="quarter" idx="12"/>
          </p:nvPr>
        </p:nvSpPr>
        <p:spPr/>
        <p:txBody>
          <a:bodyPr/>
          <a:lstStyle/>
          <a:p>
            <a:fld id="{08EE27DC-1D2D-4635-9F1A-5A86EF248799}" type="slidenum">
              <a:rPr lang="en-US"/>
              <a:pPr/>
              <a:t>7</a:t>
            </a:fld>
            <a:endParaRPr lang="en-US" dirty="0"/>
          </a:p>
        </p:txBody>
      </p:sp>
      <p:graphicFrame>
        <p:nvGraphicFramePr>
          <p:cNvPr id="183298" name="Object 2"/>
          <p:cNvGraphicFramePr>
            <a:graphicFrameLocks noChangeAspect="1"/>
          </p:cNvGraphicFramePr>
          <p:nvPr/>
        </p:nvGraphicFramePr>
        <p:xfrm>
          <a:off x="2692400" y="1001713"/>
          <a:ext cx="3703638" cy="511175"/>
        </p:xfrm>
        <a:graphic>
          <a:graphicData uri="http://schemas.openxmlformats.org/presentationml/2006/ole">
            <p:oleObj spid="_x0000_s513026" name="Equation" r:id="rId4" imgW="1841400" imgH="253800" progId="Equation.3">
              <p:embed/>
            </p:oleObj>
          </a:graphicData>
        </a:graphic>
      </p:graphicFrame>
      <p:sp>
        <p:nvSpPr>
          <p:cNvPr id="183299" name="Rectangle 3"/>
          <p:cNvSpPr>
            <a:spLocks noGrp="1" noChangeArrowheads="1"/>
          </p:cNvSpPr>
          <p:nvPr>
            <p:ph type="title" idx="4294967295"/>
          </p:nvPr>
        </p:nvSpPr>
        <p:spPr>
          <a:xfrm>
            <a:off x="0" y="0"/>
            <a:ext cx="9144000" cy="850900"/>
          </a:xfrm>
          <a:solidFill>
            <a:schemeClr val="tx1"/>
          </a:solidFill>
          <a:ln/>
        </p:spPr>
        <p:txBody>
          <a:bodyPr/>
          <a:lstStyle/>
          <a:p>
            <a:pPr eaLnBrk="0" hangingPunct="0"/>
            <a:r>
              <a:rPr lang="en-US" sz="1600" b="0" dirty="0">
                <a:solidFill>
                  <a:schemeClr val="bg1"/>
                </a:solidFill>
                <a:latin typeface="Times" pitchFamily="25" charset="0"/>
              </a:rPr>
              <a:t> </a:t>
            </a:r>
            <a:r>
              <a:rPr lang="en-US" sz="2400" b="0" dirty="0" smtClean="0">
                <a:solidFill>
                  <a:schemeClr val="bg1"/>
                </a:solidFill>
                <a:latin typeface="Times" pitchFamily="25" charset="0"/>
                <a:cs typeface="Times" pitchFamily="25" charset="0"/>
              </a:rPr>
              <a:t>Wilson plot</a:t>
            </a:r>
            <a:endParaRPr lang="en-US" sz="2400" b="0" dirty="0">
              <a:latin typeface="Times" pitchFamily="25" charset="0"/>
              <a:cs typeface="Times" pitchFamily="25" charset="0"/>
            </a:endParaRPr>
          </a:p>
        </p:txBody>
      </p:sp>
      <p:pic>
        <p:nvPicPr>
          <p:cNvPr id="183300" name="Picture 4"/>
          <p:cNvPicPr>
            <a:picLocks noChangeAspect="1" noChangeArrowheads="1"/>
          </p:cNvPicPr>
          <p:nvPr/>
        </p:nvPicPr>
        <p:blipFill>
          <a:blip r:embed="rId5" cstate="print"/>
          <a:srcRect/>
          <a:stretch>
            <a:fillRect/>
          </a:stretch>
        </p:blipFill>
        <p:spPr bwMode="auto">
          <a:xfrm>
            <a:off x="0" y="2225616"/>
            <a:ext cx="4530955" cy="4321834"/>
          </a:xfrm>
          <a:prstGeom prst="rect">
            <a:avLst/>
          </a:prstGeom>
          <a:solidFill>
            <a:schemeClr val="accent1"/>
          </a:solidFill>
          <a:ln w="9525">
            <a:noFill/>
            <a:miter lim="800000"/>
            <a:headEnd/>
            <a:tailEnd/>
          </a:ln>
          <a:effectLst/>
        </p:spPr>
      </p:pic>
      <p:graphicFrame>
        <p:nvGraphicFramePr>
          <p:cNvPr id="183301" name="Object 5"/>
          <p:cNvGraphicFramePr>
            <a:graphicFrameLocks noChangeAspect="1"/>
          </p:cNvGraphicFramePr>
          <p:nvPr/>
        </p:nvGraphicFramePr>
        <p:xfrm>
          <a:off x="4495800" y="1949570"/>
          <a:ext cx="4648200" cy="4606506"/>
        </p:xfrm>
        <a:graphic>
          <a:graphicData uri="http://schemas.openxmlformats.org/presentationml/2006/ole">
            <p:oleObj spid="_x0000_s513027" r:id="rId6" imgW="5221224" imgH="3599688" progId="Word.Document.8">
              <p:embed/>
            </p:oleObj>
          </a:graphicData>
        </a:graphic>
      </p:graphicFrame>
      <p:cxnSp>
        <p:nvCxnSpPr>
          <p:cNvPr id="11" name="Straight Arrow Connector 10"/>
          <p:cNvCxnSpPr/>
          <p:nvPr/>
        </p:nvCxnSpPr>
        <p:spPr>
          <a:xfrm flipV="1">
            <a:off x="2553419" y="1647645"/>
            <a:ext cx="1371600" cy="586597"/>
          </a:xfrm>
          <a:prstGeom prst="straightConnector1">
            <a:avLst/>
          </a:prstGeom>
          <a:ln>
            <a:solidFill>
              <a:srgbClr val="DD2026"/>
            </a:solidFill>
            <a:tailEnd type="arrow"/>
          </a:ln>
        </p:spPr>
        <p:style>
          <a:lnRef idx="3">
            <a:schemeClr val="accent4"/>
          </a:lnRef>
          <a:fillRef idx="0">
            <a:schemeClr val="accent4"/>
          </a:fillRef>
          <a:effectRef idx="2">
            <a:schemeClr val="accent4"/>
          </a:effectRef>
          <a:fontRef idx="minor">
            <a:schemeClr val="tx1"/>
          </a:fontRef>
        </p:style>
      </p:cxnSp>
      <p:sp>
        <p:nvSpPr>
          <p:cNvPr id="12" name="Down Arrow 11"/>
          <p:cNvSpPr/>
          <p:nvPr/>
        </p:nvSpPr>
        <p:spPr>
          <a:xfrm>
            <a:off x="5952226" y="1630392"/>
            <a:ext cx="336431" cy="664234"/>
          </a:xfrm>
          <a:prstGeom prst="downArrow">
            <a:avLst/>
          </a:prstGeom>
          <a:solidFill>
            <a:srgbClr val="FF0000"/>
          </a:solidFill>
          <a:ln>
            <a:solidFill>
              <a:srgbClr val="DD2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A.Popov </a:t>
            </a:r>
            <a:endParaRPr lang="en-US"/>
          </a:p>
        </p:txBody>
      </p:sp>
      <p:sp>
        <p:nvSpPr>
          <p:cNvPr id="3" name="Slide Number Placeholder 2"/>
          <p:cNvSpPr>
            <a:spLocks noGrp="1"/>
          </p:cNvSpPr>
          <p:nvPr>
            <p:ph type="sldNum" sz="quarter" idx="12"/>
          </p:nvPr>
        </p:nvSpPr>
        <p:spPr/>
        <p:txBody>
          <a:bodyPr/>
          <a:lstStyle/>
          <a:p>
            <a:fld id="{91E14302-21BA-46FF-A180-59143D46F836}" type="slidenum">
              <a:rPr lang="en-US" smtClean="0"/>
              <a:pPr/>
              <a:t>8</a:t>
            </a:fld>
            <a:endParaRPr lang="en-US"/>
          </a:p>
        </p:txBody>
      </p:sp>
      <p:pic>
        <p:nvPicPr>
          <p:cNvPr id="4" name="Picture 4"/>
          <p:cNvPicPr>
            <a:picLocks noChangeAspect="1" noChangeArrowheads="1"/>
          </p:cNvPicPr>
          <p:nvPr/>
        </p:nvPicPr>
        <p:blipFill>
          <a:blip r:embed="rId2" cstate="print"/>
          <a:srcRect/>
          <a:stretch>
            <a:fillRect/>
          </a:stretch>
        </p:blipFill>
        <p:spPr bwMode="auto">
          <a:xfrm>
            <a:off x="652964" y="827314"/>
            <a:ext cx="7899568" cy="5225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r>
              <a:rPr lang="en-US" dirty="0"/>
              <a:t>A.Popov </a:t>
            </a:r>
          </a:p>
        </p:txBody>
      </p:sp>
      <p:sp>
        <p:nvSpPr>
          <p:cNvPr id="11" name="Slide Number Placeholder 4"/>
          <p:cNvSpPr>
            <a:spLocks noGrp="1"/>
          </p:cNvSpPr>
          <p:nvPr>
            <p:ph type="sldNum" sz="quarter" idx="12"/>
          </p:nvPr>
        </p:nvSpPr>
        <p:spPr/>
        <p:txBody>
          <a:bodyPr/>
          <a:lstStyle/>
          <a:p>
            <a:fld id="{803E147E-B02A-401A-8FF1-8011A5733986}" type="slidenum">
              <a:rPr lang="en-US"/>
              <a:pPr/>
              <a:t>9</a:t>
            </a:fld>
            <a:endParaRPr lang="en-US" dirty="0"/>
          </a:p>
        </p:txBody>
      </p:sp>
      <p:sp>
        <p:nvSpPr>
          <p:cNvPr id="106498" name="Line 2"/>
          <p:cNvSpPr>
            <a:spLocks noChangeShapeType="1"/>
          </p:cNvSpPr>
          <p:nvPr/>
        </p:nvSpPr>
        <p:spPr bwMode="auto">
          <a:xfrm>
            <a:off x="1066800" y="541338"/>
            <a:ext cx="0" cy="1295400"/>
          </a:xfrm>
          <a:prstGeom prst="line">
            <a:avLst/>
          </a:prstGeom>
          <a:noFill/>
          <a:ln w="57150">
            <a:solidFill>
              <a:schemeClr val="bg1"/>
            </a:solidFill>
            <a:round/>
            <a:headEnd/>
            <a:tailEnd type="triangle" w="med" len="med"/>
          </a:ln>
          <a:effectLst/>
        </p:spPr>
        <p:txBody>
          <a:bodyPr/>
          <a:lstStyle/>
          <a:p>
            <a:endParaRPr lang="en-GB" dirty="0"/>
          </a:p>
        </p:txBody>
      </p:sp>
      <p:sp>
        <p:nvSpPr>
          <p:cNvPr id="106499" name="Line 3"/>
          <p:cNvSpPr>
            <a:spLocks noChangeShapeType="1"/>
          </p:cNvSpPr>
          <p:nvPr/>
        </p:nvSpPr>
        <p:spPr bwMode="auto">
          <a:xfrm>
            <a:off x="762000" y="1227138"/>
            <a:ext cx="609600" cy="0"/>
          </a:xfrm>
          <a:prstGeom prst="line">
            <a:avLst/>
          </a:prstGeom>
          <a:noFill/>
          <a:ln w="38100">
            <a:solidFill>
              <a:schemeClr val="bg1"/>
            </a:solidFill>
            <a:round/>
            <a:headEnd type="triangle" w="med" len="med"/>
            <a:tailEnd type="triangle" w="med" len="med"/>
          </a:ln>
          <a:effectLst/>
        </p:spPr>
        <p:txBody>
          <a:bodyPr/>
          <a:lstStyle/>
          <a:p>
            <a:endParaRPr lang="en-GB" dirty="0"/>
          </a:p>
        </p:txBody>
      </p:sp>
      <p:sp>
        <p:nvSpPr>
          <p:cNvPr id="106500" name="Rectangle 4"/>
          <p:cNvSpPr>
            <a:spLocks noChangeArrowheads="1"/>
          </p:cNvSpPr>
          <p:nvPr/>
        </p:nvSpPr>
        <p:spPr bwMode="auto">
          <a:xfrm>
            <a:off x="0" y="3009900"/>
            <a:ext cx="9144000" cy="0"/>
          </a:xfrm>
          <a:prstGeom prst="rect">
            <a:avLst/>
          </a:prstGeom>
          <a:noFill/>
          <a:ln w="9525">
            <a:noFill/>
            <a:miter lim="800000"/>
            <a:headEnd/>
            <a:tailEnd/>
          </a:ln>
          <a:effectLst/>
        </p:spPr>
        <p:txBody>
          <a:bodyPr wrap="none" anchor="ctr">
            <a:spAutoFit/>
          </a:bodyPr>
          <a:lstStyle/>
          <a:p>
            <a:endParaRPr lang="en-GB" dirty="0"/>
          </a:p>
        </p:txBody>
      </p:sp>
      <p:sp>
        <p:nvSpPr>
          <p:cNvPr id="106504" name="Text Box 8"/>
          <p:cNvSpPr txBox="1">
            <a:spLocks noChangeArrowheads="1"/>
          </p:cNvSpPr>
          <p:nvPr/>
        </p:nvSpPr>
        <p:spPr bwMode="auto">
          <a:xfrm>
            <a:off x="2668481" y="115985"/>
            <a:ext cx="2595582" cy="461665"/>
          </a:xfrm>
          <a:prstGeom prst="rect">
            <a:avLst/>
          </a:prstGeom>
          <a:noFill/>
          <a:ln w="9525">
            <a:noFill/>
            <a:miter lim="800000"/>
            <a:headEnd/>
            <a:tailEnd/>
          </a:ln>
          <a:effectLst/>
        </p:spPr>
        <p:txBody>
          <a:bodyPr wrap="none">
            <a:spAutoFit/>
          </a:bodyPr>
          <a:lstStyle/>
          <a:p>
            <a:r>
              <a:rPr lang="de-DE" sz="2400" b="1" dirty="0" smtClean="0"/>
              <a:t> </a:t>
            </a:r>
            <a:r>
              <a:rPr lang="de-DE" sz="2400" b="1" dirty="0">
                <a:solidFill>
                  <a:schemeClr val="bg1"/>
                </a:solidFill>
              </a:rPr>
              <a:t>Intensity decay:</a:t>
            </a:r>
          </a:p>
        </p:txBody>
      </p:sp>
      <p:graphicFrame>
        <p:nvGraphicFramePr>
          <p:cNvPr id="106527" name="Object 31"/>
          <p:cNvGraphicFramePr>
            <a:graphicFrameLocks noChangeAspect="1"/>
          </p:cNvGraphicFramePr>
          <p:nvPr>
            <p:ph/>
          </p:nvPr>
        </p:nvGraphicFramePr>
        <p:xfrm>
          <a:off x="781621" y="1480843"/>
          <a:ext cx="7442490" cy="4329238"/>
        </p:xfrm>
        <a:graphic>
          <a:graphicData uri="http://schemas.openxmlformats.org/presentationml/2006/ole">
            <p:oleObj spid="_x0000_s378882" name="Chart" r:id="rId4" imgW="11791950" imgH="8410575" progId="Excel.Sheet.8">
              <p:embed/>
            </p:oleObj>
          </a:graphicData>
        </a:graphic>
      </p:graphicFrame>
      <p:graphicFrame>
        <p:nvGraphicFramePr>
          <p:cNvPr id="276484" name="Object 4"/>
          <p:cNvGraphicFramePr>
            <a:graphicFrameLocks noChangeAspect="1"/>
          </p:cNvGraphicFramePr>
          <p:nvPr/>
        </p:nvGraphicFramePr>
        <p:xfrm>
          <a:off x="930921" y="873041"/>
          <a:ext cx="6765925" cy="891023"/>
        </p:xfrm>
        <a:graphic>
          <a:graphicData uri="http://schemas.openxmlformats.org/presentationml/2006/ole">
            <p:oleObj spid="_x0000_s378883" name="Equation" r:id="rId5" imgW="2781000" imgH="482400" progId="Equation.3">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MBO2011_Popov">
  <a:themeElements>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fontScheme name="ESRF_presentation_sil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RF_presentation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EMBO2011_Popov</Template>
  <TotalTime>26570</TotalTime>
  <Words>1295</Words>
  <Application>Microsoft Office PowerPoint</Application>
  <PresentationFormat>On-screen Show (4:3)</PresentationFormat>
  <Paragraphs>321</Paragraphs>
  <Slides>46</Slides>
  <Notes>20</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46</vt:i4>
      </vt:variant>
    </vt:vector>
  </HeadingPairs>
  <TitlesOfParts>
    <vt:vector size="52" baseType="lpstr">
      <vt:lpstr>EMBO2011_Popov</vt:lpstr>
      <vt:lpstr>Equation</vt:lpstr>
      <vt:lpstr>Document</vt:lpstr>
      <vt:lpstr>Microsoft Office Word 97 - 2003 Document</vt:lpstr>
      <vt:lpstr>Chart</vt:lpstr>
      <vt:lpstr>Worksheet</vt:lpstr>
      <vt:lpstr>Slide 1</vt:lpstr>
      <vt:lpstr> BEST a program for optimal planning of X-ray data collection from protein crystals   </vt:lpstr>
      <vt:lpstr>Slide 3</vt:lpstr>
      <vt:lpstr>Slide 4</vt:lpstr>
      <vt:lpstr>Slide 5</vt:lpstr>
      <vt:lpstr>Statistics</vt:lpstr>
      <vt:lpstr> Wilson plot</vt:lpstr>
      <vt:lpstr>Slide 8</vt:lpstr>
      <vt:lpstr>Slide 9</vt:lpstr>
      <vt:lpstr>Slide 10</vt:lpstr>
      <vt:lpstr>Slide 11</vt:lpstr>
      <vt:lpstr>Basic ideas of BEST</vt:lpstr>
      <vt:lpstr>Slide 13</vt:lpstr>
      <vt:lpstr>Slide 14</vt:lpstr>
      <vt:lpstr>Slide 15</vt:lpstr>
      <vt:lpstr>Slide 16</vt:lpstr>
      <vt:lpstr>Slide 17</vt:lpstr>
      <vt:lpstr>Slide 18</vt:lpstr>
      <vt:lpstr>EDNA characterisation v1.3 A workflow written in Python </vt:lpstr>
      <vt:lpstr>Slide 20</vt:lpstr>
      <vt:lpstr>Slide 21</vt:lpstr>
      <vt:lpstr>Slide 22</vt:lpstr>
      <vt:lpstr>Slide 23</vt:lpstr>
      <vt:lpstr>Slide 24</vt:lpstr>
      <vt:lpstr>SAD optimization Minimum of RFriedel = &lt;|&lt;E2+&gt;  -  &lt;E2-&gt;|&gt; is a target</vt:lpstr>
      <vt:lpstr>Kappa goniostat re-orientation</vt:lpstr>
      <vt:lpstr>Slide 27</vt:lpstr>
      <vt:lpstr>Slide 28</vt:lpstr>
      <vt:lpstr>Example results from ”burning strategy”</vt:lpstr>
      <vt:lpstr>Slide 30</vt:lpstr>
      <vt:lpstr>Multi-positional or helical data collection</vt:lpstr>
      <vt:lpstr>Slide 32</vt:lpstr>
      <vt:lpstr>Slide 33</vt:lpstr>
      <vt:lpstr>Slide 34</vt:lpstr>
      <vt:lpstr>Slide 35</vt:lpstr>
      <vt:lpstr>Beam profile effects</vt:lpstr>
      <vt:lpstr>1st order model convolved with the beam profile  </vt:lpstr>
      <vt:lpstr>Slide 38</vt:lpstr>
      <vt:lpstr>Slide 39</vt:lpstr>
      <vt:lpstr>Diffraction sample Modeling</vt:lpstr>
      <vt:lpstr>Slide 41</vt:lpstr>
      <vt:lpstr>Slide 42</vt:lpstr>
      <vt:lpstr>First step - scaling</vt:lpstr>
      <vt:lpstr>First step - scaling</vt:lpstr>
      <vt:lpstr>Slide 45</vt:lpstr>
      <vt:lpstr>Acknowledgements</vt:lpstr>
    </vt:vector>
  </TitlesOfParts>
  <Company>ESRF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apopov</dc:creator>
  <cp:lastModifiedBy>POPOV Alexander</cp:lastModifiedBy>
  <cp:revision>1359</cp:revision>
  <dcterms:created xsi:type="dcterms:W3CDTF">2011-08-16T16:23:09Z</dcterms:created>
  <dcterms:modified xsi:type="dcterms:W3CDTF">2014-12-10T22:54:40Z</dcterms:modified>
</cp:coreProperties>
</file>