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7" r:id="rId2"/>
    <p:sldId id="261" r:id="rId3"/>
    <p:sldId id="258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96" r:id="rId16"/>
    <p:sldId id="274" r:id="rId17"/>
    <p:sldId id="275" r:id="rId18"/>
    <p:sldId id="276" r:id="rId19"/>
    <p:sldId id="277" r:id="rId20"/>
    <p:sldId id="297" r:id="rId21"/>
    <p:sldId id="298" r:id="rId22"/>
    <p:sldId id="279" r:id="rId23"/>
    <p:sldId id="280" r:id="rId24"/>
    <p:sldId id="281" r:id="rId25"/>
    <p:sldId id="282" r:id="rId26"/>
    <p:sldId id="283" r:id="rId27"/>
    <p:sldId id="287" r:id="rId28"/>
    <p:sldId id="288" r:id="rId29"/>
    <p:sldId id="284" r:id="rId30"/>
    <p:sldId id="285" r:id="rId31"/>
    <p:sldId id="286" r:id="rId32"/>
    <p:sldId id="293" r:id="rId33"/>
    <p:sldId id="289" r:id="rId34"/>
    <p:sldId id="290" r:id="rId35"/>
    <p:sldId id="291" r:id="rId36"/>
    <p:sldId id="29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594EA-7583-6D42-A7CD-39E3858F757B}" type="datetimeFigureOut">
              <a:rPr lang="en-US" smtClean="0"/>
              <a:pPr/>
              <a:t>6/3/11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BC166-217D-004C-9A8C-C7B90A6A5E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BB397-F032-0F49-BA93-A5458166853E}" type="datetimeFigureOut">
              <a:rPr lang="en-US" smtClean="0"/>
              <a:pPr/>
              <a:t>6/3/11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DB11A-C72B-234B-8F50-1B198FA1C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2A898-59E4-C448-B74C-902552000ED3}" type="slidenum">
              <a:rPr lang="de-DE">
                <a:solidFill>
                  <a:prstClr val="black"/>
                </a:solidFill>
              </a:rPr>
              <a:pPr/>
              <a:t>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Geneva" charset="0"/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C2C1F-296F-F74A-B3B3-3B2E889E0994}" type="slidenum">
              <a:rPr lang="de-DE"/>
              <a:pPr/>
              <a:t>15</a:t>
            </a:fld>
            <a:endParaRPr lang="de-DE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C9870B-D391-F74F-B9E1-CD192A45F4FE}" type="slidenum">
              <a:rPr lang="de-DE"/>
              <a:pPr/>
              <a:t>20</a:t>
            </a:fld>
            <a:endParaRPr lang="de-DE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831DD-3883-1140-9C6B-2BC8D38D7348}" type="slidenum">
              <a:rPr lang="de-DE"/>
              <a:pPr/>
              <a:t>21</a:t>
            </a:fld>
            <a:endParaRPr lang="de-DE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Relationship Id="rId3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 flipV="1">
            <a:off x="1588" y="0"/>
            <a:ext cx="9144000" cy="2895600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" name="Picture 17" descr="logo_embl_6eck"/>
          <p:cNvPicPr>
            <a:picLocks noChangeAspect="1" noChangeArrowheads="1"/>
          </p:cNvPicPr>
          <p:nvPr/>
        </p:nvPicPr>
        <p:blipFill>
          <a:blip r:embed="rId2">
            <a:lum bright="-6000"/>
            <a:alphaModFix amt="30000"/>
          </a:blip>
          <a:srcRect l="34888" t="2509" b="49506"/>
          <a:stretch>
            <a:fillRect/>
          </a:stretch>
        </p:blipFill>
        <p:spPr bwMode="auto">
          <a:xfrm>
            <a:off x="0" y="0"/>
            <a:ext cx="3533775" cy="289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2895600"/>
            <a:ext cx="9144000" cy="3962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7" name="Picture 18" descr="logo_embl_6eck"/>
          <p:cNvPicPr>
            <a:picLocks noChangeAspect="1" noChangeArrowheads="1"/>
          </p:cNvPicPr>
          <p:nvPr/>
        </p:nvPicPr>
        <p:blipFill>
          <a:blip r:embed="rId2">
            <a:lum bright="-6000"/>
            <a:alphaModFix amt="30000"/>
          </a:blip>
          <a:srcRect l="34888" t="50446" b="-2196"/>
          <a:stretch>
            <a:fillRect/>
          </a:stretch>
        </p:blipFill>
        <p:spPr bwMode="auto">
          <a:xfrm>
            <a:off x="0" y="2894013"/>
            <a:ext cx="35337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embl_logo_big.gi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5410200"/>
            <a:ext cx="20828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49275" y="2971800"/>
            <a:ext cx="6400800" cy="3048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Master subtitle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284413"/>
            <a:ext cx="7772400" cy="685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/>
              <a:t>Title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150813"/>
            <a:ext cx="1603375" cy="3048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June 13th, 2011</a:t>
            </a:r>
            <a:endParaRPr lang="de-DE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Carolan: Model Completion using ARP/wARP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June 13th, 2011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C0823-33BB-894D-BCD3-3D79F0290D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ChangeArrowheads="1"/>
          </p:cNvSpPr>
          <p:nvPr/>
        </p:nvSpPr>
        <p:spPr bwMode="auto">
          <a:xfrm flipH="1">
            <a:off x="0" y="6172200"/>
            <a:ext cx="9144000" cy="6858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3048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 title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19600" y="64008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C. Carolan: Model Completion using ARP/wARP</a:t>
            </a:r>
            <a:endParaRPr lang="en-US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First level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76400" y="6400800"/>
            <a:ext cx="167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June 13th, 2011</a:t>
            </a: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3754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4A141A-1C1A-2F4E-9189-12C29974BCAC}" type="slidenum">
              <a:rPr lang="de-DE"/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/>
          </a:p>
        </p:txBody>
      </p:sp>
      <p:pic>
        <p:nvPicPr>
          <p:cNvPr id="1032" name="Picture 15" descr="embl_logo.gif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488238" y="6264275"/>
            <a:ext cx="12065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-112" charset="0"/>
          <a:ea typeface="Geneva" pitchFamily="-112" charset="0"/>
          <a:cs typeface="Geneva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imes" pitchFamily="-112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d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1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Ciarán</a:t>
            </a:r>
            <a:r>
              <a:rPr lang="de-DE" dirty="0" smtClean="0"/>
              <a:t> </a:t>
            </a:r>
            <a:r>
              <a:rPr lang="de-DE" dirty="0" err="1" smtClean="0"/>
              <a:t>Carolan</a:t>
            </a:r>
            <a:endParaRPr lang="de-DE" dirty="0" smtClean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Model </a:t>
            </a:r>
            <a:r>
              <a:rPr lang="de-DE" dirty="0" err="1" smtClean="0"/>
              <a:t>Completion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ARP/wARP</a:t>
            </a:r>
            <a:endParaRPr lang="de-D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45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DFE4FBF2-D133-9146-A75A-95BE966575CA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Automatic binding site identification</a:t>
            </a:r>
          </a:p>
        </p:txBody>
      </p:sp>
      <p:sp>
        <p:nvSpPr>
          <p:cNvPr id="2458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990600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The difference density map at a medium contour threshold.</a:t>
            </a:r>
          </a:p>
        </p:txBody>
      </p:sp>
      <p:sp>
        <p:nvSpPr>
          <p:cNvPr id="24583" name="Rectangle 5"/>
          <p:cNvSpPr>
            <a:spLocks noChangeArrowheads="1"/>
          </p:cNvSpPr>
          <p:nvPr/>
        </p:nvSpPr>
        <p:spPr bwMode="auto">
          <a:xfrm>
            <a:off x="949325" y="4967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458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54102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560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4A2EA6C1-5733-2F42-AE11-3EEA16A5FD97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Automatic binding site identification</a:t>
            </a:r>
          </a:p>
        </p:txBody>
      </p:sp>
      <p:sp>
        <p:nvSpPr>
          <p:cNvPr id="2560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990600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The difference density map at a high contour threshold.</a:t>
            </a:r>
          </a:p>
        </p:txBody>
      </p:sp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949325" y="4967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560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0"/>
            <a:ext cx="533400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ADFB2EAB-F73A-B74C-AC19-13ECA583C103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Automatic binding site identification</a:t>
            </a:r>
          </a:p>
        </p:txBody>
      </p:sp>
      <p:sp>
        <p:nvSpPr>
          <p:cNvPr id="2662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495300" y="838200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Capturing the dependence of the difference density map on changing the contour thresholds: </a:t>
            </a:r>
            <a:r>
              <a:rPr lang="en-US" i="1" kern="0">
                <a:latin typeface="+mn-lt"/>
                <a:ea typeface="+mn-ea"/>
                <a:cs typeface="+mn-cs"/>
              </a:rPr>
              <a:t>Fragmentation tree</a:t>
            </a:r>
            <a:r>
              <a:rPr lang="en-US" kern="0"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6631" name="Rectangle 6"/>
          <p:cNvSpPr>
            <a:spLocks noChangeArrowheads="1"/>
          </p:cNvSpPr>
          <p:nvPr/>
        </p:nvSpPr>
        <p:spPr bwMode="auto">
          <a:xfrm rot="-5400000">
            <a:off x="349250" y="3470276"/>
            <a:ext cx="213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Cluster volume [Å</a:t>
            </a:r>
            <a:r>
              <a:rPr lang="en-US" sz="1800" baseline="30000"/>
              <a:t>3</a:t>
            </a:r>
            <a:r>
              <a:rPr lang="en-US" sz="1800"/>
              <a:t>]</a:t>
            </a:r>
          </a:p>
        </p:txBody>
      </p:sp>
      <p:sp>
        <p:nvSpPr>
          <p:cNvPr id="26632" name="Rectangle 7"/>
          <p:cNvSpPr>
            <a:spLocks noChangeArrowheads="1"/>
          </p:cNvSpPr>
          <p:nvPr/>
        </p:nvSpPr>
        <p:spPr bwMode="auto">
          <a:xfrm>
            <a:off x="1524000" y="5334000"/>
            <a:ext cx="573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-1</a:t>
            </a:r>
            <a:endParaRPr lang="en-US" sz="1800"/>
          </a:p>
        </p:txBody>
      </p:sp>
      <p:sp>
        <p:nvSpPr>
          <p:cNvPr id="26633" name="Rectangle 8"/>
          <p:cNvSpPr>
            <a:spLocks noChangeArrowheads="1"/>
          </p:cNvSpPr>
          <p:nvPr/>
        </p:nvSpPr>
        <p:spPr bwMode="auto">
          <a:xfrm>
            <a:off x="949325" y="4814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1535113" y="4738688"/>
            <a:ext cx="522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0</a:t>
            </a:r>
            <a:endParaRPr lang="en-US" sz="1800"/>
          </a:p>
        </p:txBody>
      </p:sp>
      <p:sp>
        <p:nvSpPr>
          <p:cNvPr id="26635" name="Rectangle 12"/>
          <p:cNvSpPr>
            <a:spLocks noChangeArrowheads="1"/>
          </p:cNvSpPr>
          <p:nvPr/>
        </p:nvSpPr>
        <p:spPr bwMode="auto">
          <a:xfrm>
            <a:off x="1524000" y="4114800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1</a:t>
            </a:r>
            <a:endParaRPr lang="en-US" sz="1800"/>
          </a:p>
        </p:txBody>
      </p:sp>
      <p:sp>
        <p:nvSpPr>
          <p:cNvPr id="26636" name="Rectangle 13"/>
          <p:cNvSpPr>
            <a:spLocks noChangeArrowheads="1"/>
          </p:cNvSpPr>
          <p:nvPr/>
        </p:nvSpPr>
        <p:spPr bwMode="auto">
          <a:xfrm>
            <a:off x="1535113" y="35052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2</a:t>
            </a:r>
            <a:endParaRPr lang="en-US" sz="1800"/>
          </a:p>
        </p:txBody>
      </p:sp>
      <p:sp>
        <p:nvSpPr>
          <p:cNvPr id="26637" name="Rectangle 14"/>
          <p:cNvSpPr>
            <a:spLocks noChangeArrowheads="1"/>
          </p:cNvSpPr>
          <p:nvPr/>
        </p:nvSpPr>
        <p:spPr bwMode="auto">
          <a:xfrm>
            <a:off x="1535113" y="28956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3</a:t>
            </a:r>
            <a:endParaRPr lang="en-US" sz="1800"/>
          </a:p>
        </p:txBody>
      </p:sp>
      <p:sp>
        <p:nvSpPr>
          <p:cNvPr id="26638" name="Rectangle 15"/>
          <p:cNvSpPr>
            <a:spLocks noChangeArrowheads="1"/>
          </p:cNvSpPr>
          <p:nvPr/>
        </p:nvSpPr>
        <p:spPr bwMode="auto">
          <a:xfrm>
            <a:off x="1535113" y="22860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4</a:t>
            </a:r>
            <a:endParaRPr lang="en-US" sz="1800"/>
          </a:p>
        </p:txBody>
      </p:sp>
      <p:sp>
        <p:nvSpPr>
          <p:cNvPr id="26639" name="Rectangle 16"/>
          <p:cNvSpPr>
            <a:spLocks noChangeArrowheads="1"/>
          </p:cNvSpPr>
          <p:nvPr/>
        </p:nvSpPr>
        <p:spPr bwMode="auto">
          <a:xfrm>
            <a:off x="1535113" y="1676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5</a:t>
            </a:r>
            <a:endParaRPr lang="en-US" sz="1800"/>
          </a:p>
        </p:txBody>
      </p:sp>
      <p:sp>
        <p:nvSpPr>
          <p:cNvPr id="26640" name="Rectangle 17"/>
          <p:cNvSpPr>
            <a:spLocks noChangeArrowheads="1"/>
          </p:cNvSpPr>
          <p:nvPr/>
        </p:nvSpPr>
        <p:spPr bwMode="auto">
          <a:xfrm>
            <a:off x="3309938" y="5867400"/>
            <a:ext cx="232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Contour threshold [</a:t>
            </a:r>
            <a:r>
              <a:rPr lang="en-US" sz="1800">
                <a:latin typeface="Symbol" charset="2"/>
              </a:rPr>
              <a:t>s</a:t>
            </a:r>
            <a:r>
              <a:rPr lang="en-US" sz="1800"/>
              <a:t>]</a:t>
            </a:r>
            <a:endParaRPr lang="en-US"/>
          </a:p>
        </p:txBody>
      </p:sp>
      <p:sp>
        <p:nvSpPr>
          <p:cNvPr id="26641" name="Rectangle 19"/>
          <p:cNvSpPr>
            <a:spLocks noChangeArrowheads="1"/>
          </p:cNvSpPr>
          <p:nvPr/>
        </p:nvSpPr>
        <p:spPr bwMode="auto">
          <a:xfrm>
            <a:off x="1898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6642" name="Rectangle 20"/>
          <p:cNvSpPr>
            <a:spLocks noChangeArrowheads="1"/>
          </p:cNvSpPr>
          <p:nvPr/>
        </p:nvSpPr>
        <p:spPr bwMode="auto">
          <a:xfrm>
            <a:off x="28130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6643" name="Rectangle 21"/>
          <p:cNvSpPr>
            <a:spLocks noChangeArrowheads="1"/>
          </p:cNvSpPr>
          <p:nvPr/>
        </p:nvSpPr>
        <p:spPr bwMode="auto">
          <a:xfrm>
            <a:off x="3803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6644" name="Rectangle 22"/>
          <p:cNvSpPr>
            <a:spLocks noChangeArrowheads="1"/>
          </p:cNvSpPr>
          <p:nvPr/>
        </p:nvSpPr>
        <p:spPr bwMode="auto">
          <a:xfrm>
            <a:off x="472440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4</a:t>
            </a:r>
          </a:p>
        </p:txBody>
      </p:sp>
      <p:sp>
        <p:nvSpPr>
          <p:cNvPr id="26645" name="Rectangle 23"/>
          <p:cNvSpPr>
            <a:spLocks noChangeArrowheads="1"/>
          </p:cNvSpPr>
          <p:nvPr/>
        </p:nvSpPr>
        <p:spPr bwMode="auto">
          <a:xfrm>
            <a:off x="5708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5</a:t>
            </a:r>
          </a:p>
        </p:txBody>
      </p:sp>
      <p:sp>
        <p:nvSpPr>
          <p:cNvPr id="26646" name="Rectangle 24"/>
          <p:cNvSpPr>
            <a:spLocks noChangeArrowheads="1"/>
          </p:cNvSpPr>
          <p:nvPr/>
        </p:nvSpPr>
        <p:spPr bwMode="auto">
          <a:xfrm>
            <a:off x="662940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6</a:t>
            </a:r>
          </a:p>
        </p:txBody>
      </p:sp>
      <p:pic>
        <p:nvPicPr>
          <p:cNvPr id="26647" name="Picture 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828800"/>
            <a:ext cx="4876800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76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9D558469-A989-EA4A-A45D-E8244E93DD21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276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Automatic binding site identification</a:t>
            </a:r>
          </a:p>
        </p:txBody>
      </p:sp>
      <p:sp>
        <p:nvSpPr>
          <p:cNvPr id="2765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838200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Capturing the dependence of the difference density map on changing the contour thresholds: </a:t>
            </a:r>
            <a:r>
              <a:rPr lang="en-US" i="1" kern="0">
                <a:latin typeface="+mn-lt"/>
                <a:ea typeface="+mn-ea"/>
                <a:cs typeface="+mn-cs"/>
              </a:rPr>
              <a:t>Fragmentation tree</a:t>
            </a:r>
            <a:r>
              <a:rPr lang="en-US" kern="0"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7655" name="Rectangle 6"/>
          <p:cNvSpPr>
            <a:spLocks noChangeArrowheads="1"/>
          </p:cNvSpPr>
          <p:nvPr/>
        </p:nvSpPr>
        <p:spPr bwMode="auto">
          <a:xfrm rot="-5400000">
            <a:off x="349250" y="3470276"/>
            <a:ext cx="213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Cluster volume [Å</a:t>
            </a:r>
            <a:r>
              <a:rPr lang="en-US" sz="1800" baseline="30000"/>
              <a:t>3</a:t>
            </a:r>
            <a:r>
              <a:rPr lang="en-US" sz="1800"/>
              <a:t>]</a:t>
            </a:r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1524000" y="5334000"/>
            <a:ext cx="573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-1</a:t>
            </a:r>
            <a:endParaRPr lang="en-US" sz="1800"/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949325" y="4814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1535113" y="4738688"/>
            <a:ext cx="522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0</a:t>
            </a:r>
            <a:endParaRPr lang="en-US" sz="1800"/>
          </a:p>
        </p:txBody>
      </p:sp>
      <p:sp>
        <p:nvSpPr>
          <p:cNvPr id="27659" name="Rectangle 10"/>
          <p:cNvSpPr>
            <a:spLocks noChangeArrowheads="1"/>
          </p:cNvSpPr>
          <p:nvPr/>
        </p:nvSpPr>
        <p:spPr bwMode="auto">
          <a:xfrm>
            <a:off x="1524000" y="4114800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1</a:t>
            </a:r>
            <a:endParaRPr lang="en-US" sz="1800"/>
          </a:p>
        </p:txBody>
      </p:sp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1535113" y="35052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2</a:t>
            </a:r>
            <a:endParaRPr lang="en-US" sz="1800"/>
          </a:p>
        </p:txBody>
      </p:sp>
      <p:sp>
        <p:nvSpPr>
          <p:cNvPr id="27661" name="Rectangle 12"/>
          <p:cNvSpPr>
            <a:spLocks noChangeArrowheads="1"/>
          </p:cNvSpPr>
          <p:nvPr/>
        </p:nvSpPr>
        <p:spPr bwMode="auto">
          <a:xfrm>
            <a:off x="1535113" y="28956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3</a:t>
            </a:r>
            <a:endParaRPr lang="en-US" sz="1800"/>
          </a:p>
        </p:txBody>
      </p:sp>
      <p:sp>
        <p:nvSpPr>
          <p:cNvPr id="27662" name="Rectangle 13"/>
          <p:cNvSpPr>
            <a:spLocks noChangeArrowheads="1"/>
          </p:cNvSpPr>
          <p:nvPr/>
        </p:nvSpPr>
        <p:spPr bwMode="auto">
          <a:xfrm>
            <a:off x="1535113" y="22860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4</a:t>
            </a:r>
            <a:endParaRPr lang="en-US" sz="1800"/>
          </a:p>
        </p:txBody>
      </p:sp>
      <p:sp>
        <p:nvSpPr>
          <p:cNvPr id="27663" name="Rectangle 14"/>
          <p:cNvSpPr>
            <a:spLocks noChangeArrowheads="1"/>
          </p:cNvSpPr>
          <p:nvPr/>
        </p:nvSpPr>
        <p:spPr bwMode="auto">
          <a:xfrm>
            <a:off x="1535113" y="1676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5</a:t>
            </a:r>
            <a:endParaRPr lang="en-US" sz="1800"/>
          </a:p>
        </p:txBody>
      </p:sp>
      <p:sp>
        <p:nvSpPr>
          <p:cNvPr id="27664" name="Rectangle 15"/>
          <p:cNvSpPr>
            <a:spLocks noChangeArrowheads="1"/>
          </p:cNvSpPr>
          <p:nvPr/>
        </p:nvSpPr>
        <p:spPr bwMode="auto">
          <a:xfrm>
            <a:off x="3309938" y="5867400"/>
            <a:ext cx="232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Contour threshold [</a:t>
            </a:r>
            <a:r>
              <a:rPr lang="en-US" sz="1800">
                <a:latin typeface="Symbol" charset="2"/>
              </a:rPr>
              <a:t>s</a:t>
            </a:r>
            <a:r>
              <a:rPr lang="en-US" sz="1800"/>
              <a:t>]</a:t>
            </a:r>
            <a:endParaRPr lang="en-US"/>
          </a:p>
        </p:txBody>
      </p:sp>
      <p:sp>
        <p:nvSpPr>
          <p:cNvPr id="27665" name="Rectangle 16"/>
          <p:cNvSpPr>
            <a:spLocks noChangeArrowheads="1"/>
          </p:cNvSpPr>
          <p:nvPr/>
        </p:nvSpPr>
        <p:spPr bwMode="auto">
          <a:xfrm>
            <a:off x="1898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7666" name="Rectangle 17"/>
          <p:cNvSpPr>
            <a:spLocks noChangeArrowheads="1"/>
          </p:cNvSpPr>
          <p:nvPr/>
        </p:nvSpPr>
        <p:spPr bwMode="auto">
          <a:xfrm>
            <a:off x="28130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7667" name="Rectangle 18"/>
          <p:cNvSpPr>
            <a:spLocks noChangeArrowheads="1"/>
          </p:cNvSpPr>
          <p:nvPr/>
        </p:nvSpPr>
        <p:spPr bwMode="auto">
          <a:xfrm>
            <a:off x="3803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7668" name="Rectangle 19"/>
          <p:cNvSpPr>
            <a:spLocks noChangeArrowheads="1"/>
          </p:cNvSpPr>
          <p:nvPr/>
        </p:nvSpPr>
        <p:spPr bwMode="auto">
          <a:xfrm>
            <a:off x="472440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4</a:t>
            </a:r>
          </a:p>
        </p:txBody>
      </p:sp>
      <p:sp>
        <p:nvSpPr>
          <p:cNvPr id="27669" name="Rectangle 20"/>
          <p:cNvSpPr>
            <a:spLocks noChangeArrowheads="1"/>
          </p:cNvSpPr>
          <p:nvPr/>
        </p:nvSpPr>
        <p:spPr bwMode="auto">
          <a:xfrm>
            <a:off x="5708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5</a:t>
            </a:r>
          </a:p>
        </p:txBody>
      </p:sp>
      <p:sp>
        <p:nvSpPr>
          <p:cNvPr id="27670" name="Rectangle 21"/>
          <p:cNvSpPr>
            <a:spLocks noChangeArrowheads="1"/>
          </p:cNvSpPr>
          <p:nvPr/>
        </p:nvSpPr>
        <p:spPr bwMode="auto">
          <a:xfrm>
            <a:off x="662940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6</a:t>
            </a:r>
          </a:p>
        </p:txBody>
      </p:sp>
      <p:pic>
        <p:nvPicPr>
          <p:cNvPr id="27671" name="Picture 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828800"/>
            <a:ext cx="487680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2" name="Line 24"/>
          <p:cNvSpPr>
            <a:spLocks noChangeShapeType="1"/>
          </p:cNvSpPr>
          <p:nvPr/>
        </p:nvSpPr>
        <p:spPr bwMode="auto">
          <a:xfrm flipH="1">
            <a:off x="4572000" y="2971800"/>
            <a:ext cx="2514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73" name="Rectangle 25"/>
          <p:cNvSpPr>
            <a:spLocks noChangeArrowheads="1"/>
          </p:cNvSpPr>
          <p:nvPr/>
        </p:nvSpPr>
        <p:spPr bwMode="auto">
          <a:xfrm>
            <a:off x="7127875" y="2514600"/>
            <a:ext cx="15589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Deposited</a:t>
            </a:r>
          </a:p>
          <a:p>
            <a:r>
              <a:rPr lang="en-US"/>
              <a:t>Ligand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B830C956-2F71-8D48-8B1E-5C4513DAE5E6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Automatic binding site identification</a:t>
            </a:r>
          </a:p>
        </p:txBody>
      </p:sp>
      <p:sp>
        <p:nvSpPr>
          <p:cNvPr id="2867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838200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Capturing the dependence of the difference density map on changing the contour thresholds: </a:t>
            </a:r>
            <a:r>
              <a:rPr lang="en-US" i="1" kern="0">
                <a:latin typeface="+mn-lt"/>
                <a:ea typeface="+mn-ea"/>
                <a:cs typeface="+mn-cs"/>
              </a:rPr>
              <a:t>Fragmentation tree</a:t>
            </a:r>
            <a:r>
              <a:rPr lang="en-US" kern="0"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 rot="-5400000">
            <a:off x="349250" y="3470276"/>
            <a:ext cx="2135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Cluster volume [Å</a:t>
            </a:r>
            <a:r>
              <a:rPr lang="en-US" sz="1800" baseline="30000"/>
              <a:t>3</a:t>
            </a:r>
            <a:r>
              <a:rPr lang="en-US" sz="1800"/>
              <a:t>]</a:t>
            </a: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1524000" y="5334000"/>
            <a:ext cx="573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-1</a:t>
            </a:r>
            <a:endParaRPr lang="en-US" sz="1800"/>
          </a:p>
        </p:txBody>
      </p:sp>
      <p:sp>
        <p:nvSpPr>
          <p:cNvPr id="28681" name="Rectangle 8"/>
          <p:cNvSpPr>
            <a:spLocks noChangeArrowheads="1"/>
          </p:cNvSpPr>
          <p:nvPr/>
        </p:nvSpPr>
        <p:spPr bwMode="auto">
          <a:xfrm>
            <a:off x="949325" y="48148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1535113" y="4738688"/>
            <a:ext cx="5222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0</a:t>
            </a:r>
            <a:endParaRPr lang="en-US" sz="1800"/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1524000" y="4114800"/>
            <a:ext cx="5222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1</a:t>
            </a:r>
            <a:endParaRPr lang="en-US" sz="1800"/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1535113" y="35052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2</a:t>
            </a:r>
            <a:endParaRPr lang="en-US" sz="1800"/>
          </a:p>
        </p:txBody>
      </p:sp>
      <p:sp>
        <p:nvSpPr>
          <p:cNvPr id="28685" name="Rectangle 12"/>
          <p:cNvSpPr>
            <a:spLocks noChangeArrowheads="1"/>
          </p:cNvSpPr>
          <p:nvPr/>
        </p:nvSpPr>
        <p:spPr bwMode="auto">
          <a:xfrm>
            <a:off x="1535113" y="28956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3</a:t>
            </a:r>
            <a:endParaRPr lang="en-US" sz="1800"/>
          </a:p>
        </p:txBody>
      </p:sp>
      <p:sp>
        <p:nvSpPr>
          <p:cNvPr id="28686" name="Rectangle 13"/>
          <p:cNvSpPr>
            <a:spLocks noChangeArrowheads="1"/>
          </p:cNvSpPr>
          <p:nvPr/>
        </p:nvSpPr>
        <p:spPr bwMode="auto">
          <a:xfrm>
            <a:off x="1535113" y="22860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4</a:t>
            </a:r>
            <a:endParaRPr lang="en-US" sz="1800"/>
          </a:p>
        </p:txBody>
      </p:sp>
      <p:sp>
        <p:nvSpPr>
          <p:cNvPr id="28687" name="Rectangle 14"/>
          <p:cNvSpPr>
            <a:spLocks noChangeArrowheads="1"/>
          </p:cNvSpPr>
          <p:nvPr/>
        </p:nvSpPr>
        <p:spPr bwMode="auto">
          <a:xfrm>
            <a:off x="1535113" y="1676400"/>
            <a:ext cx="522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10</a:t>
            </a:r>
            <a:r>
              <a:rPr lang="en-US" sz="1800" baseline="30000"/>
              <a:t>5</a:t>
            </a:r>
            <a:endParaRPr lang="en-US" sz="1800"/>
          </a:p>
        </p:txBody>
      </p:sp>
      <p:sp>
        <p:nvSpPr>
          <p:cNvPr id="28688" name="Rectangle 15"/>
          <p:cNvSpPr>
            <a:spLocks noChangeArrowheads="1"/>
          </p:cNvSpPr>
          <p:nvPr/>
        </p:nvSpPr>
        <p:spPr bwMode="auto">
          <a:xfrm>
            <a:off x="3309938" y="5867400"/>
            <a:ext cx="2328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Contour threshold [</a:t>
            </a:r>
            <a:r>
              <a:rPr lang="en-US" sz="1800">
                <a:latin typeface="Symbol" charset="2"/>
              </a:rPr>
              <a:t>s</a:t>
            </a:r>
            <a:r>
              <a:rPr lang="en-US" sz="1800"/>
              <a:t>]</a:t>
            </a:r>
            <a:endParaRPr lang="en-US"/>
          </a:p>
        </p:txBody>
      </p:sp>
      <p:sp>
        <p:nvSpPr>
          <p:cNvPr id="28689" name="Rectangle 16"/>
          <p:cNvSpPr>
            <a:spLocks noChangeArrowheads="1"/>
          </p:cNvSpPr>
          <p:nvPr/>
        </p:nvSpPr>
        <p:spPr bwMode="auto">
          <a:xfrm>
            <a:off x="1898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1</a:t>
            </a:r>
          </a:p>
        </p:txBody>
      </p:sp>
      <p:sp>
        <p:nvSpPr>
          <p:cNvPr id="28690" name="Rectangle 17"/>
          <p:cNvSpPr>
            <a:spLocks noChangeArrowheads="1"/>
          </p:cNvSpPr>
          <p:nvPr/>
        </p:nvSpPr>
        <p:spPr bwMode="auto">
          <a:xfrm>
            <a:off x="28130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2</a:t>
            </a:r>
          </a:p>
        </p:txBody>
      </p:sp>
      <p:sp>
        <p:nvSpPr>
          <p:cNvPr id="28691" name="Rectangle 18"/>
          <p:cNvSpPr>
            <a:spLocks noChangeArrowheads="1"/>
          </p:cNvSpPr>
          <p:nvPr/>
        </p:nvSpPr>
        <p:spPr bwMode="auto">
          <a:xfrm>
            <a:off x="3803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3</a:t>
            </a:r>
          </a:p>
        </p:txBody>
      </p:sp>
      <p:sp>
        <p:nvSpPr>
          <p:cNvPr id="28692" name="Rectangle 19"/>
          <p:cNvSpPr>
            <a:spLocks noChangeArrowheads="1"/>
          </p:cNvSpPr>
          <p:nvPr/>
        </p:nvSpPr>
        <p:spPr bwMode="auto">
          <a:xfrm>
            <a:off x="472440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4</a:t>
            </a:r>
          </a:p>
        </p:txBody>
      </p:sp>
      <p:sp>
        <p:nvSpPr>
          <p:cNvPr id="28693" name="Rectangle 20"/>
          <p:cNvSpPr>
            <a:spLocks noChangeArrowheads="1"/>
          </p:cNvSpPr>
          <p:nvPr/>
        </p:nvSpPr>
        <p:spPr bwMode="auto">
          <a:xfrm>
            <a:off x="570865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5</a:t>
            </a:r>
          </a:p>
        </p:txBody>
      </p:sp>
      <p:sp>
        <p:nvSpPr>
          <p:cNvPr id="28694" name="Rectangle 21"/>
          <p:cNvSpPr>
            <a:spLocks noChangeArrowheads="1"/>
          </p:cNvSpPr>
          <p:nvPr/>
        </p:nvSpPr>
        <p:spPr bwMode="auto">
          <a:xfrm>
            <a:off x="6629400" y="55626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6</a:t>
            </a:r>
          </a:p>
        </p:txBody>
      </p:sp>
      <p:pic>
        <p:nvPicPr>
          <p:cNvPr id="28695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828800"/>
            <a:ext cx="4876800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6" name="Line 24"/>
          <p:cNvSpPr>
            <a:spLocks noChangeShapeType="1"/>
          </p:cNvSpPr>
          <p:nvPr/>
        </p:nvSpPr>
        <p:spPr bwMode="auto">
          <a:xfrm flipH="1">
            <a:off x="4572000" y="2971800"/>
            <a:ext cx="25146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97" name="Rectangle 25"/>
          <p:cNvSpPr>
            <a:spLocks noChangeArrowheads="1"/>
          </p:cNvSpPr>
          <p:nvPr/>
        </p:nvSpPr>
        <p:spPr bwMode="auto">
          <a:xfrm>
            <a:off x="7086600" y="266700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Carolan: Model Completion using ARP/wARP</a:t>
            </a:r>
            <a:endParaRPr lang="de-DE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June 13th, 2011</a:t>
            </a:r>
            <a:endParaRPr lang="de-DE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>
                <a:solidFill>
                  <a:srgbClr val="37A955"/>
                </a:solidFill>
              </a:rPr>
              <a:t>Constructing the ligand</a:t>
            </a:r>
            <a:endParaRPr lang="de-DE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299325" y="250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/>
              <a:t>To address more broadly the different ligand sizes and complexities encountered, to increase the robustness of the software...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1447800" y="2819400"/>
            <a:ext cx="5946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2 separate construction methods get used:</a:t>
            </a:r>
          </a:p>
        </p:txBody>
      </p:sp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1447800" y="3429000"/>
            <a:ext cx="5948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SzPct val="75000"/>
              <a:buFont typeface="Wingdings" charset="2"/>
              <a:buChar char="q"/>
            </a:pPr>
            <a:r>
              <a:rPr lang="en-US"/>
              <a:t> </a:t>
            </a:r>
            <a:r>
              <a:rPr lang="en-US" i="1"/>
              <a:t>Label swapping on the sparsed grid</a:t>
            </a:r>
          </a:p>
          <a:p>
            <a:pPr>
              <a:buSzPct val="75000"/>
              <a:buFont typeface="Wingdings" charset="2"/>
              <a:buChar char="q"/>
            </a:pPr>
            <a:r>
              <a:rPr lang="en-US" i="1"/>
              <a:t> Metropolis search in conformation space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C0823-33BB-894D-BCD3-3D79F0290DDE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07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025D6808-B2DF-1E48-BBB8-C459A7BC8789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Constructing the ligand: Graph search</a:t>
            </a:r>
          </a:p>
        </p:txBody>
      </p:sp>
      <p:sp>
        <p:nvSpPr>
          <p:cNvPr id="3072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038600" y="3581400"/>
            <a:ext cx="48768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Uses the sparse grid representation of the electron density at the chosen binding site &amp; topology of known ligand.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kern="0" dirty="0">
              <a:latin typeface="+mn-lt"/>
              <a:ea typeface="+mn-ea"/>
              <a:cs typeface="+mn-cs"/>
            </a:endParaRPr>
          </a:p>
        </p:txBody>
      </p:sp>
      <p:pic>
        <p:nvPicPr>
          <p:cNvPr id="3072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038600"/>
            <a:ext cx="3581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7"/>
          <p:cNvSpPr txBox="1">
            <a:spLocks noChangeArrowheads="1"/>
          </p:cNvSpPr>
          <p:nvPr/>
        </p:nvSpPr>
        <p:spPr bwMode="auto">
          <a:xfrm>
            <a:off x="762000" y="53340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FAD</a:t>
            </a:r>
          </a:p>
        </p:txBody>
      </p:sp>
      <p:sp>
        <p:nvSpPr>
          <p:cNvPr id="30730" name="Rectangle 8"/>
          <p:cNvSpPr>
            <a:spLocks noChangeArrowheads="1"/>
          </p:cNvSpPr>
          <p:nvPr/>
        </p:nvSpPr>
        <p:spPr bwMode="auto">
          <a:xfrm>
            <a:off x="4953000" y="5334000"/>
            <a:ext cx="76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Grid</a:t>
            </a:r>
          </a:p>
        </p:txBody>
      </p:sp>
      <p:sp>
        <p:nvSpPr>
          <p:cNvPr id="30731" name="Rectangle 9"/>
          <p:cNvSpPr>
            <a:spLocks noChangeArrowheads="1"/>
          </p:cNvSpPr>
          <p:nvPr/>
        </p:nvSpPr>
        <p:spPr bwMode="auto">
          <a:xfrm>
            <a:off x="1066800" y="2438400"/>
            <a:ext cx="2819400" cy="15240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457200" indent="-457200">
              <a:buFont typeface="Times" charset="0"/>
              <a:buAutoNum type="alphaUcParenR"/>
            </a:pPr>
            <a:endParaRPr lang="en-US" sz="2000"/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Connectivity</a:t>
            </a:r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Distances</a:t>
            </a:r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Angles</a:t>
            </a:r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Chirality</a:t>
            </a:r>
          </a:p>
          <a:p>
            <a:pPr marL="457200" indent="-457200">
              <a:buFont typeface="Times" charset="0"/>
              <a:buNone/>
            </a:pPr>
            <a:endParaRPr lang="en-US"/>
          </a:p>
        </p:txBody>
      </p:sp>
      <p:sp>
        <p:nvSpPr>
          <p:cNvPr id="30732" name="Rectangle 10"/>
          <p:cNvSpPr>
            <a:spLocks noChangeArrowheads="1"/>
          </p:cNvSpPr>
          <p:nvPr/>
        </p:nvSpPr>
        <p:spPr bwMode="auto">
          <a:xfrm>
            <a:off x="5029200" y="2438400"/>
            <a:ext cx="2819400" cy="15240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457200" indent="-457200">
              <a:buFont typeface="Times" charset="0"/>
              <a:buAutoNum type="alphaUcParenR"/>
            </a:pPr>
            <a:endParaRPr lang="en-US" sz="2000"/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Connectivity</a:t>
            </a:r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Distances</a:t>
            </a:r>
          </a:p>
          <a:p>
            <a:pPr marL="457200" indent="-457200">
              <a:buFont typeface="Times" charset="0"/>
              <a:buAutoNum type="alphaUcParenR"/>
            </a:pPr>
            <a:r>
              <a:rPr lang="en-US" sz="2000"/>
              <a:t>Density</a:t>
            </a:r>
          </a:p>
          <a:p>
            <a:pPr marL="457200" indent="-457200">
              <a:buFont typeface="Times" charset="0"/>
              <a:buAutoNum type="alphaUcParenR"/>
            </a:pPr>
            <a:r>
              <a:rPr lang="en-US" sz="2000" i="1"/>
              <a:t>NO IDENTITIES!</a:t>
            </a:r>
            <a:endParaRPr lang="en-US" sz="2000"/>
          </a:p>
          <a:p>
            <a:pPr marL="457200" indent="-457200">
              <a:buFont typeface="Times" charset="0"/>
              <a:buNone/>
            </a:pPr>
            <a:endParaRPr lang="en-US"/>
          </a:p>
        </p:txBody>
      </p:sp>
      <p:sp>
        <p:nvSpPr>
          <p:cNvPr id="30733" name="Text Box 11"/>
          <p:cNvSpPr txBox="1">
            <a:spLocks noChangeArrowheads="1"/>
          </p:cNvSpPr>
          <p:nvPr/>
        </p:nvSpPr>
        <p:spPr bwMode="auto">
          <a:xfrm>
            <a:off x="990600" y="2041525"/>
            <a:ext cx="2897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Knowledge about ligand</a:t>
            </a:r>
            <a:endParaRPr lang="en-US"/>
          </a:p>
        </p:txBody>
      </p:sp>
      <p:sp>
        <p:nvSpPr>
          <p:cNvPr id="30734" name="Rectangle 12"/>
          <p:cNvSpPr>
            <a:spLocks noChangeArrowheads="1"/>
          </p:cNvSpPr>
          <p:nvPr/>
        </p:nvSpPr>
        <p:spPr bwMode="auto">
          <a:xfrm>
            <a:off x="5130800" y="2057400"/>
            <a:ext cx="264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Knowledge about grid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92A16A26-869D-B943-93A8-CBEB99F2857F}" type="slidenum">
              <a:rPr lang="de-DE" smtClean="0"/>
              <a:pPr/>
              <a:t>17</a:t>
            </a:fld>
            <a:endParaRPr lang="de-DE" smtClean="0"/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Constructing the ligand: Graph search</a:t>
            </a:r>
          </a:p>
        </p:txBody>
      </p:sp>
      <p:sp>
        <p:nvSpPr>
          <p:cNvPr id="3174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pic>
        <p:nvPicPr>
          <p:cNvPr id="31750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038600" y="3581400"/>
            <a:ext cx="48768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kern="0"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kern="0">
              <a:latin typeface="+mn-lt"/>
              <a:ea typeface="+mn-ea"/>
              <a:cs typeface="+mn-cs"/>
            </a:endParaRPr>
          </a:p>
        </p:txBody>
      </p:sp>
      <p:pic>
        <p:nvPicPr>
          <p:cNvPr id="3175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038600"/>
            <a:ext cx="3581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304800" y="5461000"/>
            <a:ext cx="1314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Start atom</a:t>
            </a:r>
            <a:endParaRPr lang="en-US"/>
          </a:p>
        </p:txBody>
      </p:sp>
      <p:sp>
        <p:nvSpPr>
          <p:cNvPr id="31754" name="Line 14"/>
          <p:cNvSpPr>
            <a:spLocks noChangeShapeType="1"/>
          </p:cNvSpPr>
          <p:nvPr/>
        </p:nvSpPr>
        <p:spPr bwMode="auto">
          <a:xfrm flipV="1">
            <a:off x="1066800" y="4953000"/>
            <a:ext cx="762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755" name="Rectangle 22"/>
          <p:cNvSpPr>
            <a:spLocks noChangeArrowheads="1"/>
          </p:cNvSpPr>
          <p:nvPr/>
        </p:nvSpPr>
        <p:spPr bwMode="auto">
          <a:xfrm>
            <a:off x="1066800" y="1143000"/>
            <a:ext cx="7289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‘Label swapping’</a:t>
            </a:r>
          </a:p>
          <a:p>
            <a:pPr>
              <a:buFont typeface="Times" charset="0"/>
              <a:buChar char="•"/>
            </a:pPr>
            <a:r>
              <a:rPr lang="en-US" sz="2000"/>
              <a:t> The ligand is expanded on the sparse density preserving</a:t>
            </a:r>
          </a:p>
          <a:p>
            <a:pPr>
              <a:buFont typeface="Times" charset="0"/>
              <a:buNone/>
            </a:pPr>
            <a:r>
              <a:rPr lang="en-US" sz="2000"/>
              <a:t>  connectivities.</a:t>
            </a:r>
          </a:p>
          <a:p>
            <a:pPr>
              <a:buFont typeface="Times" charset="0"/>
              <a:buChar char="•"/>
            </a:pPr>
            <a:r>
              <a:rPr lang="en-US" sz="2000"/>
              <a:t> Every dummy ‘atom’ of the sparse grid is tried as a start point.</a:t>
            </a:r>
          </a:p>
          <a:p>
            <a:pPr>
              <a:buFont typeface="Times" charset="0"/>
              <a:buChar char="•"/>
            </a:pPr>
            <a:r>
              <a:rPr lang="en-US" sz="2000"/>
              <a:t> An exhaustive graph search is performed.</a:t>
            </a:r>
          </a:p>
          <a:p>
            <a:pPr>
              <a:buFont typeface="Times" charset="0"/>
              <a:buChar char="•"/>
            </a:pPr>
            <a:r>
              <a:rPr lang="en-US" sz="2000"/>
              <a:t> Models are scored by their fit to density and expected</a:t>
            </a:r>
          </a:p>
          <a:p>
            <a:pPr>
              <a:buFont typeface="Times" charset="0"/>
              <a:buNone/>
            </a:pPr>
            <a:r>
              <a:rPr lang="en-US" sz="2000"/>
              <a:t>  stereochemical features.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277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EEE78F88-EA49-1C4E-8D43-38885ACBC568}" type="slidenum">
              <a:rPr lang="de-DE" smtClean="0"/>
              <a:pPr/>
              <a:t>18</a:t>
            </a:fld>
            <a:endParaRPr lang="de-DE" smtClean="0"/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Constructing the ligand: Graph search</a:t>
            </a:r>
          </a:p>
        </p:txBody>
      </p:sp>
      <p:sp>
        <p:nvSpPr>
          <p:cNvPr id="3277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pic>
        <p:nvPicPr>
          <p:cNvPr id="32774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038600" y="3581400"/>
            <a:ext cx="487680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95300" y="1017588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kern="0"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defRPr/>
            </a:pPr>
            <a:endParaRPr lang="en-US" kern="0">
              <a:latin typeface="+mn-lt"/>
              <a:ea typeface="+mn-ea"/>
              <a:cs typeface="+mn-cs"/>
            </a:endParaRPr>
          </a:p>
        </p:txBody>
      </p:sp>
      <p:pic>
        <p:nvPicPr>
          <p:cNvPr id="327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038600"/>
            <a:ext cx="3581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7"/>
          <p:cNvSpPr>
            <a:spLocks noChangeArrowheads="1"/>
          </p:cNvSpPr>
          <p:nvPr/>
        </p:nvSpPr>
        <p:spPr bwMode="auto">
          <a:xfrm>
            <a:off x="304800" y="5462588"/>
            <a:ext cx="1314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/>
              <a:t>Start atom</a:t>
            </a:r>
            <a:endParaRPr lang="en-US"/>
          </a:p>
        </p:txBody>
      </p:sp>
      <p:sp>
        <p:nvSpPr>
          <p:cNvPr id="32778" name="Line 8"/>
          <p:cNvSpPr>
            <a:spLocks noChangeShapeType="1"/>
          </p:cNvSpPr>
          <p:nvPr/>
        </p:nvSpPr>
        <p:spPr bwMode="auto">
          <a:xfrm flipV="1">
            <a:off x="1066800" y="4954588"/>
            <a:ext cx="762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2819400" y="762000"/>
            <a:ext cx="2762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Index of starting grid point</a:t>
            </a:r>
            <a:endParaRPr lang="en-US" sz="2000" b="1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1295400" y="1093788"/>
            <a:ext cx="624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 rot="5400000">
            <a:off x="6599237" y="2357438"/>
            <a:ext cx="2714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/>
              <a:t>No of ligand atoms placed</a:t>
            </a:r>
            <a:endParaRPr lang="en-US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>
            <a:off x="7696200" y="1246188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4114800" y="5818188"/>
            <a:ext cx="253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Surviving start points</a:t>
            </a:r>
            <a:endParaRPr lang="en-US" sz="1800" b="1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V="1">
            <a:off x="5181600" y="5056188"/>
            <a:ext cx="3810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 flipV="1">
            <a:off x="5562600" y="5056188"/>
            <a:ext cx="15240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V="1">
            <a:off x="5867400" y="5056188"/>
            <a:ext cx="0" cy="762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Line 20"/>
          <p:cNvSpPr>
            <a:spLocks noChangeShapeType="1"/>
          </p:cNvSpPr>
          <p:nvPr/>
        </p:nvSpPr>
        <p:spPr bwMode="auto">
          <a:xfrm flipH="1">
            <a:off x="5867400" y="4294188"/>
            <a:ext cx="1524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8" name="Rectangle 21"/>
          <p:cNvSpPr>
            <a:spLocks noChangeArrowheads="1"/>
          </p:cNvSpPr>
          <p:nvPr/>
        </p:nvSpPr>
        <p:spPr bwMode="auto">
          <a:xfrm>
            <a:off x="0" y="3074988"/>
            <a:ext cx="1200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rgbClr val="33FF00"/>
                </a:solidFill>
              </a:rPr>
              <a:t>Dead</a:t>
            </a:r>
          </a:p>
          <a:p>
            <a:r>
              <a:rPr lang="en-US" sz="1800" b="1">
                <a:solidFill>
                  <a:srgbClr val="33FF00"/>
                </a:solidFill>
              </a:rPr>
              <a:t>branches</a:t>
            </a:r>
            <a:endParaRPr lang="en-US"/>
          </a:p>
        </p:txBody>
      </p:sp>
      <p:pic>
        <p:nvPicPr>
          <p:cNvPr id="32789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1169988"/>
            <a:ext cx="6400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0" name="Line 23"/>
          <p:cNvSpPr>
            <a:spLocks noChangeShapeType="1"/>
          </p:cNvSpPr>
          <p:nvPr/>
        </p:nvSpPr>
        <p:spPr bwMode="auto">
          <a:xfrm>
            <a:off x="838200" y="3379788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 flipH="1" flipV="1">
            <a:off x="5410200" y="3836988"/>
            <a:ext cx="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H="1" flipV="1">
            <a:off x="5257800" y="3836988"/>
            <a:ext cx="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3" name="Line 26"/>
          <p:cNvSpPr>
            <a:spLocks noChangeShapeType="1"/>
          </p:cNvSpPr>
          <p:nvPr/>
        </p:nvSpPr>
        <p:spPr bwMode="auto">
          <a:xfrm flipH="1" flipV="1">
            <a:off x="5334000" y="3836988"/>
            <a:ext cx="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4" name="Line 27"/>
          <p:cNvSpPr>
            <a:spLocks noChangeShapeType="1"/>
          </p:cNvSpPr>
          <p:nvPr/>
        </p:nvSpPr>
        <p:spPr bwMode="auto">
          <a:xfrm flipH="1" flipV="1">
            <a:off x="3657600" y="3836988"/>
            <a:ext cx="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D351BD1E-6B2A-604D-B811-F159098E0B4F}" type="slidenum">
              <a:rPr lang="de-DE" smtClean="0"/>
              <a:pPr/>
              <a:t>19</a:t>
            </a:fld>
            <a:endParaRPr lang="de-DE" smtClean="0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Constructing the ligand: Metropolis search</a:t>
            </a:r>
          </a:p>
        </p:txBody>
      </p:sp>
      <p:sp>
        <p:nvSpPr>
          <p:cNvPr id="3379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914400"/>
            <a:ext cx="8153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buFont typeface="Times" charset="0"/>
              <a:buNone/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Perform a random walk in parameter space biased towards the optimum of a score function.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i="1" kern="0">
                <a:latin typeface="+mn-lt"/>
                <a:ea typeface="+mn-ea"/>
                <a:cs typeface="+mn-cs"/>
              </a:rPr>
              <a:t>Parameter space: Position, Orientation and Conformation.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i="1" kern="0">
                <a:latin typeface="+mn-lt"/>
                <a:ea typeface="+mn-ea"/>
                <a:cs typeface="+mn-cs"/>
              </a:rPr>
              <a:t>Score function: ‘Pseudo’ map correlation.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i="1" kern="0">
                <a:latin typeface="+mn-lt"/>
                <a:ea typeface="+mn-ea"/>
                <a:cs typeface="+mn-cs"/>
              </a:rPr>
              <a:t>Advantage: Less degrees of freedom.</a:t>
            </a:r>
          </a:p>
        </p:txBody>
      </p:sp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3200400"/>
            <a:ext cx="36703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200400"/>
            <a:ext cx="36703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1" name="Oval 8"/>
          <p:cNvSpPr>
            <a:spLocks noChangeArrowheads="1"/>
          </p:cNvSpPr>
          <p:nvPr/>
        </p:nvSpPr>
        <p:spPr bwMode="auto">
          <a:xfrm>
            <a:off x="685800" y="4038600"/>
            <a:ext cx="8382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2" name="Oval 9"/>
          <p:cNvSpPr>
            <a:spLocks noChangeArrowheads="1"/>
          </p:cNvSpPr>
          <p:nvPr/>
        </p:nvSpPr>
        <p:spPr bwMode="auto">
          <a:xfrm>
            <a:off x="1066800" y="4419600"/>
            <a:ext cx="6858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3" name="Oval 10"/>
          <p:cNvSpPr>
            <a:spLocks noChangeArrowheads="1"/>
          </p:cNvSpPr>
          <p:nvPr/>
        </p:nvSpPr>
        <p:spPr bwMode="auto">
          <a:xfrm>
            <a:off x="1371600" y="4495800"/>
            <a:ext cx="762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4" name="Oval 11"/>
          <p:cNvSpPr>
            <a:spLocks noChangeArrowheads="1"/>
          </p:cNvSpPr>
          <p:nvPr/>
        </p:nvSpPr>
        <p:spPr bwMode="auto">
          <a:xfrm>
            <a:off x="1676400" y="4191000"/>
            <a:ext cx="6096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5" name="Oval 12"/>
          <p:cNvSpPr>
            <a:spLocks noChangeArrowheads="1"/>
          </p:cNvSpPr>
          <p:nvPr/>
        </p:nvSpPr>
        <p:spPr bwMode="auto">
          <a:xfrm>
            <a:off x="1828800" y="4495800"/>
            <a:ext cx="762000" cy="838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6" name="Oval 13"/>
          <p:cNvSpPr>
            <a:spLocks noChangeArrowheads="1"/>
          </p:cNvSpPr>
          <p:nvPr/>
        </p:nvSpPr>
        <p:spPr bwMode="auto">
          <a:xfrm>
            <a:off x="2209800" y="4267200"/>
            <a:ext cx="6096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7" name="Oval 14"/>
          <p:cNvSpPr>
            <a:spLocks noChangeArrowheads="1"/>
          </p:cNvSpPr>
          <p:nvPr/>
        </p:nvSpPr>
        <p:spPr bwMode="auto">
          <a:xfrm>
            <a:off x="2438400" y="4648200"/>
            <a:ext cx="762000" cy="381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8" name="Oval 15"/>
          <p:cNvSpPr>
            <a:spLocks noChangeArrowheads="1"/>
          </p:cNvSpPr>
          <p:nvPr/>
        </p:nvSpPr>
        <p:spPr bwMode="auto">
          <a:xfrm>
            <a:off x="2743200" y="3505200"/>
            <a:ext cx="1371600" cy="2590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09" name="Line 16"/>
          <p:cNvSpPr>
            <a:spLocks noChangeShapeType="1"/>
          </p:cNvSpPr>
          <p:nvPr/>
        </p:nvSpPr>
        <p:spPr bwMode="auto">
          <a:xfrm>
            <a:off x="5334000" y="35052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0" name="Line 17"/>
          <p:cNvSpPr>
            <a:spLocks noChangeShapeType="1"/>
          </p:cNvSpPr>
          <p:nvPr/>
        </p:nvSpPr>
        <p:spPr bwMode="auto">
          <a:xfrm>
            <a:off x="5638800" y="3505200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1" name="Line 18"/>
          <p:cNvSpPr>
            <a:spLocks noChangeShapeType="1"/>
          </p:cNvSpPr>
          <p:nvPr/>
        </p:nvSpPr>
        <p:spPr bwMode="auto">
          <a:xfrm>
            <a:off x="5867400" y="3505200"/>
            <a:ext cx="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2" name="Line 19"/>
          <p:cNvSpPr>
            <a:spLocks noChangeShapeType="1"/>
          </p:cNvSpPr>
          <p:nvPr/>
        </p:nvSpPr>
        <p:spPr bwMode="auto">
          <a:xfrm>
            <a:off x="6172200" y="35052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3" name="Line 20"/>
          <p:cNvSpPr>
            <a:spLocks noChangeShapeType="1"/>
          </p:cNvSpPr>
          <p:nvPr/>
        </p:nvSpPr>
        <p:spPr bwMode="auto">
          <a:xfrm>
            <a:off x="6400800" y="3505200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4" name="Line 21"/>
          <p:cNvSpPr>
            <a:spLocks noChangeShapeType="1"/>
          </p:cNvSpPr>
          <p:nvPr/>
        </p:nvSpPr>
        <p:spPr bwMode="auto">
          <a:xfrm>
            <a:off x="6705600" y="35052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5" name="Line 22"/>
          <p:cNvSpPr>
            <a:spLocks noChangeShapeType="1"/>
          </p:cNvSpPr>
          <p:nvPr/>
        </p:nvSpPr>
        <p:spPr bwMode="auto">
          <a:xfrm>
            <a:off x="7010400" y="35052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816" name="Rectangle 23"/>
          <p:cNvSpPr>
            <a:spLocks noChangeArrowheads="1"/>
          </p:cNvSpPr>
          <p:nvPr/>
        </p:nvSpPr>
        <p:spPr bwMode="auto">
          <a:xfrm>
            <a:off x="1225550" y="3048000"/>
            <a:ext cx="1898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Rigid groups</a:t>
            </a:r>
          </a:p>
        </p:txBody>
      </p:sp>
      <p:sp>
        <p:nvSpPr>
          <p:cNvPr id="33817" name="Rectangle 24"/>
          <p:cNvSpPr>
            <a:spLocks noChangeArrowheads="1"/>
          </p:cNvSpPr>
          <p:nvPr/>
        </p:nvSpPr>
        <p:spPr bwMode="auto">
          <a:xfrm>
            <a:off x="4984750" y="3048000"/>
            <a:ext cx="2406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Rotatable bonds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12" y="3218979"/>
            <a:ext cx="7796788" cy="2969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066800"/>
            <a:ext cx="8153400" cy="4351338"/>
          </a:xfrm>
        </p:spPr>
        <p:txBody>
          <a:bodyPr/>
          <a:lstStyle/>
          <a:p>
            <a:r>
              <a:rPr lang="en-US" dirty="0" err="1" smtClean="0"/>
              <a:t>Ligands</a:t>
            </a:r>
            <a:endParaRPr lang="en-US" dirty="0" smtClean="0"/>
          </a:p>
          <a:p>
            <a:r>
              <a:rPr lang="en-US" dirty="0" smtClean="0"/>
              <a:t>Nucleotides</a:t>
            </a:r>
          </a:p>
          <a:p>
            <a:r>
              <a:rPr lang="en-US" dirty="0" smtClean="0"/>
              <a:t>Solvent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Carolan: Model Completion using ARP/wARP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13th, 2011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C0823-33BB-894D-BCD3-3D79F0290DDE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7" name="Picture 6" descr="ligan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0"/>
            <a:ext cx="4669837" cy="35395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Carolan: Model Completion using ARP/wARP</a:t>
            </a:r>
            <a:endParaRPr lang="de-DE"/>
          </a:p>
        </p:txBody>
      </p:sp>
      <p:sp>
        <p:nvSpPr>
          <p:cNvPr id="18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June 13th, 2011</a:t>
            </a:r>
            <a:endParaRPr lang="de-DE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86258"/>
            <a:ext cx="8153400" cy="762000"/>
          </a:xfrm>
        </p:spPr>
        <p:txBody>
          <a:bodyPr/>
          <a:lstStyle/>
          <a:p>
            <a:r>
              <a:rPr lang="de-DE">
                <a:solidFill>
                  <a:srgbClr val="37A955"/>
                </a:solidFill>
              </a:rPr>
              <a:t>Construction with a Metropolis method</a:t>
            </a:r>
            <a:endParaRPr lang="de-DE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Tx/>
              <a:buNone/>
            </a:pPr>
            <a:r>
              <a:rPr lang="en-US"/>
              <a:t>The evolution of a model during a metropolis optimisation.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7299325" y="250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601788"/>
            <a:ext cx="2133600" cy="1674812"/>
          </a:xfrm>
          <a:prstGeom prst="rect">
            <a:avLst/>
          </a:prstGeom>
          <a:noFill/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1600200"/>
            <a:ext cx="2133600" cy="1562100"/>
          </a:xfrm>
          <a:prstGeom prst="rect">
            <a:avLst/>
          </a:prstGeom>
          <a:noFill/>
        </p:spPr>
      </p:pic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1676400"/>
            <a:ext cx="2286000" cy="1536700"/>
          </a:xfrm>
          <a:prstGeom prst="rect">
            <a:avLst/>
          </a:prstGeom>
          <a:noFill/>
        </p:spPr>
      </p:pic>
      <p:pic>
        <p:nvPicPr>
          <p:cNvPr id="6349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37325" y="1601788"/>
            <a:ext cx="2438400" cy="1652588"/>
          </a:xfrm>
          <a:prstGeom prst="rect">
            <a:avLst/>
          </a:prstGeom>
          <a:noFill/>
        </p:spPr>
      </p:pic>
      <p:pic>
        <p:nvPicPr>
          <p:cNvPr id="63498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7800" y="3381375"/>
            <a:ext cx="3417888" cy="2333625"/>
          </a:xfrm>
          <a:prstGeom prst="rect">
            <a:avLst/>
          </a:prstGeom>
          <a:noFill/>
        </p:spPr>
      </p:pic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381000" y="2819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63500" name="Rectangle 12"/>
          <p:cNvSpPr>
            <a:spLocks noChangeArrowheads="1"/>
          </p:cNvSpPr>
          <p:nvPr/>
        </p:nvSpPr>
        <p:spPr bwMode="auto">
          <a:xfrm>
            <a:off x="2527300" y="2803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63501" name="Rectangle 13"/>
          <p:cNvSpPr>
            <a:spLocks noChangeArrowheads="1"/>
          </p:cNvSpPr>
          <p:nvPr/>
        </p:nvSpPr>
        <p:spPr bwMode="auto">
          <a:xfrm>
            <a:off x="4572000" y="2819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63502" name="Rectangle 14"/>
          <p:cNvSpPr>
            <a:spLocks noChangeArrowheads="1"/>
          </p:cNvSpPr>
          <p:nvPr/>
        </p:nvSpPr>
        <p:spPr bwMode="auto">
          <a:xfrm>
            <a:off x="6718300" y="2819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2"/>
                </a:solidFill>
              </a:rPr>
              <a:t>D</a:t>
            </a:r>
          </a:p>
        </p:txBody>
      </p:sp>
      <p:sp>
        <p:nvSpPr>
          <p:cNvPr id="63511" name="Rectangle 23"/>
          <p:cNvSpPr>
            <a:spLocks noChangeArrowheads="1"/>
          </p:cNvSpPr>
          <p:nvPr/>
        </p:nvSpPr>
        <p:spPr bwMode="auto">
          <a:xfrm>
            <a:off x="5029200" y="5638800"/>
            <a:ext cx="401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Final result: 9000 moves + refinement</a:t>
            </a:r>
            <a:endParaRPr lang="en-US"/>
          </a:p>
        </p:txBody>
      </p:sp>
      <p:sp>
        <p:nvSpPr>
          <p:cNvPr id="63512" name="Rectangle 24"/>
          <p:cNvSpPr>
            <a:spLocks noChangeArrowheads="1"/>
          </p:cNvSpPr>
          <p:nvPr/>
        </p:nvSpPr>
        <p:spPr bwMode="auto">
          <a:xfrm rot="-16200000">
            <a:off x="7420769" y="4067969"/>
            <a:ext cx="2805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FMN to 1jqv at 2.1Å: 0.23Å rmsd.</a:t>
            </a:r>
            <a:endParaRPr lang="en-US"/>
          </a:p>
        </p:txBody>
      </p:sp>
      <p:pic>
        <p:nvPicPr>
          <p:cNvPr id="63513" name="Picture 2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000" y="3316288"/>
            <a:ext cx="4572000" cy="2832100"/>
          </a:xfrm>
          <a:prstGeom prst="rect">
            <a:avLst/>
          </a:prstGeom>
          <a:noFill/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C0823-33BB-894D-BCD3-3D79F0290DDE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C. Carolan: Model Completion using ARP/wARP</a:t>
            </a:r>
            <a:endParaRPr lang="de-DE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smtClean="0"/>
              <a:t>June 13th, 2011</a:t>
            </a:r>
            <a:endParaRPr lang="de-DE"/>
          </a:p>
        </p:txBody>
      </p:sp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solidFill>
                  <a:srgbClr val="37A955"/>
                </a:solidFill>
              </a:rPr>
              <a:t>Real space refinement</a:t>
            </a:r>
            <a:endParaRPr lang="de-DE"/>
          </a:p>
        </p:txBody>
      </p:sp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7299325" y="2508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4191000"/>
            <a:ext cx="2438400" cy="1957388"/>
          </a:xfrm>
          <a:prstGeom prst="rect">
            <a:avLst/>
          </a:prstGeom>
          <a:noFill/>
        </p:spPr>
      </p:pic>
      <p:pic>
        <p:nvPicPr>
          <p:cNvPr id="22938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886200"/>
            <a:ext cx="3036888" cy="2074863"/>
          </a:xfrm>
          <a:prstGeom prst="rect">
            <a:avLst/>
          </a:prstGeom>
          <a:noFill/>
        </p:spPr>
      </p:pic>
      <p:pic>
        <p:nvPicPr>
          <p:cNvPr id="2293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2286000"/>
            <a:ext cx="2819400" cy="2051050"/>
          </a:xfrm>
          <a:prstGeom prst="rect">
            <a:avLst/>
          </a:prstGeom>
          <a:noFill/>
        </p:spPr>
      </p:pic>
      <p:pic>
        <p:nvPicPr>
          <p:cNvPr id="22938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57600" y="2286000"/>
            <a:ext cx="2438400" cy="1882775"/>
          </a:xfrm>
          <a:prstGeom prst="rect">
            <a:avLst/>
          </a:prstGeom>
          <a:noFill/>
        </p:spPr>
      </p:pic>
      <p:sp>
        <p:nvSpPr>
          <p:cNvPr id="229384" name="Rectangle 8"/>
          <p:cNvSpPr>
            <a:spLocks noChangeArrowheads="1"/>
          </p:cNvSpPr>
          <p:nvPr/>
        </p:nvSpPr>
        <p:spPr bwMode="auto">
          <a:xfrm>
            <a:off x="838200" y="990600"/>
            <a:ext cx="73564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Times" charset="0"/>
              <a:buChar char="•"/>
            </a:pPr>
            <a:r>
              <a:rPr lang="en-US"/>
              <a:t> Uses the full density and topology information</a:t>
            </a:r>
          </a:p>
          <a:p>
            <a:pPr>
              <a:buFont typeface="Times" charset="0"/>
              <a:buChar char="•"/>
            </a:pPr>
            <a:r>
              <a:rPr lang="en-US"/>
              <a:t> Employs a gradient method to optimise fit to density</a:t>
            </a:r>
          </a:p>
          <a:p>
            <a:pPr>
              <a:buFont typeface="Times" charset="0"/>
              <a:buNone/>
            </a:pPr>
            <a:r>
              <a:rPr lang="en-US"/>
              <a:t>   and ligand geometry simultaneously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C0823-33BB-894D-BCD3-3D79F0290DDE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A6011E55-AFA0-9148-8444-C8787B824D71}" type="slidenum">
              <a:rPr lang="de-DE" smtClean="0"/>
              <a:pPr/>
              <a:t>22</a:t>
            </a:fld>
            <a:endParaRPr lang="de-DE" smtClean="0"/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protocol of a modeling task</a:t>
            </a:r>
          </a:p>
        </p:txBody>
      </p:sp>
      <p:sp>
        <p:nvSpPr>
          <p:cNvPr id="3789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Fundamental initial knowledge determines the protocol.</a:t>
            </a:r>
          </a:p>
        </p:txBody>
      </p:sp>
      <p:sp>
        <p:nvSpPr>
          <p:cNvPr id="37895" name="Rectangle 5"/>
          <p:cNvSpPr>
            <a:spLocks noChangeArrowheads="1"/>
          </p:cNvSpPr>
          <p:nvPr/>
        </p:nvSpPr>
        <p:spPr bwMode="auto">
          <a:xfrm>
            <a:off x="685800" y="2819400"/>
            <a:ext cx="3200400" cy="28194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7896" name="Line 6"/>
          <p:cNvSpPr>
            <a:spLocks noChangeShapeType="1"/>
          </p:cNvSpPr>
          <p:nvPr/>
        </p:nvSpPr>
        <p:spPr bwMode="auto">
          <a:xfrm>
            <a:off x="685800" y="35052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Line 7"/>
          <p:cNvSpPr>
            <a:spLocks noChangeShapeType="1"/>
          </p:cNvSpPr>
          <p:nvPr/>
        </p:nvSpPr>
        <p:spPr bwMode="auto">
          <a:xfrm>
            <a:off x="685800" y="45720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Line 8"/>
          <p:cNvSpPr>
            <a:spLocks noChangeShapeType="1"/>
          </p:cNvSpPr>
          <p:nvPr/>
        </p:nvSpPr>
        <p:spPr bwMode="auto">
          <a:xfrm>
            <a:off x="13716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9" name="Line 9"/>
          <p:cNvSpPr>
            <a:spLocks noChangeShapeType="1"/>
          </p:cNvSpPr>
          <p:nvPr/>
        </p:nvSpPr>
        <p:spPr bwMode="auto">
          <a:xfrm>
            <a:off x="25908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0" name="Text Box 10"/>
          <p:cNvSpPr txBox="1">
            <a:spLocks noChangeArrowheads="1"/>
          </p:cNvSpPr>
          <p:nvPr/>
        </p:nvSpPr>
        <p:spPr bwMode="auto">
          <a:xfrm>
            <a:off x="1517650" y="29718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</a:p>
        </p:txBody>
      </p:sp>
      <p:sp>
        <p:nvSpPr>
          <p:cNvPr id="37901" name="Text Box 11"/>
          <p:cNvSpPr txBox="1">
            <a:spLocks noChangeArrowheads="1"/>
          </p:cNvSpPr>
          <p:nvPr/>
        </p:nvSpPr>
        <p:spPr bwMode="auto">
          <a:xfrm rot="-5400000">
            <a:off x="592932" y="3890168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  <a:endParaRPr lang="en-US"/>
          </a:p>
        </p:txBody>
      </p:sp>
      <p:sp>
        <p:nvSpPr>
          <p:cNvPr id="37902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</a:p>
        </p:txBody>
      </p:sp>
      <p:sp>
        <p:nvSpPr>
          <p:cNvPr id="37903" name="Text Box 13"/>
          <p:cNvSpPr txBox="1">
            <a:spLocks noChangeArrowheads="1"/>
          </p:cNvSpPr>
          <p:nvPr/>
        </p:nvSpPr>
        <p:spPr bwMode="auto">
          <a:xfrm rot="-5400000">
            <a:off x="467519" y="4937919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  <a:endParaRPr lang="en-US"/>
          </a:p>
        </p:txBody>
      </p:sp>
      <p:sp>
        <p:nvSpPr>
          <p:cNvPr id="37904" name="Rectangle 14"/>
          <p:cNvSpPr>
            <a:spLocks noChangeArrowheads="1"/>
          </p:cNvSpPr>
          <p:nvPr/>
        </p:nvSpPr>
        <p:spPr bwMode="auto">
          <a:xfrm>
            <a:off x="1676400" y="2362200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Binding site</a:t>
            </a:r>
          </a:p>
        </p:txBody>
      </p:sp>
      <p:sp>
        <p:nvSpPr>
          <p:cNvPr id="37905" name="Rectangle 15"/>
          <p:cNvSpPr>
            <a:spLocks noChangeArrowheads="1"/>
          </p:cNvSpPr>
          <p:nvPr/>
        </p:nvSpPr>
        <p:spPr bwMode="auto">
          <a:xfrm rot="-5400000">
            <a:off x="-695325" y="4152900"/>
            <a:ext cx="215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Ligand identity</a:t>
            </a:r>
          </a:p>
        </p:txBody>
      </p:sp>
      <p:sp>
        <p:nvSpPr>
          <p:cNvPr id="37906" name="Text Box 16"/>
          <p:cNvSpPr txBox="1">
            <a:spLocks noChangeArrowheads="1"/>
          </p:cNvSpPr>
          <p:nvPr/>
        </p:nvSpPr>
        <p:spPr bwMode="auto">
          <a:xfrm>
            <a:off x="1720850" y="370205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X</a:t>
            </a:r>
          </a:p>
        </p:txBody>
      </p:sp>
      <p:pic>
        <p:nvPicPr>
          <p:cNvPr id="3790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3276600"/>
            <a:ext cx="24384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9688" y="3451225"/>
            <a:ext cx="22860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9" name="Rectangle 19"/>
          <p:cNvSpPr>
            <a:spLocks noChangeArrowheads="1"/>
          </p:cNvSpPr>
          <p:nvPr/>
        </p:nvSpPr>
        <p:spPr bwMode="auto">
          <a:xfrm>
            <a:off x="4191000" y="28194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1 density cluster</a:t>
            </a:r>
            <a:endParaRPr lang="en-US"/>
          </a:p>
        </p:txBody>
      </p:sp>
      <p:sp>
        <p:nvSpPr>
          <p:cNvPr id="37910" name="Rectangle 20"/>
          <p:cNvSpPr>
            <a:spLocks noChangeArrowheads="1"/>
          </p:cNvSpPr>
          <p:nvPr/>
        </p:nvSpPr>
        <p:spPr bwMode="auto">
          <a:xfrm>
            <a:off x="7016750" y="2819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1 ligand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89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DA497A0C-3F7F-C240-97E0-BE8C145D3B1B}" type="slidenum">
              <a:rPr lang="de-DE" smtClean="0"/>
              <a:pPr/>
              <a:t>23</a:t>
            </a:fld>
            <a:endParaRPr lang="de-DE" smtClean="0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protocol of a modeling task</a:t>
            </a:r>
          </a:p>
        </p:txBody>
      </p:sp>
      <p:sp>
        <p:nvSpPr>
          <p:cNvPr id="3891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Fundamental initial knowledge determines the protocol.</a:t>
            </a:r>
          </a:p>
        </p:txBody>
      </p:sp>
      <p:sp>
        <p:nvSpPr>
          <p:cNvPr id="38919" name="Rectangle 5"/>
          <p:cNvSpPr>
            <a:spLocks noChangeArrowheads="1"/>
          </p:cNvSpPr>
          <p:nvPr/>
        </p:nvSpPr>
        <p:spPr bwMode="auto">
          <a:xfrm>
            <a:off x="685800" y="2819400"/>
            <a:ext cx="3200400" cy="28194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8920" name="Line 6"/>
          <p:cNvSpPr>
            <a:spLocks noChangeShapeType="1"/>
          </p:cNvSpPr>
          <p:nvPr/>
        </p:nvSpPr>
        <p:spPr bwMode="auto">
          <a:xfrm>
            <a:off x="685800" y="35052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1" name="Line 7"/>
          <p:cNvSpPr>
            <a:spLocks noChangeShapeType="1"/>
          </p:cNvSpPr>
          <p:nvPr/>
        </p:nvSpPr>
        <p:spPr bwMode="auto">
          <a:xfrm>
            <a:off x="685800" y="45720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2" name="Line 8"/>
          <p:cNvSpPr>
            <a:spLocks noChangeShapeType="1"/>
          </p:cNvSpPr>
          <p:nvPr/>
        </p:nvSpPr>
        <p:spPr bwMode="auto">
          <a:xfrm>
            <a:off x="13716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3" name="Line 9"/>
          <p:cNvSpPr>
            <a:spLocks noChangeShapeType="1"/>
          </p:cNvSpPr>
          <p:nvPr/>
        </p:nvSpPr>
        <p:spPr bwMode="auto">
          <a:xfrm>
            <a:off x="25908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Text Box 10"/>
          <p:cNvSpPr txBox="1">
            <a:spLocks noChangeArrowheads="1"/>
          </p:cNvSpPr>
          <p:nvPr/>
        </p:nvSpPr>
        <p:spPr bwMode="auto">
          <a:xfrm>
            <a:off x="1517650" y="29718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</a:p>
        </p:txBody>
      </p:sp>
      <p:sp>
        <p:nvSpPr>
          <p:cNvPr id="38925" name="Text Box 11"/>
          <p:cNvSpPr txBox="1">
            <a:spLocks noChangeArrowheads="1"/>
          </p:cNvSpPr>
          <p:nvPr/>
        </p:nvSpPr>
        <p:spPr bwMode="auto">
          <a:xfrm rot="-5400000">
            <a:off x="592932" y="3890168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  <a:endParaRPr lang="en-US"/>
          </a:p>
        </p:txBody>
      </p:sp>
      <p:sp>
        <p:nvSpPr>
          <p:cNvPr id="38926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</a:p>
        </p:txBody>
      </p:sp>
      <p:sp>
        <p:nvSpPr>
          <p:cNvPr id="38927" name="Text Box 13"/>
          <p:cNvSpPr txBox="1">
            <a:spLocks noChangeArrowheads="1"/>
          </p:cNvSpPr>
          <p:nvPr/>
        </p:nvSpPr>
        <p:spPr bwMode="auto">
          <a:xfrm rot="-5400000">
            <a:off x="467519" y="4937919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  <a:endParaRPr lang="en-US"/>
          </a:p>
        </p:txBody>
      </p:sp>
      <p:sp>
        <p:nvSpPr>
          <p:cNvPr id="38928" name="Rectangle 14"/>
          <p:cNvSpPr>
            <a:spLocks noChangeArrowheads="1"/>
          </p:cNvSpPr>
          <p:nvPr/>
        </p:nvSpPr>
        <p:spPr bwMode="auto">
          <a:xfrm>
            <a:off x="1676400" y="2362200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Binding site</a:t>
            </a:r>
          </a:p>
        </p:txBody>
      </p:sp>
      <p:sp>
        <p:nvSpPr>
          <p:cNvPr id="38929" name="Rectangle 15"/>
          <p:cNvSpPr>
            <a:spLocks noChangeArrowheads="1"/>
          </p:cNvSpPr>
          <p:nvPr/>
        </p:nvSpPr>
        <p:spPr bwMode="auto">
          <a:xfrm rot="-5400000">
            <a:off x="-695325" y="4152900"/>
            <a:ext cx="215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Ligand identity</a:t>
            </a:r>
          </a:p>
        </p:txBody>
      </p:sp>
      <p:pic>
        <p:nvPicPr>
          <p:cNvPr id="38930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2819400"/>
            <a:ext cx="21336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1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9688" y="3451225"/>
            <a:ext cx="22860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2" name="Rectangle 19"/>
          <p:cNvSpPr>
            <a:spLocks noChangeArrowheads="1"/>
          </p:cNvSpPr>
          <p:nvPr/>
        </p:nvSpPr>
        <p:spPr bwMode="auto">
          <a:xfrm>
            <a:off x="4191000" y="16002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N density clusters</a:t>
            </a:r>
            <a:endParaRPr lang="en-US"/>
          </a:p>
        </p:txBody>
      </p:sp>
      <p:sp>
        <p:nvSpPr>
          <p:cNvPr id="38933" name="Rectangle 20"/>
          <p:cNvSpPr>
            <a:spLocks noChangeArrowheads="1"/>
          </p:cNvSpPr>
          <p:nvPr/>
        </p:nvSpPr>
        <p:spPr bwMode="auto">
          <a:xfrm>
            <a:off x="7016750" y="2819400"/>
            <a:ext cx="984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1 ligand</a:t>
            </a:r>
            <a:endParaRPr lang="en-US"/>
          </a:p>
        </p:txBody>
      </p:sp>
      <p:sp>
        <p:nvSpPr>
          <p:cNvPr id="38934" name="Text Box 21"/>
          <p:cNvSpPr txBox="1">
            <a:spLocks noChangeArrowheads="1"/>
          </p:cNvSpPr>
          <p:nvPr/>
        </p:nvSpPr>
        <p:spPr bwMode="auto">
          <a:xfrm>
            <a:off x="2971800" y="370205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X</a:t>
            </a:r>
          </a:p>
        </p:txBody>
      </p:sp>
      <p:pic>
        <p:nvPicPr>
          <p:cNvPr id="38935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032000"/>
            <a:ext cx="18732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6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810000"/>
            <a:ext cx="1981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7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4800600"/>
            <a:ext cx="18986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99B04925-02AF-9146-96DF-06861E66663B}" type="slidenum">
              <a:rPr lang="de-DE" smtClean="0"/>
              <a:pPr/>
              <a:t>24</a:t>
            </a:fld>
            <a:endParaRPr lang="de-DE" smtClean="0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protocol of a modeling task</a:t>
            </a:r>
          </a:p>
        </p:txBody>
      </p:sp>
      <p:sp>
        <p:nvSpPr>
          <p:cNvPr id="3994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Fundamental initial knowledge determines the protocol.</a:t>
            </a:r>
          </a:p>
        </p:txBody>
      </p:sp>
      <p:sp>
        <p:nvSpPr>
          <p:cNvPr id="39943" name="Rectangle 5"/>
          <p:cNvSpPr>
            <a:spLocks noChangeArrowheads="1"/>
          </p:cNvSpPr>
          <p:nvPr/>
        </p:nvSpPr>
        <p:spPr bwMode="auto">
          <a:xfrm>
            <a:off x="685800" y="2819400"/>
            <a:ext cx="3200400" cy="28194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944" name="Line 6"/>
          <p:cNvSpPr>
            <a:spLocks noChangeShapeType="1"/>
          </p:cNvSpPr>
          <p:nvPr/>
        </p:nvSpPr>
        <p:spPr bwMode="auto">
          <a:xfrm>
            <a:off x="685800" y="35052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Line 7"/>
          <p:cNvSpPr>
            <a:spLocks noChangeShapeType="1"/>
          </p:cNvSpPr>
          <p:nvPr/>
        </p:nvSpPr>
        <p:spPr bwMode="auto">
          <a:xfrm>
            <a:off x="685800" y="45720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6" name="Line 8"/>
          <p:cNvSpPr>
            <a:spLocks noChangeShapeType="1"/>
          </p:cNvSpPr>
          <p:nvPr/>
        </p:nvSpPr>
        <p:spPr bwMode="auto">
          <a:xfrm>
            <a:off x="13716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7" name="Line 9"/>
          <p:cNvSpPr>
            <a:spLocks noChangeShapeType="1"/>
          </p:cNvSpPr>
          <p:nvPr/>
        </p:nvSpPr>
        <p:spPr bwMode="auto">
          <a:xfrm>
            <a:off x="25908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8" name="Text Box 10"/>
          <p:cNvSpPr txBox="1">
            <a:spLocks noChangeArrowheads="1"/>
          </p:cNvSpPr>
          <p:nvPr/>
        </p:nvSpPr>
        <p:spPr bwMode="auto">
          <a:xfrm>
            <a:off x="1517650" y="29718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</a:p>
        </p:txBody>
      </p:sp>
      <p:sp>
        <p:nvSpPr>
          <p:cNvPr id="39949" name="Text Box 11"/>
          <p:cNvSpPr txBox="1">
            <a:spLocks noChangeArrowheads="1"/>
          </p:cNvSpPr>
          <p:nvPr/>
        </p:nvSpPr>
        <p:spPr bwMode="auto">
          <a:xfrm rot="-5400000">
            <a:off x="592932" y="3890168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  <a:endParaRPr lang="en-US"/>
          </a:p>
        </p:txBody>
      </p:sp>
      <p:sp>
        <p:nvSpPr>
          <p:cNvPr id="39950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</a:p>
        </p:txBody>
      </p:sp>
      <p:sp>
        <p:nvSpPr>
          <p:cNvPr id="39951" name="Text Box 13"/>
          <p:cNvSpPr txBox="1">
            <a:spLocks noChangeArrowheads="1"/>
          </p:cNvSpPr>
          <p:nvPr/>
        </p:nvSpPr>
        <p:spPr bwMode="auto">
          <a:xfrm rot="-5400000">
            <a:off x="467519" y="4937919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  <a:endParaRPr lang="en-US"/>
          </a:p>
        </p:txBody>
      </p:sp>
      <p:sp>
        <p:nvSpPr>
          <p:cNvPr id="39952" name="Rectangle 14"/>
          <p:cNvSpPr>
            <a:spLocks noChangeArrowheads="1"/>
          </p:cNvSpPr>
          <p:nvPr/>
        </p:nvSpPr>
        <p:spPr bwMode="auto">
          <a:xfrm>
            <a:off x="1676400" y="2362200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Binding site</a:t>
            </a:r>
          </a:p>
        </p:txBody>
      </p:sp>
      <p:sp>
        <p:nvSpPr>
          <p:cNvPr id="39953" name="Rectangle 15"/>
          <p:cNvSpPr>
            <a:spLocks noChangeArrowheads="1"/>
          </p:cNvSpPr>
          <p:nvPr/>
        </p:nvSpPr>
        <p:spPr bwMode="auto">
          <a:xfrm rot="-5400000">
            <a:off x="-695325" y="4151313"/>
            <a:ext cx="215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Ligand identity</a:t>
            </a:r>
          </a:p>
        </p:txBody>
      </p:sp>
      <p:pic>
        <p:nvPicPr>
          <p:cNvPr id="39954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3148013"/>
            <a:ext cx="220980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4313" y="2895600"/>
            <a:ext cx="204628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6" name="Rectangle 18"/>
          <p:cNvSpPr>
            <a:spLocks noChangeArrowheads="1"/>
          </p:cNvSpPr>
          <p:nvPr/>
        </p:nvSpPr>
        <p:spPr bwMode="auto">
          <a:xfrm>
            <a:off x="4191000" y="28336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1 density cluster</a:t>
            </a:r>
            <a:endParaRPr lang="en-US"/>
          </a:p>
        </p:txBody>
      </p:sp>
      <p:sp>
        <p:nvSpPr>
          <p:cNvPr id="39957" name="Rectangle 19"/>
          <p:cNvSpPr>
            <a:spLocks noChangeArrowheads="1"/>
          </p:cNvSpPr>
          <p:nvPr/>
        </p:nvSpPr>
        <p:spPr bwMode="auto">
          <a:xfrm>
            <a:off x="6400800" y="160020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N ligand candidates</a:t>
            </a:r>
            <a:endParaRPr lang="en-US"/>
          </a:p>
        </p:txBody>
      </p:sp>
      <p:sp>
        <p:nvSpPr>
          <p:cNvPr id="39958" name="Text Box 20"/>
          <p:cNvSpPr txBox="1">
            <a:spLocks noChangeArrowheads="1"/>
          </p:cNvSpPr>
          <p:nvPr/>
        </p:nvSpPr>
        <p:spPr bwMode="auto">
          <a:xfrm>
            <a:off x="1720850" y="476885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39959" name="Rectangle 24"/>
          <p:cNvSpPr>
            <a:spLocks noChangeArrowheads="1"/>
          </p:cNvSpPr>
          <p:nvPr/>
        </p:nvSpPr>
        <p:spPr bwMode="auto">
          <a:xfrm rot="5400000">
            <a:off x="7435850" y="556260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…</a:t>
            </a:r>
            <a:endParaRPr lang="en-US"/>
          </a:p>
        </p:txBody>
      </p:sp>
      <p:pic>
        <p:nvPicPr>
          <p:cNvPr id="39960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16700" y="1954213"/>
            <a:ext cx="17653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1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1800" y="3744913"/>
            <a:ext cx="163195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2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8150" y="4699000"/>
            <a:ext cx="15938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2AB7110C-F136-7A4A-90E6-8F2CE3038662}" type="slidenum">
              <a:rPr lang="de-DE" smtClean="0"/>
              <a:pPr/>
              <a:t>25</a:t>
            </a:fld>
            <a:endParaRPr lang="de-DE" smtClean="0"/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protocol of a modeling task</a:t>
            </a:r>
          </a:p>
        </p:txBody>
      </p:sp>
      <p:sp>
        <p:nvSpPr>
          <p:cNvPr id="4096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Fundamental initial knowledge determines the protocol.</a:t>
            </a:r>
          </a:p>
        </p:txBody>
      </p:sp>
      <p:sp>
        <p:nvSpPr>
          <p:cNvPr id="40967" name="Rectangle 5"/>
          <p:cNvSpPr>
            <a:spLocks noChangeArrowheads="1"/>
          </p:cNvSpPr>
          <p:nvPr/>
        </p:nvSpPr>
        <p:spPr bwMode="auto">
          <a:xfrm>
            <a:off x="685800" y="2819400"/>
            <a:ext cx="3200400" cy="28194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0968" name="Line 6"/>
          <p:cNvSpPr>
            <a:spLocks noChangeShapeType="1"/>
          </p:cNvSpPr>
          <p:nvPr/>
        </p:nvSpPr>
        <p:spPr bwMode="auto">
          <a:xfrm>
            <a:off x="685800" y="35052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69" name="Line 7"/>
          <p:cNvSpPr>
            <a:spLocks noChangeShapeType="1"/>
          </p:cNvSpPr>
          <p:nvPr/>
        </p:nvSpPr>
        <p:spPr bwMode="auto">
          <a:xfrm>
            <a:off x="685800" y="4572000"/>
            <a:ext cx="3200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0" name="Line 8"/>
          <p:cNvSpPr>
            <a:spLocks noChangeShapeType="1"/>
          </p:cNvSpPr>
          <p:nvPr/>
        </p:nvSpPr>
        <p:spPr bwMode="auto">
          <a:xfrm>
            <a:off x="13716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1" name="Line 9"/>
          <p:cNvSpPr>
            <a:spLocks noChangeShapeType="1"/>
          </p:cNvSpPr>
          <p:nvPr/>
        </p:nvSpPr>
        <p:spPr bwMode="auto">
          <a:xfrm>
            <a:off x="2590800" y="2819400"/>
            <a:ext cx="0" cy="281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72" name="Text Box 10"/>
          <p:cNvSpPr txBox="1">
            <a:spLocks noChangeArrowheads="1"/>
          </p:cNvSpPr>
          <p:nvPr/>
        </p:nvSpPr>
        <p:spPr bwMode="auto">
          <a:xfrm>
            <a:off x="1517650" y="29718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</a:p>
        </p:txBody>
      </p:sp>
      <p:sp>
        <p:nvSpPr>
          <p:cNvPr id="40973" name="Text Box 11"/>
          <p:cNvSpPr txBox="1">
            <a:spLocks noChangeArrowheads="1"/>
          </p:cNvSpPr>
          <p:nvPr/>
        </p:nvSpPr>
        <p:spPr bwMode="auto">
          <a:xfrm rot="-5400000">
            <a:off x="592932" y="3890168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known</a:t>
            </a:r>
            <a:endParaRPr lang="en-US"/>
          </a:p>
        </p:txBody>
      </p:sp>
      <p:sp>
        <p:nvSpPr>
          <p:cNvPr id="40974" name="Text Box 12"/>
          <p:cNvSpPr txBox="1">
            <a:spLocks noChangeArrowheads="1"/>
          </p:cNvSpPr>
          <p:nvPr/>
        </p:nvSpPr>
        <p:spPr bwMode="auto">
          <a:xfrm>
            <a:off x="2667000" y="2971800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</a:p>
        </p:txBody>
      </p:sp>
      <p:sp>
        <p:nvSpPr>
          <p:cNvPr id="40975" name="Text Box 13"/>
          <p:cNvSpPr txBox="1">
            <a:spLocks noChangeArrowheads="1"/>
          </p:cNvSpPr>
          <p:nvPr/>
        </p:nvSpPr>
        <p:spPr bwMode="auto">
          <a:xfrm rot="-5400000">
            <a:off x="467519" y="4937919"/>
            <a:ext cx="1098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unknown</a:t>
            </a:r>
            <a:endParaRPr lang="en-US"/>
          </a:p>
        </p:txBody>
      </p:sp>
      <p:sp>
        <p:nvSpPr>
          <p:cNvPr id="40976" name="Rectangle 14"/>
          <p:cNvSpPr>
            <a:spLocks noChangeArrowheads="1"/>
          </p:cNvSpPr>
          <p:nvPr/>
        </p:nvSpPr>
        <p:spPr bwMode="auto">
          <a:xfrm>
            <a:off x="1676400" y="2362200"/>
            <a:ext cx="176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Binding site</a:t>
            </a:r>
          </a:p>
        </p:txBody>
      </p:sp>
      <p:sp>
        <p:nvSpPr>
          <p:cNvPr id="40977" name="Rectangle 15"/>
          <p:cNvSpPr>
            <a:spLocks noChangeArrowheads="1"/>
          </p:cNvSpPr>
          <p:nvPr/>
        </p:nvSpPr>
        <p:spPr bwMode="auto">
          <a:xfrm rot="-5400000">
            <a:off x="-695325" y="4137025"/>
            <a:ext cx="2152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Ligand identity</a:t>
            </a:r>
          </a:p>
        </p:txBody>
      </p:sp>
      <p:pic>
        <p:nvPicPr>
          <p:cNvPr id="40978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4313" y="2895600"/>
            <a:ext cx="2046287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9" name="Rectangle 19"/>
          <p:cNvSpPr>
            <a:spLocks noChangeArrowheads="1"/>
          </p:cNvSpPr>
          <p:nvPr/>
        </p:nvSpPr>
        <p:spPr bwMode="auto">
          <a:xfrm>
            <a:off x="6400800" y="160020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N ligand candidates</a:t>
            </a:r>
            <a:endParaRPr lang="en-US"/>
          </a:p>
        </p:txBody>
      </p:sp>
      <p:sp>
        <p:nvSpPr>
          <p:cNvPr id="40980" name="Text Box 20"/>
          <p:cNvSpPr txBox="1">
            <a:spLocks noChangeArrowheads="1"/>
          </p:cNvSpPr>
          <p:nvPr/>
        </p:nvSpPr>
        <p:spPr bwMode="auto">
          <a:xfrm>
            <a:off x="2971800" y="4768850"/>
            <a:ext cx="48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 rot="5400000">
            <a:off x="7435850" y="556260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…</a:t>
            </a:r>
            <a:endParaRPr lang="en-US"/>
          </a:p>
        </p:txBody>
      </p:sp>
      <p:pic>
        <p:nvPicPr>
          <p:cNvPr id="40982" name="Picture 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6700" y="1954213"/>
            <a:ext cx="176530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3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3744913"/>
            <a:ext cx="1631950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4" name="Picture 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8150" y="4699000"/>
            <a:ext cx="1593850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5" name="Picture 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2819400"/>
            <a:ext cx="21336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4191000" y="16002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N density clusters</a:t>
            </a:r>
            <a:endParaRPr lang="en-US"/>
          </a:p>
        </p:txBody>
      </p:sp>
      <p:pic>
        <p:nvPicPr>
          <p:cNvPr id="40987" name="Picture 2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3400" y="2032000"/>
            <a:ext cx="18732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8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67200" y="3810000"/>
            <a:ext cx="1981200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9" name="Picture 2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400" y="4800600"/>
            <a:ext cx="18986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0" name="Rectangle 30"/>
          <p:cNvSpPr>
            <a:spLocks noChangeArrowheads="1"/>
          </p:cNvSpPr>
          <p:nvPr/>
        </p:nvSpPr>
        <p:spPr bwMode="auto">
          <a:xfrm rot="5400000">
            <a:off x="5149850" y="5562600"/>
            <a:ext cx="641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/>
              <a:t>…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30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3D2C85C5-2726-6247-ACE8-8B9B26BC496C}" type="slidenum">
              <a:rPr lang="de-DE" smtClean="0"/>
              <a:pPr/>
              <a:t>26</a:t>
            </a:fld>
            <a:endParaRPr lang="de-DE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 features to measure similarity</a:t>
            </a:r>
          </a:p>
        </p:txBody>
      </p:sp>
      <p:sp>
        <p:nvSpPr>
          <p:cNvPr id="4301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9144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To assign a likelihood to a site knowing the ligand.</a:t>
            </a:r>
          </a:p>
        </p:txBody>
      </p:sp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4127500"/>
            <a:ext cx="32766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927350"/>
            <a:ext cx="42672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1493838"/>
            <a:ext cx="43307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4850" y="4343400"/>
            <a:ext cx="3943350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Rectangle 9"/>
          <p:cNvSpPr>
            <a:spLocks noChangeArrowheads="1"/>
          </p:cNvSpPr>
          <p:nvPr/>
        </p:nvSpPr>
        <p:spPr bwMode="auto">
          <a:xfrm>
            <a:off x="4845050" y="38242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Find the matching cluster for this ligand!</a:t>
            </a:r>
          </a:p>
        </p:txBody>
      </p:sp>
      <p:sp>
        <p:nvSpPr>
          <p:cNvPr id="43020" name="Rectangle 10"/>
          <p:cNvSpPr>
            <a:spLocks noChangeArrowheads="1"/>
          </p:cNvSpPr>
          <p:nvPr/>
        </p:nvSpPr>
        <p:spPr bwMode="auto">
          <a:xfrm>
            <a:off x="3886200" y="2757488"/>
            <a:ext cx="755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1 2 3 4 5 6 7</a:t>
            </a:r>
          </a:p>
        </p:txBody>
      </p:sp>
      <p:sp>
        <p:nvSpPr>
          <p:cNvPr id="43021" name="Rectangle 11"/>
          <p:cNvSpPr>
            <a:spLocks noChangeArrowheads="1"/>
          </p:cNvSpPr>
          <p:nvPr/>
        </p:nvSpPr>
        <p:spPr bwMode="auto">
          <a:xfrm>
            <a:off x="3886200" y="4191000"/>
            <a:ext cx="7556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1 2 3 4 5 6 7</a:t>
            </a:r>
          </a:p>
        </p:txBody>
      </p:sp>
      <p:sp>
        <p:nvSpPr>
          <p:cNvPr id="43022" name="Rectangle 12"/>
          <p:cNvSpPr>
            <a:spLocks noChangeArrowheads="1"/>
          </p:cNvSpPr>
          <p:nvPr/>
        </p:nvSpPr>
        <p:spPr bwMode="auto">
          <a:xfrm>
            <a:off x="3886200" y="5500688"/>
            <a:ext cx="75565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1 2 3 4 5 6 7</a:t>
            </a:r>
          </a:p>
        </p:txBody>
      </p:sp>
      <p:sp>
        <p:nvSpPr>
          <p:cNvPr id="43023" name="Rectangle 13"/>
          <p:cNvSpPr>
            <a:spLocks noChangeArrowheads="1"/>
          </p:cNvSpPr>
          <p:nvPr/>
        </p:nvSpPr>
        <p:spPr bwMode="auto">
          <a:xfrm>
            <a:off x="5029200" y="1676400"/>
            <a:ext cx="3657600" cy="19050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marL="457200" indent="-457200">
              <a:buFont typeface="Times" charset="0"/>
              <a:buAutoNum type="arabicParenR"/>
            </a:pPr>
            <a:r>
              <a:rPr lang="en-US" sz="1600"/>
              <a:t>Surface to volume ratio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1600"/>
              <a:t>Bounding box limits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1600"/>
              <a:t>Moments of inertia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1600"/>
              <a:t>Rotation match score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1600"/>
              <a:t>Eigenvalues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1600"/>
              <a:t>Distance histogram</a:t>
            </a:r>
          </a:p>
          <a:p>
            <a:pPr marL="457200" indent="-457200">
              <a:buFont typeface="Times" charset="0"/>
              <a:buAutoNum type="arabicParenR"/>
            </a:pPr>
            <a:r>
              <a:rPr lang="en-US" sz="1600"/>
              <a:t>Geodesic distance histogram</a:t>
            </a:r>
          </a:p>
        </p:txBody>
      </p:sp>
      <p:sp>
        <p:nvSpPr>
          <p:cNvPr id="43024" name="Rectangle 15"/>
          <p:cNvSpPr>
            <a:spLocks noChangeArrowheads="1"/>
          </p:cNvSpPr>
          <p:nvPr/>
        </p:nvSpPr>
        <p:spPr bwMode="auto">
          <a:xfrm>
            <a:off x="3886200" y="5737225"/>
            <a:ext cx="3930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Decision is based on feature vectors.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403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DAA367B9-20A6-8840-9EE7-563DE8C039A5}" type="slidenum">
              <a:rPr lang="de-DE" smtClean="0"/>
              <a:pPr/>
              <a:t>27</a:t>
            </a:fld>
            <a:endParaRPr lang="de-DE" smtClean="0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Shape features to measure similarity</a:t>
            </a:r>
          </a:p>
        </p:txBody>
      </p:sp>
      <p:sp>
        <p:nvSpPr>
          <p:cNvPr id="4403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9144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To assign a likelihood to a ligand knowing the binding site.</a:t>
            </a:r>
          </a:p>
        </p:txBody>
      </p:sp>
      <p:pic>
        <p:nvPicPr>
          <p:cNvPr id="44039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4419600"/>
            <a:ext cx="43434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16" descr="cocktail_1KFK_PL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416050"/>
            <a:ext cx="35052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Text Box 17"/>
          <p:cNvSpPr txBox="1">
            <a:spLocks noChangeArrowheads="1"/>
          </p:cNvSpPr>
          <p:nvPr/>
        </p:nvSpPr>
        <p:spPr bwMode="auto">
          <a:xfrm>
            <a:off x="5688013" y="1431925"/>
            <a:ext cx="2389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/>
              <a:t>Final ligand ranking</a:t>
            </a:r>
          </a:p>
        </p:txBody>
      </p:sp>
      <p:pic>
        <p:nvPicPr>
          <p:cNvPr id="44042" name="Picture 18" descr="cocktail_PL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858963"/>
            <a:ext cx="114300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9" descr="cocktail_S3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2786063"/>
            <a:ext cx="11430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4" name="Picture 20" descr="cocktail_1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3606800"/>
            <a:ext cx="113506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21" descr="cocktail_F6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0800" y="4383088"/>
            <a:ext cx="106680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24" descr="cocktail_SG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5181600"/>
            <a:ext cx="10668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710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7A92058F-B492-E14B-BA5D-B28A353415F5}" type="slidenum">
              <a:rPr lang="de-DE" smtClean="0"/>
              <a:pPr/>
              <a:t>28</a:t>
            </a:fld>
            <a:endParaRPr lang="de-DE" smtClean="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Partial disorder, partially occupied ligands</a:t>
            </a:r>
          </a:p>
        </p:txBody>
      </p:sp>
      <p:sp>
        <p:nvSpPr>
          <p:cNvPr id="4710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pic>
        <p:nvPicPr>
          <p:cNvPr id="47110" name="Picture 14" descr="Disorder_fullmode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990600"/>
            <a:ext cx="311785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24"/>
          <p:cNvSpPr txBox="1">
            <a:spLocks noChangeArrowheads="1"/>
          </p:cNvSpPr>
          <p:nvPr/>
        </p:nvSpPr>
        <p:spPr bwMode="auto">
          <a:xfrm>
            <a:off x="2498725" y="957263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Deposited in PDB</a:t>
            </a:r>
          </a:p>
        </p:txBody>
      </p:sp>
      <p:sp>
        <p:nvSpPr>
          <p:cNvPr id="47112" name="Text Box 25"/>
          <p:cNvSpPr txBox="1">
            <a:spLocks noChangeArrowheads="1"/>
          </p:cNvSpPr>
          <p:nvPr/>
        </p:nvSpPr>
        <p:spPr bwMode="auto">
          <a:xfrm>
            <a:off x="3040063" y="1385888"/>
            <a:ext cx="2432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Built automatically</a:t>
            </a:r>
          </a:p>
          <a:p>
            <a:r>
              <a:rPr lang="en-US" sz="1800"/>
              <a:t>with ARP/wARP when</a:t>
            </a:r>
          </a:p>
          <a:p>
            <a:r>
              <a:rPr lang="en-US" sz="1800"/>
              <a:t>the full ligand is given</a:t>
            </a:r>
          </a:p>
        </p:txBody>
      </p:sp>
      <p:sp>
        <p:nvSpPr>
          <p:cNvPr id="47113" name="Line 26"/>
          <p:cNvSpPr>
            <a:spLocks noChangeShapeType="1"/>
          </p:cNvSpPr>
          <p:nvPr/>
        </p:nvSpPr>
        <p:spPr bwMode="auto">
          <a:xfrm flipV="1">
            <a:off x="990600" y="1143000"/>
            <a:ext cx="1524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Line 27"/>
          <p:cNvSpPr>
            <a:spLocks noChangeShapeType="1"/>
          </p:cNvSpPr>
          <p:nvPr/>
        </p:nvSpPr>
        <p:spPr bwMode="auto">
          <a:xfrm flipV="1">
            <a:off x="2057400" y="1600200"/>
            <a:ext cx="9906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sm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Rectangle 28"/>
          <p:cNvSpPr>
            <a:spLocks noChangeArrowheads="1"/>
          </p:cNvSpPr>
          <p:nvPr/>
        </p:nvSpPr>
        <p:spPr bwMode="auto">
          <a:xfrm>
            <a:off x="285750" y="3484563"/>
            <a:ext cx="2482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SAM in 1v2x at 1.5Å</a:t>
            </a:r>
            <a:endParaRPr lang="en-US"/>
          </a:p>
        </p:txBody>
      </p:sp>
      <p:sp>
        <p:nvSpPr>
          <p:cNvPr id="47116" name="TextBox 16"/>
          <p:cNvSpPr txBox="1">
            <a:spLocks noChangeArrowheads="1"/>
          </p:cNvSpPr>
          <p:nvPr/>
        </p:nvSpPr>
        <p:spPr bwMode="auto">
          <a:xfrm>
            <a:off x="457200" y="4267200"/>
            <a:ext cx="2557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charset="0"/>
                <a:cs typeface="Arial" charset="0"/>
              </a:rPr>
              <a:t>Artificial cocktail: </a:t>
            </a:r>
          </a:p>
        </p:txBody>
      </p:sp>
      <p:pic>
        <p:nvPicPr>
          <p:cNvPr id="47117" name="Picture 12" descr="part_S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371600"/>
            <a:ext cx="26876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8" name="TextBox 20"/>
          <p:cNvSpPr txBox="1">
            <a:spLocks noChangeArrowheads="1"/>
          </p:cNvSpPr>
          <p:nvPr/>
        </p:nvSpPr>
        <p:spPr bwMode="auto">
          <a:xfrm>
            <a:off x="5867400" y="3733800"/>
            <a:ext cx="26082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Compound chosen in</a:t>
            </a:r>
          </a:p>
          <a:p>
            <a:r>
              <a:rPr lang="en-US" sz="2000">
                <a:ea typeface="Arial" charset="0"/>
                <a:cs typeface="Arial" charset="0"/>
              </a:rPr>
              <a:t>cocktail case</a:t>
            </a:r>
          </a:p>
        </p:txBody>
      </p:sp>
      <p:pic>
        <p:nvPicPr>
          <p:cNvPr id="47119" name="Picture 15" descr="sam_parts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32338"/>
            <a:ext cx="9144000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 rot="5400000" flipH="1" flipV="1">
            <a:off x="3962400" y="3810000"/>
            <a:ext cx="2362200" cy="1447800"/>
          </a:xfrm>
          <a:prstGeom prst="straightConnector1">
            <a:avLst/>
          </a:prstGeom>
          <a:ln w="57150" cap="flat" cmpd="sng" algn="ctr">
            <a:solidFill>
              <a:srgbClr val="6317DF"/>
            </a:solidFill>
            <a:prstDash val="solid"/>
            <a:round/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505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2538C20E-D2ED-2141-998E-B545614FAD03}" type="slidenum">
              <a:rPr lang="de-DE" smtClean="0"/>
              <a:pPr/>
              <a:t>29</a:t>
            </a:fld>
            <a:endParaRPr lang="de-DE" smtClean="0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Success rates</a:t>
            </a:r>
          </a:p>
        </p:txBody>
      </p:sp>
      <p:sp>
        <p:nvSpPr>
          <p:cNvPr id="4506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45062" name="Rectangle 5"/>
          <p:cNvSpPr>
            <a:spLocks noChangeArrowheads="1"/>
          </p:cNvSpPr>
          <p:nvPr/>
        </p:nvSpPr>
        <p:spPr bwMode="auto">
          <a:xfrm>
            <a:off x="2978150" y="37449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3" name="Rectangle 15"/>
          <p:cNvSpPr>
            <a:spLocks noChangeArrowheads="1"/>
          </p:cNvSpPr>
          <p:nvPr/>
        </p:nvSpPr>
        <p:spPr bwMode="auto">
          <a:xfrm>
            <a:off x="3429000" y="2419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5064" name="Rectangle 24"/>
          <p:cNvSpPr>
            <a:spLocks noChangeArrowheads="1"/>
          </p:cNvSpPr>
          <p:nvPr/>
        </p:nvSpPr>
        <p:spPr bwMode="auto">
          <a:xfrm>
            <a:off x="487363" y="909638"/>
            <a:ext cx="55133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Tested on &gt; 20k PDB entries from EDS</a:t>
            </a:r>
          </a:p>
        </p:txBody>
      </p:sp>
      <p:sp>
        <p:nvSpPr>
          <p:cNvPr id="45065" name="TextBox 24"/>
          <p:cNvSpPr txBox="1">
            <a:spLocks noChangeArrowheads="1"/>
          </p:cNvSpPr>
          <p:nvPr/>
        </p:nvSpPr>
        <p:spPr bwMode="auto">
          <a:xfrm>
            <a:off x="533400" y="5410200"/>
            <a:ext cx="14271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5…6 atoms,</a:t>
            </a:r>
          </a:p>
          <a:p>
            <a:r>
              <a:rPr lang="en-US" sz="1600"/>
              <a:t>any map corr.</a:t>
            </a:r>
          </a:p>
        </p:txBody>
      </p:sp>
      <p:sp>
        <p:nvSpPr>
          <p:cNvPr id="45066" name="TextBox 25"/>
          <p:cNvSpPr txBox="1">
            <a:spLocks noChangeArrowheads="1"/>
          </p:cNvSpPr>
          <p:nvPr/>
        </p:nvSpPr>
        <p:spPr bwMode="auto">
          <a:xfrm>
            <a:off x="7010400" y="5410200"/>
            <a:ext cx="1684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20…40 atoms,</a:t>
            </a:r>
          </a:p>
          <a:p>
            <a:r>
              <a:rPr lang="en-US" sz="1600"/>
              <a:t>map corr. &gt; 80%</a:t>
            </a:r>
          </a:p>
        </p:txBody>
      </p:sp>
      <p:sp>
        <p:nvSpPr>
          <p:cNvPr id="45067" name="TextBox 26"/>
          <p:cNvSpPr txBox="1">
            <a:spLocks noChangeArrowheads="1"/>
          </p:cNvSpPr>
          <p:nvPr/>
        </p:nvSpPr>
        <p:spPr bwMode="auto">
          <a:xfrm>
            <a:off x="4876800" y="5410200"/>
            <a:ext cx="1684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10…40 atoms,</a:t>
            </a:r>
          </a:p>
          <a:p>
            <a:r>
              <a:rPr lang="en-US" sz="1600"/>
              <a:t>map corr. &gt; 80%</a:t>
            </a:r>
          </a:p>
        </p:txBody>
      </p:sp>
      <p:sp>
        <p:nvSpPr>
          <p:cNvPr id="45068" name="TextBox 27"/>
          <p:cNvSpPr txBox="1">
            <a:spLocks noChangeArrowheads="1"/>
          </p:cNvSpPr>
          <p:nvPr/>
        </p:nvSpPr>
        <p:spPr bwMode="auto">
          <a:xfrm>
            <a:off x="2667000" y="5410200"/>
            <a:ext cx="15192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7…100 atoms,</a:t>
            </a:r>
          </a:p>
          <a:p>
            <a:r>
              <a:rPr lang="en-US" sz="1600"/>
              <a:t>any map corr.</a:t>
            </a:r>
          </a:p>
        </p:txBody>
      </p:sp>
      <p:pic>
        <p:nvPicPr>
          <p:cNvPr id="45069" name="Picture 21" descr="pie_al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1519238"/>
            <a:ext cx="8748712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70" name="TextBox 20"/>
          <p:cNvSpPr txBox="1">
            <a:spLocks noChangeArrowheads="1"/>
          </p:cNvSpPr>
          <p:nvPr/>
        </p:nvSpPr>
        <p:spPr bwMode="auto">
          <a:xfrm>
            <a:off x="533400" y="2514600"/>
            <a:ext cx="37449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/>
              <a:t>(Current Version </a:t>
            </a:r>
            <a:r>
              <a:rPr lang="en-US" b="1" dirty="0" smtClean="0"/>
              <a:t>7.2)</a:t>
            </a:r>
            <a:endParaRPr lang="en-US" b="1" dirty="0"/>
          </a:p>
        </p:txBody>
      </p:sp>
      <p:sp>
        <p:nvSpPr>
          <p:cNvPr id="45071" name="Text Box 23"/>
          <p:cNvSpPr txBox="1">
            <a:spLocks noChangeArrowheads="1"/>
          </p:cNvSpPr>
          <p:nvPr/>
        </p:nvSpPr>
        <p:spPr bwMode="auto">
          <a:xfrm>
            <a:off x="609600" y="1371600"/>
            <a:ext cx="48180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/>
              <a:t>X-ray resolution limits: 1.0 to 3.0Å,</a:t>
            </a:r>
          </a:p>
          <a:p>
            <a:r>
              <a:rPr lang="en-GB" sz="2000"/>
              <a:t>Building the largest fully occupied ligand. </a:t>
            </a:r>
          </a:p>
          <a:p>
            <a:r>
              <a:rPr lang="en-GB" sz="2000"/>
              <a:t>Correctness criterion: rmsd &lt; 1.0Å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dirty="0" smtClean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BE80E82F-2831-2241-A502-9EDD3255215B}" type="slidenum">
              <a:rPr lang="de-DE" smtClean="0"/>
              <a:pPr/>
              <a:t>3</a:t>
            </a:fld>
            <a:endParaRPr lang="de-DE" smtClean="0"/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Structure based drug design</a:t>
            </a:r>
          </a:p>
        </p:txBody>
      </p:sp>
      <p:sp>
        <p:nvSpPr>
          <p:cNvPr id="1741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  <a:endParaRPr lang="en-US" dirty="0" smtClean="0"/>
          </a:p>
        </p:txBody>
      </p:sp>
      <p:pic>
        <p:nvPicPr>
          <p:cNvPr id="1741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81075"/>
            <a:ext cx="4176713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457200" y="4191000"/>
            <a:ext cx="42449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GB" sz="2000" b="1" i="1"/>
              <a:t>Purple: </a:t>
            </a:r>
            <a:r>
              <a:rPr lang="en-GB" sz="2000" i="1"/>
              <a:t>A lead for the inhibition of PDE4D; </a:t>
            </a:r>
            <a:endParaRPr lang="en-GB" sz="2000" b="1" i="1"/>
          </a:p>
          <a:p>
            <a:pPr eaLnBrk="1" hangingPunct="1">
              <a:spcBef>
                <a:spcPct val="50000"/>
              </a:spcBef>
            </a:pPr>
            <a:r>
              <a:rPr lang="en-GB" sz="2000" b="1" i="1"/>
              <a:t>Yellow: </a:t>
            </a:r>
            <a:r>
              <a:rPr lang="en-GB" sz="2000" i="1"/>
              <a:t>the end result from SBDD. </a:t>
            </a:r>
          </a:p>
          <a:p>
            <a:pPr eaLnBrk="1" hangingPunct="1">
              <a:spcBef>
                <a:spcPct val="50000"/>
              </a:spcBef>
            </a:pPr>
            <a:r>
              <a:rPr lang="en-GB" sz="2000" i="1"/>
              <a:t>Card et al. (2005) Nat. Biotechnol. </a:t>
            </a:r>
            <a:r>
              <a:rPr lang="en-GB" sz="2000" b="1" i="1"/>
              <a:t>23</a:t>
            </a:r>
            <a:r>
              <a:rPr lang="en-GB" sz="2000" i="1"/>
              <a:t>: 201-207</a:t>
            </a:r>
          </a:p>
        </p:txBody>
      </p:sp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4814888" y="908050"/>
            <a:ext cx="41767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IE" dirty="0">
                <a:ea typeface="Arial" charset="0"/>
                <a:cs typeface="Arial" charset="0"/>
              </a:rPr>
              <a:t> Structural work, principally involving MX and NMR, allows the elaboration of a lead to a candidate drug.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IE" dirty="0" smtClean="0">
                <a:ea typeface="Arial" charset="0"/>
                <a:cs typeface="Arial" charset="0"/>
              </a:rPr>
              <a:t> High-throughput crystallography is an up-and-coming technique in lead generation (e.g. fragment based drug design). It requires rapid and automated ligand identification and construction, however.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IE" dirty="0" smtClean="0">
                <a:ea typeface="Arial" charset="0"/>
                <a:cs typeface="Arial" charset="0"/>
              </a:rPr>
              <a:t> Elaboration of a lead to produce a drug depends on accurate knowledge of ligand binding modes, and can also be aided by automated ligand building procedures.</a:t>
            </a:r>
            <a:endParaRPr lang="en-US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  <p:bldP spid="17415" grpId="0"/>
      <p:bldP spid="174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608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F45A3879-D2D2-5040-B760-D53C2990BB9E}" type="slidenum">
              <a:rPr lang="de-DE" smtClean="0"/>
              <a:pPr/>
              <a:t>30</a:t>
            </a:fld>
            <a:endParaRPr lang="de-DE" smtClean="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Success criterion: r.m.s.d. &lt; 1.0Å</a:t>
            </a:r>
          </a:p>
        </p:txBody>
      </p:sp>
      <p:sp>
        <p:nvSpPr>
          <p:cNvPr id="4608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>
            <a:off x="2978150" y="38973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608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3500" y="1308100"/>
            <a:ext cx="29337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447800"/>
            <a:ext cx="29718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886200"/>
            <a:ext cx="3048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4099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1" name="Rectangle 15"/>
          <p:cNvSpPr>
            <a:spLocks noChangeArrowheads="1"/>
          </p:cNvSpPr>
          <p:nvPr/>
        </p:nvSpPr>
        <p:spPr bwMode="auto">
          <a:xfrm>
            <a:off x="228600" y="213360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Times" charset="0"/>
              </a:rPr>
              <a:t>rmsd=0.4Å</a:t>
            </a:r>
            <a:endParaRPr lang="en-US"/>
          </a:p>
        </p:txBody>
      </p:sp>
      <p:sp>
        <p:nvSpPr>
          <p:cNvPr id="46092" name="Rectangle 16"/>
          <p:cNvSpPr>
            <a:spLocks noChangeArrowheads="1"/>
          </p:cNvSpPr>
          <p:nvPr/>
        </p:nvSpPr>
        <p:spPr bwMode="auto">
          <a:xfrm>
            <a:off x="457200" y="548640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Times" charset="0"/>
              </a:rPr>
              <a:t>rmsd=1.8Å</a:t>
            </a:r>
            <a:endParaRPr lang="en-US"/>
          </a:p>
        </p:txBody>
      </p:sp>
      <p:sp>
        <p:nvSpPr>
          <p:cNvPr id="46093" name="Rectangle 17"/>
          <p:cNvSpPr>
            <a:spLocks noChangeArrowheads="1"/>
          </p:cNvSpPr>
          <p:nvPr/>
        </p:nvSpPr>
        <p:spPr bwMode="auto">
          <a:xfrm>
            <a:off x="7440613" y="205740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Times" charset="0"/>
              </a:rPr>
              <a:t>rmsd=1.0Å</a:t>
            </a:r>
            <a:endParaRPr lang="en-US"/>
          </a:p>
        </p:txBody>
      </p:sp>
      <p:sp>
        <p:nvSpPr>
          <p:cNvPr id="46094" name="Rectangle 18"/>
          <p:cNvSpPr>
            <a:spLocks noChangeArrowheads="1"/>
          </p:cNvSpPr>
          <p:nvPr/>
        </p:nvSpPr>
        <p:spPr bwMode="auto">
          <a:xfrm>
            <a:off x="7467600" y="5257800"/>
            <a:ext cx="1235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i="1">
                <a:latin typeface="Times" charset="0"/>
              </a:rPr>
              <a:t>rmsd=1.5Å</a:t>
            </a:r>
            <a:endParaRPr 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2286000" y="5791200"/>
            <a:ext cx="3586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In yellow: the deposited ligand</a:t>
            </a:r>
            <a:endParaRPr lang="en-US"/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228600" y="3429000"/>
            <a:ext cx="8686800" cy="0"/>
          </a:xfrm>
          <a:prstGeom prst="line">
            <a:avLst/>
          </a:prstGeom>
          <a:noFill/>
          <a:ln w="38100">
            <a:solidFill>
              <a:srgbClr val="37A955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097" name="Rectangle 22"/>
          <p:cNvSpPr>
            <a:spLocks noChangeArrowheads="1"/>
          </p:cNvSpPr>
          <p:nvPr/>
        </p:nvSpPr>
        <p:spPr bwMode="auto">
          <a:xfrm>
            <a:off x="2701925" y="1219200"/>
            <a:ext cx="127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Correct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6098" name="Rectangle 23"/>
          <p:cNvSpPr>
            <a:spLocks noChangeArrowheads="1"/>
          </p:cNvSpPr>
          <p:nvPr/>
        </p:nvSpPr>
        <p:spPr bwMode="auto">
          <a:xfrm>
            <a:off x="6324600" y="1219200"/>
            <a:ext cx="127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Correct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6099" name="Rectangle 24"/>
          <p:cNvSpPr>
            <a:spLocks noChangeArrowheads="1"/>
          </p:cNvSpPr>
          <p:nvPr/>
        </p:nvSpPr>
        <p:spPr bwMode="auto">
          <a:xfrm>
            <a:off x="5105400" y="3886200"/>
            <a:ext cx="148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Incorrect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46100" name="Rectangle 25"/>
          <p:cNvSpPr>
            <a:spLocks noChangeArrowheads="1"/>
          </p:cNvSpPr>
          <p:nvPr/>
        </p:nvSpPr>
        <p:spPr bwMode="auto">
          <a:xfrm>
            <a:off x="1447800" y="3886200"/>
            <a:ext cx="148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Incorrect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C1162644-1211-5746-9A3E-8BD19ECC0994}" type="slidenum">
              <a:rPr lang="de-DE" smtClean="0"/>
              <a:pPr/>
              <a:t>31</a:t>
            </a:fld>
            <a:endParaRPr lang="de-DE" smtClean="0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Going forward - High throughput </a:t>
            </a:r>
            <a:r>
              <a:rPr lang="en-US" sz="2400" dirty="0" err="1" smtClean="0"/>
              <a:t>ligand</a:t>
            </a:r>
            <a:r>
              <a:rPr lang="en-US" sz="2400" dirty="0" smtClean="0"/>
              <a:t> identification</a:t>
            </a:r>
          </a:p>
        </p:txBody>
      </p:sp>
      <p:sp>
        <p:nvSpPr>
          <p:cNvPr id="4198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41990" name="Text Box 9"/>
          <p:cNvSpPr txBox="1">
            <a:spLocks noChangeArrowheads="1"/>
          </p:cNvSpPr>
          <p:nvPr/>
        </p:nvSpPr>
        <p:spPr bwMode="auto">
          <a:xfrm>
            <a:off x="4787900" y="4292600"/>
            <a:ext cx="3960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pic>
        <p:nvPicPr>
          <p:cNvPr id="4199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73125"/>
            <a:ext cx="2087563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052513"/>
            <a:ext cx="2376488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4388" y="1052513"/>
            <a:ext cx="1763712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9925" y="3860800"/>
            <a:ext cx="21240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67175" y="3284538"/>
            <a:ext cx="12017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00438"/>
            <a:ext cx="22320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0" y="2636838"/>
            <a:ext cx="27003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IE" sz="1600"/>
              <a:t>Density map (or otherwise surface of protein pocket)</a:t>
            </a:r>
            <a:endParaRPr lang="en-US" sz="1600"/>
          </a:p>
        </p:txBody>
      </p:sp>
      <p:sp>
        <p:nvSpPr>
          <p:cNvPr id="41998" name="AutoShape 21"/>
          <p:cNvSpPr>
            <a:spLocks noChangeArrowheads="1"/>
          </p:cNvSpPr>
          <p:nvPr/>
        </p:nvSpPr>
        <p:spPr bwMode="auto">
          <a:xfrm>
            <a:off x="2438400" y="1600200"/>
            <a:ext cx="1366838" cy="295275"/>
          </a:xfrm>
          <a:prstGeom prst="rightArrow">
            <a:avLst>
              <a:gd name="adj1" fmla="val 50000"/>
              <a:gd name="adj2" fmla="val 68985"/>
            </a:avLst>
          </a:prstGeom>
          <a:solidFill>
            <a:srgbClr val="00888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1999" name="Text Box 22"/>
          <p:cNvSpPr txBox="1">
            <a:spLocks noChangeArrowheads="1"/>
          </p:cNvSpPr>
          <p:nvPr/>
        </p:nvSpPr>
        <p:spPr bwMode="auto">
          <a:xfrm>
            <a:off x="1979613" y="105251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800" dirty="0"/>
              <a:t>Segmentation</a:t>
            </a:r>
            <a:endParaRPr lang="en-US" sz="1800" dirty="0"/>
          </a:p>
        </p:txBody>
      </p:sp>
      <p:sp>
        <p:nvSpPr>
          <p:cNvPr id="42000" name="Text Box 24"/>
          <p:cNvSpPr txBox="1">
            <a:spLocks noChangeArrowheads="1"/>
          </p:cNvSpPr>
          <p:nvPr/>
        </p:nvSpPr>
        <p:spPr bwMode="auto">
          <a:xfrm>
            <a:off x="4787900" y="1052513"/>
            <a:ext cx="2736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800"/>
              <a:t>Projection/normalisation</a:t>
            </a:r>
            <a:endParaRPr lang="en-US" sz="1800"/>
          </a:p>
        </p:txBody>
      </p:sp>
      <p:sp>
        <p:nvSpPr>
          <p:cNvPr id="42001" name="Text Box 26"/>
          <p:cNvSpPr txBox="1">
            <a:spLocks noChangeArrowheads="1"/>
          </p:cNvSpPr>
          <p:nvPr/>
        </p:nvSpPr>
        <p:spPr bwMode="auto">
          <a:xfrm>
            <a:off x="5364163" y="2708275"/>
            <a:ext cx="27368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800"/>
              <a:t>Calculation of shape descriptors e.g. Zernike moments</a:t>
            </a:r>
            <a:endParaRPr lang="en-US" sz="1800"/>
          </a:p>
        </p:txBody>
      </p:sp>
      <p:sp>
        <p:nvSpPr>
          <p:cNvPr id="42002" name="Text Box 27"/>
          <p:cNvSpPr txBox="1">
            <a:spLocks noChangeArrowheads="1"/>
          </p:cNvSpPr>
          <p:nvPr/>
        </p:nvSpPr>
        <p:spPr bwMode="auto">
          <a:xfrm>
            <a:off x="3419475" y="5805488"/>
            <a:ext cx="273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2000" b="1"/>
              <a:t>Database</a:t>
            </a:r>
            <a:endParaRPr lang="en-US" sz="2000" b="1"/>
          </a:p>
        </p:txBody>
      </p:sp>
      <p:sp>
        <p:nvSpPr>
          <p:cNvPr id="42003" name="Text Box 30"/>
          <p:cNvSpPr txBox="1">
            <a:spLocks noChangeArrowheads="1"/>
          </p:cNvSpPr>
          <p:nvPr/>
        </p:nvSpPr>
        <p:spPr bwMode="auto">
          <a:xfrm>
            <a:off x="5003800" y="4581525"/>
            <a:ext cx="23764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800"/>
              <a:t>Comparison</a:t>
            </a:r>
            <a:endParaRPr lang="en-US" sz="1800"/>
          </a:p>
        </p:txBody>
      </p:sp>
      <p:sp>
        <p:nvSpPr>
          <p:cNvPr id="42004" name="Text Box 32"/>
          <p:cNvSpPr txBox="1">
            <a:spLocks noChangeArrowheads="1"/>
          </p:cNvSpPr>
          <p:nvPr/>
        </p:nvSpPr>
        <p:spPr bwMode="auto">
          <a:xfrm>
            <a:off x="1979613" y="4652963"/>
            <a:ext cx="23764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800"/>
              <a:t>Ranking</a:t>
            </a:r>
            <a:endParaRPr lang="en-US" sz="1800"/>
          </a:p>
        </p:txBody>
      </p:sp>
      <p:sp>
        <p:nvSpPr>
          <p:cNvPr id="42005" name="Text Box 33"/>
          <p:cNvSpPr txBox="1">
            <a:spLocks noChangeArrowheads="1"/>
          </p:cNvSpPr>
          <p:nvPr/>
        </p:nvSpPr>
        <p:spPr bwMode="auto">
          <a:xfrm>
            <a:off x="-252413" y="5084763"/>
            <a:ext cx="2736851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2000" b="1"/>
              <a:t>Ligand</a:t>
            </a:r>
            <a:endParaRPr lang="en-US" sz="2000" b="1"/>
          </a:p>
        </p:txBody>
      </p:sp>
      <p:sp>
        <p:nvSpPr>
          <p:cNvPr id="42006" name="AutoShape 21"/>
          <p:cNvSpPr>
            <a:spLocks noChangeArrowheads="1"/>
          </p:cNvSpPr>
          <p:nvPr/>
        </p:nvSpPr>
        <p:spPr bwMode="auto">
          <a:xfrm>
            <a:off x="5867400" y="1600200"/>
            <a:ext cx="1366838" cy="295275"/>
          </a:xfrm>
          <a:prstGeom prst="rightArrow">
            <a:avLst>
              <a:gd name="adj1" fmla="val 50000"/>
              <a:gd name="adj2" fmla="val 68985"/>
            </a:avLst>
          </a:prstGeom>
          <a:solidFill>
            <a:srgbClr val="00888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7" name="AutoShape 21"/>
          <p:cNvSpPr>
            <a:spLocks noChangeArrowheads="1"/>
          </p:cNvSpPr>
          <p:nvPr/>
        </p:nvSpPr>
        <p:spPr bwMode="auto">
          <a:xfrm rot="10800000">
            <a:off x="5486400" y="4114800"/>
            <a:ext cx="1366838" cy="295275"/>
          </a:xfrm>
          <a:prstGeom prst="rightArrow">
            <a:avLst>
              <a:gd name="adj1" fmla="val 50000"/>
              <a:gd name="adj2" fmla="val 68985"/>
            </a:avLst>
          </a:prstGeom>
          <a:solidFill>
            <a:srgbClr val="00888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8" name="AutoShape 21"/>
          <p:cNvSpPr>
            <a:spLocks noChangeArrowheads="1"/>
          </p:cNvSpPr>
          <p:nvPr/>
        </p:nvSpPr>
        <p:spPr bwMode="auto">
          <a:xfrm rot="10800000">
            <a:off x="2514600" y="4114800"/>
            <a:ext cx="1366838" cy="295275"/>
          </a:xfrm>
          <a:prstGeom prst="rightArrow">
            <a:avLst>
              <a:gd name="adj1" fmla="val 50000"/>
              <a:gd name="adj2" fmla="val 68985"/>
            </a:avLst>
          </a:prstGeom>
          <a:solidFill>
            <a:srgbClr val="00888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009" name="AutoShape 21"/>
          <p:cNvSpPr>
            <a:spLocks noChangeArrowheads="1"/>
          </p:cNvSpPr>
          <p:nvPr/>
        </p:nvSpPr>
        <p:spPr bwMode="auto">
          <a:xfrm rot="5400000">
            <a:off x="7541419" y="3202781"/>
            <a:ext cx="1366838" cy="295275"/>
          </a:xfrm>
          <a:prstGeom prst="rightArrow">
            <a:avLst>
              <a:gd name="adj1" fmla="val 50000"/>
              <a:gd name="adj2" fmla="val 68985"/>
            </a:avLst>
          </a:prstGeom>
          <a:solidFill>
            <a:srgbClr val="00888D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ATOLL Database</a:t>
            </a:r>
            <a:endParaRPr lang="en-US" dirty="0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898525" y="3284538"/>
            <a:ext cx="2592388" cy="720725"/>
          </a:xfrm>
          <a:prstGeom prst="flowChartProcess">
            <a:avLst/>
          </a:prstGeom>
          <a:solidFill>
            <a:schemeClr val="accent1"/>
          </a:solidFill>
          <a:ln w="9525">
            <a:solidFill>
              <a:srgbClr val="FFFF6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8525" y="3305175"/>
            <a:ext cx="2592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b="1" dirty="0">
                <a:latin typeface="Gill Sans" charset="0"/>
              </a:rPr>
              <a:t>User-uploaded template</a:t>
            </a:r>
            <a:endParaRPr lang="en-US" b="1" dirty="0">
              <a:latin typeface="Gill Sans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637" y="1735931"/>
            <a:ext cx="15128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surf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573" y="1735931"/>
            <a:ext cx="1295701" cy="108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116013" y="2812405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AutoShape 14"/>
          <p:cNvSpPr>
            <a:spLocks noChangeArrowheads="1"/>
          </p:cNvSpPr>
          <p:nvPr/>
        </p:nvSpPr>
        <p:spPr bwMode="auto">
          <a:xfrm>
            <a:off x="2953285" y="2812405"/>
            <a:ext cx="431800" cy="35877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V="1">
            <a:off x="3970331" y="2662194"/>
            <a:ext cx="1609732" cy="0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970331" y="2817018"/>
            <a:ext cx="160973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1800" dirty="0">
                <a:latin typeface="Gill Sans" charset="0"/>
              </a:rPr>
              <a:t>Descriptor calculation for </a:t>
            </a:r>
            <a:r>
              <a:rPr lang="en-IE" sz="1800" dirty="0" smtClean="0">
                <a:latin typeface="Gill Sans" charset="0"/>
              </a:rPr>
              <a:t>template and comparison with database values</a:t>
            </a:r>
            <a:endParaRPr lang="en-US" sz="1800" dirty="0">
              <a:latin typeface="Gill Sans" charset="0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>
            <a:off x="5461006" y="4077494"/>
            <a:ext cx="1703382" cy="1336450"/>
          </a:xfrm>
          <a:prstGeom prst="line">
            <a:avLst/>
          </a:prstGeom>
          <a:noFill/>
          <a:ln w="127000">
            <a:solidFill>
              <a:srgbClr val="FFFF63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3275806" y="5433218"/>
            <a:ext cx="2592388" cy="647700"/>
          </a:xfrm>
          <a:prstGeom prst="flowChartProcess">
            <a:avLst/>
          </a:prstGeom>
          <a:solidFill>
            <a:schemeClr val="accent1"/>
          </a:solidFill>
          <a:ln w="9525">
            <a:solidFill>
              <a:srgbClr val="FFFF63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275806" y="5561805"/>
            <a:ext cx="2592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IE" sz="2800" b="1" dirty="0">
                <a:latin typeface="Gill Sans" charset="0"/>
              </a:rPr>
              <a:t>Hits</a:t>
            </a:r>
            <a:endParaRPr lang="en-US" sz="2800" b="1" dirty="0">
              <a:latin typeface="Gill Sans" charset="0"/>
            </a:endParaRPr>
          </a:p>
        </p:txBody>
      </p:sp>
      <p:pic>
        <p:nvPicPr>
          <p:cNvPr id="21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2021825"/>
            <a:ext cx="1403349" cy="12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1696392"/>
            <a:ext cx="16192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32F97-14DE-E04B-95D1-CF1857A1973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June 13th, 2011</a:t>
            </a:r>
            <a:endParaRPr lang="de-DE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Carolan: Model Completion using ARP/wARP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81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143D1C41-4D21-CD4F-883C-866887B651E7}" type="slidenum">
              <a:rPr lang="de-DE" smtClean="0"/>
              <a:pPr/>
              <a:t>33</a:t>
            </a:fld>
            <a:endParaRPr lang="de-DE" smtClean="0"/>
          </a:p>
        </p:txBody>
      </p:sp>
      <p:sp>
        <p:nvSpPr>
          <p:cNvPr id="481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Running a task through the CCP4 interface</a:t>
            </a:r>
          </a:p>
        </p:txBody>
      </p:sp>
      <p:sp>
        <p:nvSpPr>
          <p:cNvPr id="4813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The </a:t>
            </a:r>
            <a:r>
              <a:rPr lang="en-US" kern="0" dirty="0" err="1">
                <a:latin typeface="+mn-lt"/>
                <a:ea typeface="+mn-ea"/>
                <a:cs typeface="+mn-cs"/>
              </a:rPr>
              <a:t>ligand</a:t>
            </a:r>
            <a:r>
              <a:rPr lang="en-US" kern="0" dirty="0">
                <a:latin typeface="+mn-lt"/>
                <a:ea typeface="+mn-ea"/>
                <a:cs typeface="+mn-cs"/>
              </a:rPr>
              <a:t> building as part of ARP/</a:t>
            </a:r>
            <a:r>
              <a:rPr lang="en-US" kern="0" dirty="0" err="1">
                <a:latin typeface="+mn-lt"/>
                <a:ea typeface="+mn-ea"/>
                <a:cs typeface="+mn-cs"/>
              </a:rPr>
              <a:t>wARP</a:t>
            </a:r>
            <a:r>
              <a:rPr lang="en-US" kern="0" dirty="0">
                <a:latin typeface="+mn-lt"/>
                <a:ea typeface="+mn-ea"/>
                <a:cs typeface="+mn-cs"/>
              </a:rPr>
              <a:t> has its own GUI.</a:t>
            </a:r>
          </a:p>
        </p:txBody>
      </p:sp>
      <p:pic>
        <p:nvPicPr>
          <p:cNvPr id="4813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84350"/>
            <a:ext cx="6096000" cy="370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6781800" y="2574925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Diffraction data</a:t>
            </a:r>
            <a:endParaRPr lang="en-US"/>
          </a:p>
        </p:txBody>
      </p:sp>
      <p:sp>
        <p:nvSpPr>
          <p:cNvPr id="48137" name="Rectangle 8"/>
          <p:cNvSpPr>
            <a:spLocks noChangeArrowheads="1"/>
          </p:cNvSpPr>
          <p:nvPr/>
        </p:nvSpPr>
        <p:spPr bwMode="auto">
          <a:xfrm>
            <a:off x="6781800" y="3048000"/>
            <a:ext cx="1863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i="1"/>
              <a:t>Protein without</a:t>
            </a:r>
          </a:p>
          <a:p>
            <a:pPr>
              <a:lnSpc>
                <a:spcPct val="80000"/>
              </a:lnSpc>
            </a:pPr>
            <a:r>
              <a:rPr lang="en-US" sz="2000" i="1"/>
              <a:t>ligand</a:t>
            </a:r>
            <a:endParaRPr lang="en-US"/>
          </a:p>
        </p:txBody>
      </p:sp>
      <p:sp>
        <p:nvSpPr>
          <p:cNvPr id="48138" name="Rectangle 9"/>
          <p:cNvSpPr>
            <a:spLocks noChangeArrowheads="1"/>
          </p:cNvSpPr>
          <p:nvPr/>
        </p:nvSpPr>
        <p:spPr bwMode="auto">
          <a:xfrm>
            <a:off x="6781800" y="3657600"/>
            <a:ext cx="199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Template ligand</a:t>
            </a:r>
            <a:endParaRPr lang="en-US"/>
          </a:p>
        </p:txBody>
      </p:sp>
      <p:sp>
        <p:nvSpPr>
          <p:cNvPr id="48139" name="Rectangle 10"/>
          <p:cNvSpPr>
            <a:spLocks noChangeArrowheads="1"/>
          </p:cNvSpPr>
          <p:nvPr/>
        </p:nvSpPr>
        <p:spPr bwMode="auto">
          <a:xfrm>
            <a:off x="6781800" y="2133600"/>
            <a:ext cx="1116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i="1"/>
              <a:t>Protocol</a:t>
            </a:r>
            <a:endParaRPr lang="en-US"/>
          </a:p>
        </p:txBody>
      </p:sp>
      <p:sp>
        <p:nvSpPr>
          <p:cNvPr id="48140" name="Line 12"/>
          <p:cNvSpPr>
            <a:spLocks noChangeShapeType="1"/>
          </p:cNvSpPr>
          <p:nvPr/>
        </p:nvSpPr>
        <p:spPr bwMode="auto">
          <a:xfrm flipH="1">
            <a:off x="4267200" y="2362200"/>
            <a:ext cx="2514600" cy="3048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H="1">
            <a:off x="3810000" y="2743200"/>
            <a:ext cx="2971800" cy="762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2" name="Line 14"/>
          <p:cNvSpPr>
            <a:spLocks noChangeShapeType="1"/>
          </p:cNvSpPr>
          <p:nvPr/>
        </p:nvSpPr>
        <p:spPr bwMode="auto">
          <a:xfrm flipH="1">
            <a:off x="3886200" y="3200400"/>
            <a:ext cx="2895600" cy="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3" name="Line 15"/>
          <p:cNvSpPr>
            <a:spLocks noChangeShapeType="1"/>
          </p:cNvSpPr>
          <p:nvPr/>
        </p:nvSpPr>
        <p:spPr bwMode="auto">
          <a:xfrm flipH="1" flipV="1">
            <a:off x="3886200" y="3429000"/>
            <a:ext cx="2971800" cy="4572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144" name="Rectangle 16"/>
          <p:cNvSpPr>
            <a:spLocks noChangeArrowheads="1"/>
          </p:cNvSpPr>
          <p:nvPr/>
        </p:nvSpPr>
        <p:spPr bwMode="auto">
          <a:xfrm>
            <a:off x="501650" y="5697538"/>
            <a:ext cx="828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/>
              <a:t>Jobs can also be run from the command line! Series of jobs can be run this way.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7" grpId="0"/>
      <p:bldP spid="48136" grpId="0"/>
      <p:bldP spid="48137" grpId="0"/>
      <p:bldP spid="48138" grpId="0"/>
      <p:bldP spid="48139" grpId="0"/>
      <p:bldP spid="48140" grpId="0" animBg="1"/>
      <p:bldP spid="48141" grpId="0" animBg="1"/>
      <p:bldP spid="48142" grpId="0" animBg="1"/>
      <p:bldP spid="48143" grpId="0" animBg="1"/>
      <p:bldP spid="4814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6801F591-5CA6-7A42-9DED-9D413D34D749}" type="slidenum">
              <a:rPr lang="de-DE" smtClean="0"/>
              <a:pPr/>
              <a:t>34</a:t>
            </a:fld>
            <a:endParaRPr lang="de-DE" smtClean="0"/>
          </a:p>
        </p:txBody>
      </p:sp>
      <p:sp>
        <p:nvSpPr>
          <p:cNvPr id="491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Running a task from the command line</a:t>
            </a:r>
          </a:p>
        </p:txBody>
      </p:sp>
      <p:sp>
        <p:nvSpPr>
          <p:cNvPr id="4915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49158" name="Rectangle 15"/>
          <p:cNvSpPr>
            <a:spLocks noChangeArrowheads="1"/>
          </p:cNvSpPr>
          <p:nvPr/>
        </p:nvSpPr>
        <p:spPr bwMode="auto">
          <a:xfrm>
            <a:off x="1295400" y="1069975"/>
            <a:ext cx="569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Series of jobs can be run this way easily.</a:t>
            </a:r>
          </a:p>
        </p:txBody>
      </p:sp>
      <p:sp>
        <p:nvSpPr>
          <p:cNvPr id="49159" name="Rectangle 20"/>
          <p:cNvSpPr>
            <a:spLocks noChangeArrowheads="1"/>
          </p:cNvSpPr>
          <p:nvPr/>
        </p:nvSpPr>
        <p:spPr bwMode="auto">
          <a:xfrm>
            <a:off x="7346950" y="1984375"/>
            <a:ext cx="179705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to launch the</a:t>
            </a:r>
          </a:p>
          <a:p>
            <a:r>
              <a:rPr lang="en-US" sz="1800"/>
              <a:t>job with the</a:t>
            </a:r>
          </a:p>
          <a:p>
            <a:r>
              <a:rPr lang="en-US" sz="1800"/>
              <a:t>default scenario</a:t>
            </a:r>
          </a:p>
          <a:p>
            <a:r>
              <a:rPr lang="en-US" sz="1800"/>
              <a:t>only 3 files are</a:t>
            </a:r>
          </a:p>
          <a:p>
            <a:r>
              <a:rPr lang="en-US" sz="1800"/>
              <a:t>needed.</a:t>
            </a:r>
            <a:endParaRPr lang="en-US"/>
          </a:p>
        </p:txBody>
      </p:sp>
      <p:sp>
        <p:nvSpPr>
          <p:cNvPr id="49160" name="Rectangle 22"/>
          <p:cNvSpPr>
            <a:spLocks noChangeArrowheads="1"/>
          </p:cNvSpPr>
          <p:nvPr/>
        </p:nvSpPr>
        <p:spPr bwMode="auto">
          <a:xfrm>
            <a:off x="7315200" y="1981200"/>
            <a:ext cx="1752600" cy="14478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9161" name="Picture 14" descr="auto_ligand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28800"/>
            <a:ext cx="6705600" cy="360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Rectangle 19"/>
          <p:cNvSpPr>
            <a:spLocks noChangeArrowheads="1"/>
          </p:cNvSpPr>
          <p:nvPr/>
        </p:nvSpPr>
        <p:spPr bwMode="auto">
          <a:xfrm>
            <a:off x="1066800" y="2971800"/>
            <a:ext cx="2590800" cy="381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163" name="Line 21"/>
          <p:cNvSpPr>
            <a:spLocks noChangeShapeType="1"/>
          </p:cNvSpPr>
          <p:nvPr/>
        </p:nvSpPr>
        <p:spPr bwMode="auto">
          <a:xfrm flipH="1">
            <a:off x="3657600" y="2667000"/>
            <a:ext cx="3657600" cy="53340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5017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7A1F5668-8814-304D-903B-ECB9F9AABD92}" type="slidenum">
              <a:rPr lang="de-DE" smtClean="0"/>
              <a:pPr/>
              <a:t>35</a:t>
            </a:fld>
            <a:endParaRPr lang="de-DE" smtClean="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Ligand building with arpnavigator</a:t>
            </a:r>
          </a:p>
        </p:txBody>
      </p:sp>
      <p:sp>
        <p:nvSpPr>
          <p:cNvPr id="5018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pic>
        <p:nvPicPr>
          <p:cNvPr id="50182" name="Picture 11" descr="arpnavigator_ligands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325" y="825500"/>
            <a:ext cx="699135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5120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2678D061-B0BE-A140-AB21-FFC7BAE8DDEB}" type="slidenum">
              <a:rPr lang="de-DE" smtClean="0"/>
              <a:pPr/>
              <a:t>36</a:t>
            </a:fld>
            <a:endParaRPr lang="de-DE" smtClean="0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Acknowledgements</a:t>
            </a:r>
          </a:p>
        </p:txBody>
      </p:sp>
      <p:sp>
        <p:nvSpPr>
          <p:cNvPr id="5120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51206" name="Rectangle 4"/>
          <p:cNvSpPr>
            <a:spLocks noChangeArrowheads="1"/>
          </p:cNvSpPr>
          <p:nvPr/>
        </p:nvSpPr>
        <p:spPr bwMode="auto">
          <a:xfrm>
            <a:off x="457200" y="816649"/>
            <a:ext cx="8382000" cy="122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/>
              <a:t>Developers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/>
              <a:t>EMBL Hamburg: </a:t>
            </a:r>
            <a:r>
              <a:rPr lang="en-US" sz="1400" u="sng" dirty="0"/>
              <a:t>Ciaran Carolan</a:t>
            </a:r>
            <a:r>
              <a:rPr lang="en-US" sz="1400" dirty="0"/>
              <a:t>,</a:t>
            </a:r>
            <a:r>
              <a:rPr lang="en-US" sz="1400" b="1" dirty="0"/>
              <a:t> </a:t>
            </a:r>
            <a:r>
              <a:rPr lang="en-US" sz="1400" dirty="0"/>
              <a:t>Philipp </a:t>
            </a:r>
            <a:r>
              <a:rPr lang="en-US" sz="1400" dirty="0" err="1"/>
              <a:t>Heuser</a:t>
            </a:r>
            <a:r>
              <a:rPr lang="en-US" sz="1400" dirty="0"/>
              <a:t>, </a:t>
            </a:r>
            <a:r>
              <a:rPr lang="en-US" sz="1400" u="sng" dirty="0"/>
              <a:t>Victor </a:t>
            </a:r>
            <a:r>
              <a:rPr lang="en-US" sz="1400" u="sng" dirty="0" err="1"/>
              <a:t>Lamzin</a:t>
            </a:r>
            <a:r>
              <a:rPr lang="en-US" sz="1400" dirty="0" smtClean="0"/>
              <a:t>, </a:t>
            </a:r>
            <a:r>
              <a:rPr lang="en-US" sz="1400" dirty="0"/>
              <a:t>Tim </a:t>
            </a:r>
            <a:r>
              <a:rPr lang="en-US" sz="1400" dirty="0" err="1" smtClean="0"/>
              <a:t>Wiegels</a:t>
            </a:r>
            <a:r>
              <a:rPr lang="en-US" sz="1400" dirty="0" smtClean="0"/>
              <a:t>, Saul </a:t>
            </a:r>
            <a:r>
              <a:rPr lang="en-US" sz="1400" dirty="0" err="1" smtClean="0"/>
              <a:t>Hazledine</a:t>
            </a:r>
            <a:endParaRPr lang="en-US" sz="1600" b="1" dirty="0" smtClean="0">
              <a:latin typeface="Helvetica" charset="0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/>
              <a:t>NKI Amsterdam: </a:t>
            </a:r>
            <a:r>
              <a:rPr lang="en-US" sz="1400" dirty="0"/>
              <a:t>Krista </a:t>
            </a:r>
            <a:r>
              <a:rPr lang="en-US" sz="1400" dirty="0" err="1"/>
              <a:t>Joosten</a:t>
            </a:r>
            <a:r>
              <a:rPr lang="en-US" sz="1400" dirty="0"/>
              <a:t>, Robbie </a:t>
            </a:r>
            <a:r>
              <a:rPr lang="en-US" sz="1400" dirty="0" err="1"/>
              <a:t>Joosten</a:t>
            </a:r>
            <a:r>
              <a:rPr lang="en-US" sz="1400" dirty="0"/>
              <a:t>, </a:t>
            </a:r>
            <a:r>
              <a:rPr lang="en-US" sz="1400" u="sng" dirty="0" err="1"/>
              <a:t>Tassos</a:t>
            </a:r>
            <a:r>
              <a:rPr lang="en-US" sz="1400" u="sng" dirty="0"/>
              <a:t> </a:t>
            </a:r>
            <a:r>
              <a:rPr lang="en-US" sz="1400" u="sng" dirty="0" err="1"/>
              <a:t>Perrakis</a:t>
            </a:r>
            <a:endParaRPr lang="en-US" sz="1400" u="sng" dirty="0"/>
          </a:p>
        </p:txBody>
      </p:sp>
      <p:sp>
        <p:nvSpPr>
          <p:cNvPr id="51207" name="Rectangle 5"/>
          <p:cNvSpPr>
            <a:spLocks noChangeArrowheads="1"/>
          </p:cNvSpPr>
          <p:nvPr/>
        </p:nvSpPr>
        <p:spPr bwMode="auto">
          <a:xfrm>
            <a:off x="457200" y="2362200"/>
            <a:ext cx="6705600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/>
              <a:t>Collaborators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/>
              <a:t>EMBL Hamburg: </a:t>
            </a:r>
            <a:r>
              <a:rPr lang="en-US" sz="1400" dirty="0" err="1"/>
              <a:t>Gleb</a:t>
            </a:r>
            <a:r>
              <a:rPr lang="en-US" sz="1400" dirty="0"/>
              <a:t> </a:t>
            </a:r>
            <a:r>
              <a:rPr lang="en-US" sz="1400" dirty="0" err="1"/>
              <a:t>Bourenkov</a:t>
            </a:r>
            <a:r>
              <a:rPr lang="en-US" sz="1400" dirty="0"/>
              <a:t>, </a:t>
            </a:r>
            <a:r>
              <a:rPr lang="en-US" sz="1400" dirty="0" err="1"/>
              <a:t>Santosh</a:t>
            </a:r>
            <a:r>
              <a:rPr lang="en-US" sz="1400" dirty="0"/>
              <a:t> </a:t>
            </a:r>
            <a:r>
              <a:rPr lang="en-US" sz="1400" dirty="0" err="1"/>
              <a:t>Panjikar</a:t>
            </a:r>
            <a:endParaRPr lang="en-US" sz="1400" b="1" dirty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/>
              <a:t>York University: </a:t>
            </a:r>
            <a:r>
              <a:rPr lang="en-US" sz="1400" dirty="0" err="1"/>
              <a:t>Garib</a:t>
            </a:r>
            <a:r>
              <a:rPr lang="en-US" sz="1400" dirty="0"/>
              <a:t> </a:t>
            </a:r>
            <a:r>
              <a:rPr lang="en-US" sz="1400" dirty="0" err="1"/>
              <a:t>Murshudov’s</a:t>
            </a:r>
            <a:r>
              <a:rPr lang="en-US" sz="1400" dirty="0"/>
              <a:t> group</a:t>
            </a: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b="1" dirty="0" err="1"/>
              <a:t>Daresbury</a:t>
            </a:r>
            <a:r>
              <a:rPr lang="en-US" sz="1400" b="1" dirty="0"/>
              <a:t> Laboratory: </a:t>
            </a:r>
            <a:r>
              <a:rPr lang="en-US" sz="1400" dirty="0"/>
              <a:t>CCP4 team</a:t>
            </a:r>
          </a:p>
        </p:txBody>
      </p:sp>
      <p:sp>
        <p:nvSpPr>
          <p:cNvPr id="51208" name="Rectangle 7"/>
          <p:cNvSpPr>
            <a:spLocks noChangeArrowheads="1"/>
          </p:cNvSpPr>
          <p:nvPr/>
        </p:nvSpPr>
        <p:spPr bwMode="auto">
          <a:xfrm>
            <a:off x="457200" y="4038600"/>
            <a:ext cx="52578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/>
              <a:t>Former members</a:t>
            </a:r>
            <a:endParaRPr lang="en-US" sz="1800" b="1" dirty="0" smtClean="0"/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</a:pPr>
            <a:r>
              <a:rPr lang="en-US" sz="1400" u="sng" dirty="0" err="1" smtClean="0"/>
              <a:t>Gerrit</a:t>
            </a:r>
            <a:r>
              <a:rPr lang="en-US" sz="1400" u="sng" dirty="0" smtClean="0"/>
              <a:t> Langer</a:t>
            </a:r>
            <a:r>
              <a:rPr lang="en-US" sz="1400" dirty="0" smtClean="0"/>
              <a:t>, </a:t>
            </a:r>
            <a:r>
              <a:rPr lang="en-US" sz="1400" u="sng" dirty="0" smtClean="0"/>
              <a:t>Richard </a:t>
            </a:r>
            <a:r>
              <a:rPr lang="en-US" sz="1400" u="sng" dirty="0"/>
              <a:t>Morris</a:t>
            </a:r>
            <a:r>
              <a:rPr lang="en-US" sz="1400" dirty="0"/>
              <a:t>, </a:t>
            </a:r>
            <a:r>
              <a:rPr lang="en-US" sz="1400" u="sng" dirty="0"/>
              <a:t>Peter </a:t>
            </a:r>
            <a:r>
              <a:rPr lang="en-US" sz="1400" u="sng" dirty="0" err="1"/>
              <a:t>Zwart</a:t>
            </a:r>
            <a:r>
              <a:rPr lang="en-US" sz="1400" dirty="0"/>
              <a:t>, Francisco Fernandez, </a:t>
            </a:r>
            <a:r>
              <a:rPr lang="en-US" sz="1400" dirty="0" err="1"/>
              <a:t>Matheos</a:t>
            </a:r>
            <a:r>
              <a:rPr lang="en-US" sz="1400" dirty="0"/>
              <a:t> </a:t>
            </a:r>
            <a:r>
              <a:rPr lang="en-US" sz="1400" dirty="0" err="1"/>
              <a:t>Kakaris</a:t>
            </a:r>
            <a:r>
              <a:rPr lang="en-US" sz="1400" dirty="0"/>
              <a:t>, Olga </a:t>
            </a:r>
            <a:r>
              <a:rPr lang="en-US" sz="1400" dirty="0" err="1"/>
              <a:t>Kirillova</a:t>
            </a:r>
            <a:r>
              <a:rPr lang="en-US" sz="1400" dirty="0"/>
              <a:t>, </a:t>
            </a:r>
            <a:r>
              <a:rPr lang="en-US" sz="1400" dirty="0" err="1"/>
              <a:t>Wijnand</a:t>
            </a:r>
            <a:r>
              <a:rPr lang="en-US" sz="1400" dirty="0"/>
              <a:t> </a:t>
            </a:r>
            <a:r>
              <a:rPr lang="en-US" sz="1400" dirty="0" err="1"/>
              <a:t>Mooij</a:t>
            </a:r>
            <a:r>
              <a:rPr lang="en-US" sz="1400" dirty="0"/>
              <a:t>, </a:t>
            </a:r>
            <a:r>
              <a:rPr lang="en-US" sz="1400" dirty="0" err="1"/>
              <a:t>Diederick</a:t>
            </a:r>
            <a:r>
              <a:rPr lang="en-US" sz="1400" dirty="0"/>
              <a:t> De </a:t>
            </a:r>
            <a:r>
              <a:rPr lang="en-US" sz="1400" dirty="0" err="1"/>
              <a:t>Vries</a:t>
            </a:r>
            <a:r>
              <a:rPr lang="en-US" sz="1400" dirty="0"/>
              <a:t>, </a:t>
            </a:r>
            <a:r>
              <a:rPr lang="en-US" sz="1400" dirty="0" err="1"/>
              <a:t>Marouane</a:t>
            </a:r>
            <a:r>
              <a:rPr lang="en-US" sz="1400" dirty="0"/>
              <a:t> Ben </a:t>
            </a:r>
            <a:r>
              <a:rPr lang="en-US" sz="1400" dirty="0" err="1"/>
              <a:t>Jelloul</a:t>
            </a:r>
            <a:r>
              <a:rPr lang="en-US" sz="1400" dirty="0"/>
              <a:t>, </a:t>
            </a:r>
            <a:r>
              <a:rPr lang="en-US" sz="1400" u="sng" dirty="0"/>
              <a:t>Johan </a:t>
            </a:r>
            <a:r>
              <a:rPr lang="en-US" sz="1400" u="sng" dirty="0" err="1"/>
              <a:t>Hattne</a:t>
            </a:r>
            <a:r>
              <a:rPr lang="en-US" sz="1400" dirty="0"/>
              <a:t>, </a:t>
            </a:r>
            <a:r>
              <a:rPr lang="en-US" sz="1400" dirty="0" err="1"/>
              <a:t>Tilo</a:t>
            </a:r>
            <a:r>
              <a:rPr lang="en-US" sz="1400" dirty="0"/>
              <a:t> </a:t>
            </a:r>
            <a:r>
              <a:rPr lang="en-US" sz="1400" dirty="0" err="1"/>
              <a:t>Strutz</a:t>
            </a:r>
            <a:r>
              <a:rPr lang="en-US" sz="1400" dirty="0"/>
              <a:t>, </a:t>
            </a:r>
            <a:r>
              <a:rPr lang="en-US" sz="1400" u="sng" dirty="0"/>
              <a:t>Guillaume </a:t>
            </a:r>
            <a:r>
              <a:rPr lang="en-US" sz="1400" u="sng" dirty="0" err="1"/>
              <a:t>Evrard</a:t>
            </a:r>
            <a:r>
              <a:rPr lang="en-US" sz="1400" dirty="0"/>
              <a:t>, Serge Cohen, </a:t>
            </a:r>
            <a:r>
              <a:rPr lang="en-US" sz="1400" dirty="0" err="1"/>
              <a:t>Venkat</a:t>
            </a:r>
            <a:r>
              <a:rPr lang="en-US" sz="1400" dirty="0"/>
              <a:t> </a:t>
            </a:r>
            <a:r>
              <a:rPr lang="en-US" sz="1400" dirty="0" err="1"/>
              <a:t>Parthasarathy</a:t>
            </a:r>
            <a:r>
              <a:rPr lang="en-US" sz="1400" dirty="0"/>
              <a:t>, </a:t>
            </a:r>
            <a:r>
              <a:rPr lang="en-US" sz="1400" dirty="0" err="1"/>
              <a:t>Babu</a:t>
            </a:r>
            <a:r>
              <a:rPr lang="en-US" sz="1400" dirty="0"/>
              <a:t> </a:t>
            </a:r>
            <a:r>
              <a:rPr lang="en-US" sz="1400" dirty="0" err="1"/>
              <a:t>Pothineni</a:t>
            </a:r>
            <a:r>
              <a:rPr lang="en-US" sz="1400" dirty="0"/>
              <a:t>, Helene </a:t>
            </a:r>
            <a:r>
              <a:rPr lang="en-US" sz="1400" dirty="0" err="1"/>
              <a:t>Doerksen</a:t>
            </a:r>
            <a:endParaRPr lang="en-US" sz="1400" dirty="0"/>
          </a:p>
        </p:txBody>
      </p:sp>
      <p:pic>
        <p:nvPicPr>
          <p:cNvPr id="51209" name="Picture 15" descr=" money.png                                                      0047215EMacintosh HD                   BB707946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848100"/>
            <a:ext cx="243840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0" descr="embl_logo_wh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124200"/>
            <a:ext cx="1428750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1" descr="logo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91400" y="3048000"/>
            <a:ext cx="15621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" name="TextBox 12"/>
          <p:cNvSpPr txBox="1">
            <a:spLocks noChangeArrowheads="1"/>
          </p:cNvSpPr>
          <p:nvPr/>
        </p:nvSpPr>
        <p:spPr bwMode="auto">
          <a:xfrm>
            <a:off x="6775450" y="2597150"/>
            <a:ext cx="1195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Funding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1945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DFCBC1B2-0914-124D-8309-C1B8D8C55E4F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task of ligand fitting</a:t>
            </a:r>
          </a:p>
        </p:txBody>
      </p:sp>
      <p:sp>
        <p:nvSpPr>
          <p:cNvPr id="19461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The data is modelled in terms of a protein ...</a:t>
            </a: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00200"/>
            <a:ext cx="5410200" cy="451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048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C69E6E37-E2E0-E445-8BC1-2717B84E92DF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task of ligand fitting</a:t>
            </a:r>
          </a:p>
        </p:txBody>
      </p:sp>
      <p:sp>
        <p:nvSpPr>
          <p:cNvPr id="20485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</a:pPr>
            <a:r>
              <a:rPr lang="en-US"/>
              <a:t>…but there is excess density at the end not accounted for…</a:t>
            </a:r>
          </a:p>
        </p:txBody>
      </p:sp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00200"/>
            <a:ext cx="54102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150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4DDD9AFE-6D28-DB40-9FC7-84947E6DB9BD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task of ligand fitting</a:t>
            </a:r>
          </a:p>
        </p:txBody>
      </p:sp>
      <p:sp>
        <p:nvSpPr>
          <p:cNvPr id="2150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…which is where the ligand should go.</a:t>
            </a:r>
          </a:p>
        </p:txBody>
      </p:sp>
      <p:pic>
        <p:nvPicPr>
          <p:cNvPr id="2151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600200"/>
            <a:ext cx="54102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6EB8911B-604A-274A-B01F-A335085C9DE4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task of ligand fitting</a:t>
            </a:r>
          </a:p>
        </p:txBody>
      </p:sp>
      <p:sp>
        <p:nvSpPr>
          <p:cNvPr id="22533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Challenges to be addressed...</a:t>
            </a:r>
          </a:p>
        </p:txBody>
      </p:sp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209800"/>
            <a:ext cx="3276600" cy="274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7"/>
          <p:cNvSpPr>
            <a:spLocks noChangeArrowheads="1"/>
          </p:cNvSpPr>
          <p:nvPr/>
        </p:nvSpPr>
        <p:spPr bwMode="auto">
          <a:xfrm>
            <a:off x="4038600" y="2690813"/>
            <a:ext cx="4808538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  <a:buSzPct val="80000"/>
              <a:buFont typeface="Times" charset="0"/>
              <a:buChar char="•"/>
            </a:pPr>
            <a:r>
              <a:rPr lang="en-US" sz="2000" b="1"/>
              <a:t> Different resolutions and data quality</a:t>
            </a:r>
          </a:p>
          <a:p>
            <a:pPr>
              <a:lnSpc>
                <a:spcPct val="110000"/>
              </a:lnSpc>
              <a:buSzPct val="80000"/>
              <a:buFont typeface="Times" charset="0"/>
              <a:buChar char="•"/>
            </a:pPr>
            <a:r>
              <a:rPr lang="en-US" sz="2000" b="1"/>
              <a:t> Different ligand complexity/topology</a:t>
            </a:r>
          </a:p>
          <a:p>
            <a:pPr>
              <a:lnSpc>
                <a:spcPct val="110000"/>
              </a:lnSpc>
              <a:buSzPct val="80000"/>
              <a:buFont typeface="Times" charset="0"/>
              <a:buChar char="•"/>
            </a:pPr>
            <a:r>
              <a:rPr lang="en-US" sz="2000" b="1"/>
              <a:t> Partial disorder of a ligand</a:t>
            </a:r>
          </a:p>
          <a:p>
            <a:pPr>
              <a:lnSpc>
                <a:spcPct val="110000"/>
              </a:lnSpc>
              <a:buSzPct val="80000"/>
              <a:buFont typeface="Times" charset="0"/>
              <a:buChar char="•"/>
            </a:pPr>
            <a:r>
              <a:rPr lang="en-US" sz="2000" b="1"/>
              <a:t> Different ligands at the same site?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3686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F6344B5F-3CFC-DB44-A8C7-916D4A39A367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workflow of ligand fitting in ARP/wARP</a:t>
            </a:r>
          </a:p>
        </p:txBody>
      </p:sp>
      <p:sp>
        <p:nvSpPr>
          <p:cNvPr id="36869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95300" y="11430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Organised as a pipeline of core modules for specific sub-tasks following an intuitive approach:</a:t>
            </a:r>
          </a:p>
        </p:txBody>
      </p:sp>
      <p:sp>
        <p:nvSpPr>
          <p:cNvPr id="36871" name="Rectangle 5"/>
          <p:cNvSpPr>
            <a:spLocks noChangeArrowheads="1"/>
          </p:cNvSpPr>
          <p:nvPr/>
        </p:nvSpPr>
        <p:spPr bwMode="auto">
          <a:xfrm>
            <a:off x="3581400" y="2362200"/>
            <a:ext cx="1524000" cy="8382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/>
              <a:t>Prepare</a:t>
            </a:r>
          </a:p>
        </p:txBody>
      </p:sp>
      <p:sp>
        <p:nvSpPr>
          <p:cNvPr id="36872" name="Rectangle 6"/>
          <p:cNvSpPr>
            <a:spLocks noChangeArrowheads="1"/>
          </p:cNvSpPr>
          <p:nvPr/>
        </p:nvSpPr>
        <p:spPr bwMode="auto">
          <a:xfrm>
            <a:off x="5172075" y="2286000"/>
            <a:ext cx="331152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 typeface="Times" charset="0"/>
              <a:buChar char="•"/>
            </a:pPr>
            <a:r>
              <a:rPr lang="en-US" sz="1800" b="1" dirty="0"/>
              <a:t> Identify binding site and/or </a:t>
            </a:r>
          </a:p>
          <a:p>
            <a:pPr>
              <a:lnSpc>
                <a:spcPct val="80000"/>
              </a:lnSpc>
            </a:pPr>
            <a:r>
              <a:rPr lang="en-US" sz="1800" b="1" dirty="0"/>
              <a:t>   </a:t>
            </a:r>
            <a:r>
              <a:rPr lang="en-US" sz="1800" b="1" dirty="0" err="1"/>
              <a:t>ligand</a:t>
            </a:r>
            <a:r>
              <a:rPr lang="en-US" sz="1800" b="1" dirty="0"/>
              <a:t>.</a:t>
            </a:r>
          </a:p>
          <a:p>
            <a:pPr>
              <a:lnSpc>
                <a:spcPct val="80000"/>
              </a:lnSpc>
              <a:buFont typeface="Times" charset="0"/>
              <a:buChar char="•"/>
            </a:pPr>
            <a:r>
              <a:rPr lang="en-US" sz="1800" b="1" dirty="0"/>
              <a:t> Sparse density map and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b="1" dirty="0"/>
              <a:t>   generate </a:t>
            </a:r>
            <a:r>
              <a:rPr lang="en-US" sz="1800" b="1" dirty="0" err="1"/>
              <a:t>ligand</a:t>
            </a:r>
            <a:r>
              <a:rPr lang="en-US" sz="1800" b="1" dirty="0"/>
              <a:t> topology.</a:t>
            </a:r>
          </a:p>
        </p:txBody>
      </p:sp>
      <p:sp>
        <p:nvSpPr>
          <p:cNvPr id="36873" name="Rectangle 7"/>
          <p:cNvSpPr>
            <a:spLocks noChangeArrowheads="1"/>
          </p:cNvSpPr>
          <p:nvPr/>
        </p:nvSpPr>
        <p:spPr bwMode="auto">
          <a:xfrm>
            <a:off x="3581400" y="3657600"/>
            <a:ext cx="1524000" cy="8382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Construct</a:t>
            </a:r>
          </a:p>
        </p:txBody>
      </p:sp>
      <p:sp>
        <p:nvSpPr>
          <p:cNvPr id="36874" name="Line 8"/>
          <p:cNvSpPr>
            <a:spLocks noChangeShapeType="1"/>
          </p:cNvSpPr>
          <p:nvPr/>
        </p:nvSpPr>
        <p:spPr bwMode="auto">
          <a:xfrm>
            <a:off x="4343400" y="3200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Rectangle 9"/>
          <p:cNvSpPr>
            <a:spLocks noChangeArrowheads="1"/>
          </p:cNvSpPr>
          <p:nvPr/>
        </p:nvSpPr>
        <p:spPr bwMode="auto">
          <a:xfrm>
            <a:off x="5181600" y="3603625"/>
            <a:ext cx="301625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 typeface="Times" charset="0"/>
              <a:buChar char="•"/>
            </a:pPr>
            <a:r>
              <a:rPr lang="en-US" sz="1800" b="1"/>
              <a:t> Construct ensemble of 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b="1"/>
              <a:t>   ligand models in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b="1"/>
              <a:t>   plausible conformations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b="1"/>
              <a:t>   to fit sparsed density.</a:t>
            </a:r>
          </a:p>
        </p:txBody>
      </p:sp>
      <p:sp>
        <p:nvSpPr>
          <p:cNvPr id="36876" name="Rectangle 11"/>
          <p:cNvSpPr>
            <a:spLocks noChangeArrowheads="1"/>
          </p:cNvSpPr>
          <p:nvPr/>
        </p:nvSpPr>
        <p:spPr bwMode="auto">
          <a:xfrm>
            <a:off x="3581400" y="4953000"/>
            <a:ext cx="1524000" cy="838200"/>
          </a:xfrm>
          <a:prstGeom prst="rect">
            <a:avLst/>
          </a:prstGeom>
          <a:solidFill>
            <a:srgbClr val="339966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Refine</a:t>
            </a:r>
          </a:p>
        </p:txBody>
      </p:sp>
      <p:sp>
        <p:nvSpPr>
          <p:cNvPr id="36877" name="Line 12"/>
          <p:cNvSpPr>
            <a:spLocks noChangeShapeType="1"/>
          </p:cNvSpPr>
          <p:nvPr/>
        </p:nvSpPr>
        <p:spPr bwMode="auto">
          <a:xfrm>
            <a:off x="4343400" y="4495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5181600" y="4899025"/>
            <a:ext cx="365125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buFont typeface="Times" charset="0"/>
              <a:buChar char="•"/>
            </a:pPr>
            <a:r>
              <a:rPr lang="en-US" sz="1800" b="1"/>
              <a:t> Refine ligand coordinates to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b="1"/>
              <a:t>   satisfy geometric constraints</a:t>
            </a:r>
          </a:p>
          <a:p>
            <a:pPr>
              <a:lnSpc>
                <a:spcPct val="80000"/>
              </a:lnSpc>
              <a:buFont typeface="Times" charset="0"/>
              <a:buNone/>
            </a:pPr>
            <a:r>
              <a:rPr lang="en-US" sz="1800" b="1"/>
              <a:t>   and to maximise fit to density.</a:t>
            </a:r>
          </a:p>
          <a:p>
            <a:pPr>
              <a:lnSpc>
                <a:spcPct val="80000"/>
              </a:lnSpc>
              <a:buFont typeface="Times" charset="0"/>
              <a:buChar char="•"/>
            </a:pPr>
            <a:r>
              <a:rPr lang="en-US" sz="1800" b="1"/>
              <a:t> Choose best model.</a:t>
            </a:r>
          </a:p>
        </p:txBody>
      </p:sp>
      <p:pic>
        <p:nvPicPr>
          <p:cNvPr id="3688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2362200"/>
            <a:ext cx="33528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  <p:bldP spid="7" grpId="0"/>
      <p:bldP spid="36871" grpId="0" animBg="1"/>
      <p:bldP spid="36872" grpId="0"/>
      <p:bldP spid="36873" grpId="0" animBg="1"/>
      <p:bldP spid="36874" grpId="0" animBg="1"/>
      <p:bldP spid="36875" grpId="0"/>
      <p:bldP spid="36876" grpId="0" animBg="1"/>
      <p:bldP spid="36877" grpId="0" animBg="1"/>
      <p:bldP spid="368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1670050" y="6457950"/>
            <a:ext cx="1676400" cy="228600"/>
          </a:xfrm>
          <a:noFill/>
        </p:spPr>
        <p:txBody>
          <a:bodyPr/>
          <a:lstStyle/>
          <a:p>
            <a:r>
              <a:rPr lang="en-US" smtClean="0"/>
              <a:t>June 13th, 2011</a:t>
            </a:r>
            <a:endParaRPr lang="de-DE" smtClean="0"/>
          </a:p>
        </p:txBody>
      </p:sp>
      <p:sp>
        <p:nvSpPr>
          <p:cNvPr id="2355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2400" y="6457950"/>
            <a:ext cx="304800" cy="228600"/>
          </a:xfrm>
          <a:noFill/>
        </p:spPr>
        <p:txBody>
          <a:bodyPr/>
          <a:lstStyle/>
          <a:p>
            <a:fld id="{295BA45E-F915-264F-8264-8FEFA5C2E7AE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Automatic binding site identification</a:t>
            </a:r>
          </a:p>
        </p:txBody>
      </p:sp>
      <p:sp>
        <p:nvSpPr>
          <p:cNvPr id="2355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4419600" y="6457950"/>
            <a:ext cx="2895600" cy="228600"/>
          </a:xfrm>
          <a:noFill/>
        </p:spPr>
        <p:txBody>
          <a:bodyPr/>
          <a:lstStyle/>
          <a:p>
            <a:r>
              <a:rPr lang="en-US" smtClean="0"/>
              <a:t>C. Carolan: Model Completion using ARP/wARP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5300" y="990600"/>
            <a:ext cx="8153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kern="0">
                <a:latin typeface="+mn-lt"/>
                <a:ea typeface="+mn-ea"/>
                <a:cs typeface="+mn-cs"/>
              </a:rPr>
              <a:t>The difference density map at a low contour threshold.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949325" y="49672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60" name="Picture 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74800"/>
            <a:ext cx="5410200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4">
      <a:dk1>
        <a:srgbClr val="000000"/>
      </a:dk1>
      <a:lt1>
        <a:srgbClr val="FFFFFF"/>
      </a:lt1>
      <a:dk2>
        <a:srgbClr val="007E82"/>
      </a:dk2>
      <a:lt2>
        <a:srgbClr val="7D7D7D"/>
      </a:lt2>
      <a:accent1>
        <a:srgbClr val="72AD46"/>
      </a:accent1>
      <a:accent2>
        <a:srgbClr val="DF001A"/>
      </a:accent2>
      <a:accent3>
        <a:srgbClr val="FFFFFF"/>
      </a:accent3>
      <a:accent4>
        <a:srgbClr val="000000"/>
      </a:accent4>
      <a:accent5>
        <a:srgbClr val="BCD3B0"/>
      </a:accent5>
      <a:accent6>
        <a:srgbClr val="CA0016"/>
      </a:accent6>
      <a:hlink>
        <a:srgbClr val="D2E806"/>
      </a:hlink>
      <a:folHlink>
        <a:srgbClr val="72AD46"/>
      </a:folHlink>
    </a:clrScheme>
    <a:fontScheme name="Leere Präsentation">
      <a:majorFont>
        <a:latin typeface="Arial"/>
        <a:ea typeface="Geneva"/>
        <a:cs typeface="Geneva"/>
      </a:majorFont>
      <a:minorFont>
        <a:latin typeface="Arial"/>
        <a:ea typeface="Geneva"/>
        <a:cs typeface="Genev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Geneva" pitchFamily="-112" charset="0"/>
            <a:cs typeface="Geneva" pitchFamily="-112" charset="0"/>
          </a:defRPr>
        </a:defPPr>
      </a:lstStyle>
    </a:lnDef>
  </a:objectDefaults>
  <a:extraClrSchemeLst>
    <a:extraClrScheme>
      <a:clrScheme name="Leere Präsentation 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DCDCDC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EBEBEB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007E82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7E82"/>
        </a:dk2>
        <a:lt2>
          <a:srgbClr val="7D7D7D"/>
        </a:lt2>
        <a:accent1>
          <a:srgbClr val="72AD46"/>
        </a:accent1>
        <a:accent2>
          <a:srgbClr val="DF001A"/>
        </a:accent2>
        <a:accent3>
          <a:srgbClr val="FFFFFF"/>
        </a:accent3>
        <a:accent4>
          <a:srgbClr val="000000"/>
        </a:accent4>
        <a:accent5>
          <a:srgbClr val="BCD3B0"/>
        </a:accent5>
        <a:accent6>
          <a:srgbClr val="CA0016"/>
        </a:accent6>
        <a:hlink>
          <a:srgbClr val="D2E806"/>
        </a:hlink>
        <a:folHlink>
          <a:srgbClr val="72AD4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</TotalTime>
  <Words>1895</Words>
  <Application>Microsoft Macintosh PowerPoint</Application>
  <PresentationFormat>On-screen Show (4:3)</PresentationFormat>
  <Paragraphs>404</Paragraphs>
  <Slides>36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Leere Präsentation</vt:lpstr>
      <vt:lpstr>Model Completion using ARP/wARP</vt:lpstr>
      <vt:lpstr>What??</vt:lpstr>
      <vt:lpstr>Structure based drug design</vt:lpstr>
      <vt:lpstr>The task of ligand fitting</vt:lpstr>
      <vt:lpstr>The task of ligand fitting</vt:lpstr>
      <vt:lpstr>The task of ligand fitting</vt:lpstr>
      <vt:lpstr>The task of ligand fitting</vt:lpstr>
      <vt:lpstr>The workflow of ligand fitting in ARP/wARP</vt:lpstr>
      <vt:lpstr>Automatic binding site identification</vt:lpstr>
      <vt:lpstr>Automatic binding site identification</vt:lpstr>
      <vt:lpstr>Automatic binding site identification</vt:lpstr>
      <vt:lpstr>Automatic binding site identification</vt:lpstr>
      <vt:lpstr>Automatic binding site identification</vt:lpstr>
      <vt:lpstr>Automatic binding site identification</vt:lpstr>
      <vt:lpstr>Constructing the ligand</vt:lpstr>
      <vt:lpstr>Constructing the ligand: Graph search</vt:lpstr>
      <vt:lpstr>Constructing the ligand: Graph search</vt:lpstr>
      <vt:lpstr>Constructing the ligand: Graph search</vt:lpstr>
      <vt:lpstr>Constructing the ligand: Metropolis search</vt:lpstr>
      <vt:lpstr>Construction with a Metropolis method</vt:lpstr>
      <vt:lpstr>Real space refinement</vt:lpstr>
      <vt:lpstr>The protocol of a modeling task</vt:lpstr>
      <vt:lpstr>The protocol of a modeling task</vt:lpstr>
      <vt:lpstr>The protocol of a modeling task</vt:lpstr>
      <vt:lpstr>The protocol of a modeling task</vt:lpstr>
      <vt:lpstr>Shape features to measure similarity</vt:lpstr>
      <vt:lpstr>Shape features to measure similarity</vt:lpstr>
      <vt:lpstr>Partial disorder, partially occupied ligands</vt:lpstr>
      <vt:lpstr>Success rates</vt:lpstr>
      <vt:lpstr>Success criterion: r.m.s.d. &lt; 1.0Å</vt:lpstr>
      <vt:lpstr>Going forward - High throughput ligand identification</vt:lpstr>
      <vt:lpstr>The ATOLL Database</vt:lpstr>
      <vt:lpstr>Running a task through the CCP4 interface</vt:lpstr>
      <vt:lpstr>Running a task from the command line</vt:lpstr>
      <vt:lpstr>Ligand building with arpnavigator</vt:lpstr>
      <vt:lpstr>Acknowledgements</vt:lpstr>
    </vt:vector>
  </TitlesOfParts>
  <Company>EMBL Hamburg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Ciaran Carolan</dc:creator>
  <cp:lastModifiedBy>Ciaran Carolan</cp:lastModifiedBy>
  <cp:revision>13</cp:revision>
  <dcterms:created xsi:type="dcterms:W3CDTF">2011-06-03T15:12:37Z</dcterms:created>
  <dcterms:modified xsi:type="dcterms:W3CDTF">2011-06-03T15:14:49Z</dcterms:modified>
</cp:coreProperties>
</file>