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7" r:id="rId25"/>
    <p:sldId id="328" r:id="rId26"/>
    <p:sldId id="329" r:id="rId27"/>
    <p:sldId id="330" r:id="rId28"/>
    <p:sldId id="331" r:id="rId29"/>
    <p:sldId id="332" r:id="rId30"/>
    <p:sldId id="338" r:id="rId31"/>
    <p:sldId id="334" r:id="rId32"/>
    <p:sldId id="335" r:id="rId33"/>
    <p:sldId id="336" r:id="rId34"/>
    <p:sldId id="337" r:id="rId35"/>
    <p:sldId id="339" r:id="rId36"/>
    <p:sldId id="340" r:id="rId37"/>
    <p:sldId id="341" r:id="rId38"/>
    <p:sldId id="342" r:id="rId39"/>
  </p:sldIdLst>
  <p:sldSz cx="9144000" cy="6858000" type="screen4x3"/>
  <p:notesSz cx="6794500" cy="9906000"/>
  <p:defaultTextStyle>
    <a:defPPr>
      <a:defRPr lang="en-GB"/>
    </a:defPPr>
    <a:lvl1pPr algn="ctr" rtl="0" fontAlgn="base">
      <a:lnSpc>
        <a:spcPct val="105000"/>
      </a:lnSpc>
      <a:spcBef>
        <a:spcPct val="50000"/>
      </a:spcBef>
      <a:spcAft>
        <a:spcPct val="0"/>
      </a:spcAft>
      <a:buFont typeface="Symbol" pitchFamily="18" charset="2"/>
      <a:defRPr sz="1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105000"/>
      </a:lnSpc>
      <a:spcBef>
        <a:spcPct val="50000"/>
      </a:spcBef>
      <a:spcAft>
        <a:spcPct val="0"/>
      </a:spcAft>
      <a:buFont typeface="Symbol" pitchFamily="18" charset="2"/>
      <a:defRPr sz="1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105000"/>
      </a:lnSpc>
      <a:spcBef>
        <a:spcPct val="50000"/>
      </a:spcBef>
      <a:spcAft>
        <a:spcPct val="0"/>
      </a:spcAft>
      <a:buFont typeface="Symbol" pitchFamily="18" charset="2"/>
      <a:defRPr sz="1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105000"/>
      </a:lnSpc>
      <a:spcBef>
        <a:spcPct val="50000"/>
      </a:spcBef>
      <a:spcAft>
        <a:spcPct val="0"/>
      </a:spcAft>
      <a:buFont typeface="Symbol" pitchFamily="18" charset="2"/>
      <a:defRPr sz="1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105000"/>
      </a:lnSpc>
      <a:spcBef>
        <a:spcPct val="50000"/>
      </a:spcBef>
      <a:spcAft>
        <a:spcPct val="0"/>
      </a:spcAft>
      <a:buFont typeface="Symbol" pitchFamily="18" charset="2"/>
      <a:defRPr sz="1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FF00"/>
    <a:srgbClr val="FF0000"/>
    <a:srgbClr val="FFFF00"/>
    <a:srgbClr val="33CCFF"/>
    <a:srgbClr val="99FFCC"/>
    <a:srgbClr val="FFCC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 autoAdjust="0"/>
    <p:restoredTop sz="94665" autoAdjust="0"/>
  </p:normalViewPr>
  <p:slideViewPr>
    <p:cSldViewPr>
      <p:cViewPr varScale="1">
        <p:scale>
          <a:sx n="55" d="100"/>
          <a:sy n="55" d="100"/>
        </p:scale>
        <p:origin x="-869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76"/>
    </p:cViewPr>
  </p:sorterViewPr>
  <p:notesViewPr>
    <p:cSldViewPr>
      <p:cViewPr>
        <p:scale>
          <a:sx n="100" d="100"/>
          <a:sy n="100" d="100"/>
        </p:scale>
        <p:origin x="-806" y="1277"/>
      </p:cViewPr>
      <p:guideLst>
        <p:guide orient="horz" pos="3120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Relationship Id="rId9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A3A258FB-F51F-4402-9CB6-7D97A338D44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05350"/>
            <a:ext cx="4981575" cy="44577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813" cy="4953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lg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lg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DCC7CD60-FC15-498B-AF19-60883CB6F2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222AA"/>
            </a:gs>
            <a:gs pos="100000">
              <a:srgbClr val="333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144463" y="142875"/>
          <a:ext cx="889000" cy="347663"/>
        </p:xfrm>
        <a:graphic>
          <a:graphicData uri="http://schemas.openxmlformats.org/presentationml/2006/ole">
            <p:oleObj spid="_x0000_s1026" name="Paint Shop Pro Image" r:id="rId17" imgW="1707317" imgH="673171" progId="">
              <p:embed/>
            </p:oleObj>
          </a:graphicData>
        </a:graphic>
      </p:graphicFrame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1214438" y="98425"/>
            <a:ext cx="5759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  <a:defRPr/>
            </a:pPr>
            <a:r>
              <a:rPr lang="en-GB" sz="1100" b="0" dirty="0">
                <a:solidFill>
                  <a:schemeClr val="bg2"/>
                </a:solidFill>
                <a:latin typeface="Arial" pitchFamily="34" charset="0"/>
              </a:rPr>
              <a:t>Macromolecular Complexes in Crystals and Solutions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900" b="0" dirty="0">
                <a:solidFill>
                  <a:schemeClr val="bg2"/>
                </a:solidFill>
                <a:latin typeface="Arial" pitchFamily="34" charset="0"/>
              </a:rPr>
              <a:t>CCP4 Study Weekend, Nottingham, UK,</a:t>
            </a:r>
            <a:r>
              <a:rPr lang="en-GB" sz="900" b="0" dirty="0">
                <a:solidFill>
                  <a:schemeClr val="bg2"/>
                </a:solidFill>
                <a:latin typeface="Arial" pitchFamily="34" charset="0"/>
              </a:rPr>
              <a:t> 7-8 Jan 2010</a:t>
            </a:r>
            <a:r>
              <a:rPr lang="en-GB" sz="900" i="1" dirty="0">
                <a:solidFill>
                  <a:schemeClr val="bg2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7500938" y="6645275"/>
            <a:ext cx="16430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sz="700" b="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GB" sz="800" b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Research Complex  at Harwell</a:t>
            </a:r>
            <a:endParaRPr lang="en-US" sz="2400" b="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1031" name="Picture 12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6962775" y="26988"/>
            <a:ext cx="2119313" cy="52863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pic>
        <p:nvPicPr>
          <p:cNvPr id="1032" name="Picture 17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8215313" y="6026150"/>
            <a:ext cx="857250" cy="6397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19.png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42875" y="1020763"/>
            <a:ext cx="8858250" cy="5072062"/>
            <a:chOff x="839" y="1570"/>
            <a:chExt cx="4003" cy="2136"/>
          </a:xfrm>
        </p:grpSpPr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839" y="1570"/>
              <a:ext cx="2074" cy="2132"/>
              <a:chOff x="839" y="1570"/>
              <a:chExt cx="2074" cy="2132"/>
            </a:xfrm>
          </p:grpSpPr>
          <p:pic>
            <p:nvPicPr>
              <p:cNvPr id="8" name="Picture 33" descr="2hex-10-r1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lum bright="-44000" contrast="-78000"/>
              </a:blip>
              <a:srcRect/>
              <a:stretch>
                <a:fillRect/>
              </a:stretch>
            </p:blipFill>
            <p:spPr bwMode="auto">
              <a:xfrm>
                <a:off x="839" y="2081"/>
                <a:ext cx="1180" cy="11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34" descr="2hex-10-r2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lum bright="-44000" contrast="-78000"/>
              </a:blip>
              <a:srcRect/>
              <a:stretch>
                <a:fillRect/>
              </a:stretch>
            </p:blipFill>
            <p:spPr bwMode="auto">
              <a:xfrm>
                <a:off x="1734" y="1570"/>
                <a:ext cx="1179" cy="11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Picture 35" descr="2hex-10-r3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lum bright="-44000" contrast="-78000"/>
              </a:blip>
              <a:srcRect/>
              <a:stretch>
                <a:fillRect/>
              </a:stretch>
            </p:blipFill>
            <p:spPr bwMode="auto">
              <a:xfrm>
                <a:off x="1758" y="2571"/>
                <a:ext cx="1134" cy="11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" name="Group 36"/>
            <p:cNvGrpSpPr>
              <a:grpSpLocks/>
            </p:cNvGrpSpPr>
            <p:nvPr/>
          </p:nvGrpSpPr>
          <p:grpSpPr bwMode="auto">
            <a:xfrm>
              <a:off x="2777" y="1573"/>
              <a:ext cx="2065" cy="2133"/>
              <a:chOff x="2777" y="1573"/>
              <a:chExt cx="2065" cy="2133"/>
            </a:xfrm>
          </p:grpSpPr>
          <p:pic>
            <p:nvPicPr>
              <p:cNvPr id="5" name="Picture 37" descr="2hex-10-r1-l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lum bright="-44000" contrast="-78000"/>
              </a:blip>
              <a:srcRect/>
              <a:stretch>
                <a:fillRect/>
              </a:stretch>
            </p:blipFill>
            <p:spPr bwMode="auto">
              <a:xfrm>
                <a:off x="3663" y="2030"/>
                <a:ext cx="1179" cy="11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" name="Picture 38" descr="2hex-10-r2-l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lum bright="-44000" contrast="-78000"/>
              </a:blip>
              <a:srcRect/>
              <a:stretch>
                <a:fillRect/>
              </a:stretch>
            </p:blipFill>
            <p:spPr bwMode="auto">
              <a:xfrm>
                <a:off x="2777" y="2562"/>
                <a:ext cx="1174" cy="11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39" descr="2hex-10-r3-l"/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lum bright="-44000" contrast="-78000"/>
              </a:blip>
              <a:srcRect/>
              <a:stretch>
                <a:fillRect/>
              </a:stretch>
            </p:blipFill>
            <p:spPr bwMode="auto">
              <a:xfrm>
                <a:off x="2789" y="1573"/>
                <a:ext cx="1134" cy="11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71500" y="3429000"/>
            <a:ext cx="82296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buFontTx/>
              <a:buNone/>
            </a:pPr>
            <a:r>
              <a:rPr lang="en-GB" sz="2000" b="0" dirty="0">
                <a:solidFill>
                  <a:schemeClr val="bg1"/>
                </a:solidFill>
              </a:rPr>
              <a:t>Eugene </a:t>
            </a:r>
            <a:r>
              <a:rPr lang="en-GB" sz="2000" b="0" dirty="0" err="1">
                <a:solidFill>
                  <a:schemeClr val="bg1"/>
                </a:solidFill>
              </a:rPr>
              <a:t>Krissinel</a:t>
            </a:r>
            <a:endParaRPr lang="en-GB" sz="2000" b="0" dirty="0">
              <a:solidFill>
                <a:schemeClr val="bg1"/>
              </a:solidFill>
            </a:endParaRPr>
          </a:p>
          <a:p>
            <a:pPr eaLnBrk="0" hangingPunct="0">
              <a:lnSpc>
                <a:spcPct val="100000"/>
              </a:lnSpc>
              <a:buFontTx/>
              <a:buNone/>
            </a:pPr>
            <a:r>
              <a:rPr lang="en-GB" sz="1800" b="0" dirty="0">
                <a:solidFill>
                  <a:schemeClr val="bg1"/>
                </a:solidFill>
              </a:rPr>
              <a:t>CCP4, </a:t>
            </a:r>
            <a:r>
              <a:rPr lang="en-GB" sz="1800" b="0" dirty="0" smtClean="0">
                <a:solidFill>
                  <a:schemeClr val="bg1"/>
                </a:solidFill>
              </a:rPr>
              <a:t>STFC </a:t>
            </a:r>
            <a:r>
              <a:rPr lang="en-GB" sz="1800" b="0" dirty="0">
                <a:solidFill>
                  <a:schemeClr val="bg1"/>
                </a:solidFill>
              </a:rPr>
              <a:t>Research Complex at Harwell</a:t>
            </a:r>
            <a:endParaRPr lang="ru-RU" sz="1800" b="0" dirty="0">
              <a:solidFill>
                <a:schemeClr val="bg1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800" b="0" dirty="0" err="1">
                <a:solidFill>
                  <a:schemeClr val="bg1"/>
                </a:solidFill>
              </a:rPr>
              <a:t>Didcot</a:t>
            </a:r>
            <a:r>
              <a:rPr lang="en-GB" sz="1800" b="0" dirty="0" smtClean="0">
                <a:solidFill>
                  <a:schemeClr val="bg1"/>
                </a:solidFill>
              </a:rPr>
              <a:t>, </a:t>
            </a:r>
            <a:r>
              <a:rPr lang="en-GB" sz="1800" b="0" dirty="0">
                <a:solidFill>
                  <a:schemeClr val="bg1"/>
                </a:solidFill>
              </a:rPr>
              <a:t>United Kingdom</a:t>
            </a:r>
          </a:p>
          <a:p>
            <a:pPr eaLnBrk="0" hangingPunct="0">
              <a:lnSpc>
                <a:spcPct val="100000"/>
              </a:lnSpc>
              <a:buFontTx/>
              <a:buNone/>
            </a:pPr>
            <a:r>
              <a:rPr lang="en-GB" sz="1600" b="0" i="1" dirty="0">
                <a:solidFill>
                  <a:schemeClr val="bg1"/>
                </a:solidFill>
              </a:rPr>
              <a:t>krissinel@googlemail.com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258888" y="6338888"/>
            <a:ext cx="666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0">
                <a:solidFill>
                  <a:schemeClr val="bg1"/>
                </a:solidFill>
              </a:rPr>
              <a:t>CCP4 Study Weekend, Nottingham, UK, 7-8 January 2010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71500" y="1862138"/>
            <a:ext cx="82296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buFontTx/>
              <a:buNone/>
              <a:defRPr/>
            </a:pPr>
            <a:r>
              <a:rPr lang="en-GB" sz="36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Macromolecular Complexes</a:t>
            </a:r>
          </a:p>
          <a:p>
            <a:pPr eaLnBrk="0" hangingPunc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in Crystals and Solutions</a:t>
            </a:r>
            <a:endParaRPr lang="en-GB" sz="3200" b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214438" y="5786438"/>
            <a:ext cx="666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0">
                <a:solidFill>
                  <a:srgbClr val="99FFCC"/>
                </a:solidFill>
              </a:rPr>
              <a:t>E. Krissinel (2010) J. Comp. Chem. </a:t>
            </a:r>
            <a:r>
              <a:rPr lang="en-US" sz="1200">
                <a:solidFill>
                  <a:srgbClr val="99FFCC"/>
                </a:solidFill>
              </a:rPr>
              <a:t>31</a:t>
            </a:r>
            <a:r>
              <a:rPr lang="en-US" sz="1200" b="0">
                <a:solidFill>
                  <a:srgbClr val="99FFCC"/>
                </a:solidFill>
              </a:rPr>
              <a:t>, 133-143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214438" y="5583238"/>
            <a:ext cx="666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0" dirty="0">
                <a:solidFill>
                  <a:srgbClr val="99FFCC"/>
                </a:solidFill>
              </a:rPr>
              <a:t>E. </a:t>
            </a:r>
            <a:r>
              <a:rPr lang="en-US" sz="1200" b="0" dirty="0" err="1">
                <a:solidFill>
                  <a:srgbClr val="99FFCC"/>
                </a:solidFill>
              </a:rPr>
              <a:t>Krissinel</a:t>
            </a:r>
            <a:r>
              <a:rPr lang="en-US" sz="1200" b="0" dirty="0">
                <a:solidFill>
                  <a:srgbClr val="99FFCC"/>
                </a:solidFill>
              </a:rPr>
              <a:t> and K. </a:t>
            </a:r>
            <a:r>
              <a:rPr lang="en-US" sz="1200" b="0" dirty="0" err="1">
                <a:solidFill>
                  <a:srgbClr val="99FFCC"/>
                </a:solidFill>
              </a:rPr>
              <a:t>Henrick</a:t>
            </a:r>
            <a:r>
              <a:rPr lang="en-US" sz="1200" b="0" dirty="0">
                <a:solidFill>
                  <a:srgbClr val="99FFCC"/>
                </a:solidFill>
              </a:rPr>
              <a:t> (2007) J. Mol. Biol. </a:t>
            </a:r>
            <a:r>
              <a:rPr lang="en-US" sz="1200" dirty="0">
                <a:solidFill>
                  <a:srgbClr val="99FFCC"/>
                </a:solidFill>
              </a:rPr>
              <a:t>372</a:t>
            </a:r>
            <a:r>
              <a:rPr lang="en-US" sz="1200" b="0" dirty="0">
                <a:solidFill>
                  <a:srgbClr val="99FFCC"/>
                </a:solidFill>
              </a:rPr>
              <a:t>, 774-797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66"/>
          <p:cNvGraphicFramePr>
            <a:graphicFrameLocks noGrp="1"/>
          </p:cNvGraphicFramePr>
          <p:nvPr/>
        </p:nvGraphicFramePr>
        <p:xfrm>
          <a:off x="900113" y="3683000"/>
          <a:ext cx="7272337" cy="1706880"/>
        </p:xfrm>
        <a:graphic>
          <a:graphicData uri="http://schemas.openxmlformats.org/drawingml/2006/table">
            <a:tbl>
              <a:tblPr/>
              <a:tblGrid>
                <a:gridCol w="776287"/>
                <a:gridCol w="776288"/>
                <a:gridCol w="777875"/>
                <a:gridCol w="776287"/>
                <a:gridCol w="776288"/>
                <a:gridCol w="776287"/>
                <a:gridCol w="776288"/>
                <a:gridCol w="900112"/>
                <a:gridCol w="936625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</a:rPr>
                        <a:t>1mer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</a:rPr>
                        <a:t>2mer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</a:rPr>
                        <a:t>3mer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</a:rPr>
                        <a:t>4mer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</a:rPr>
                        <a:t>6mer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</a:rPr>
                        <a:t>Other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</a:rPr>
                        <a:t>Sum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</a:rPr>
                        <a:t>Correct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</a:rPr>
                        <a:t>1mer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49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55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89%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</a:rPr>
                        <a:t>2mer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71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76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93%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</a:rPr>
                        <a:t>3mer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22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24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92%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</a:rPr>
                        <a:t>4mer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26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31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84%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</a:rPr>
                        <a:t>6mer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92%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</a:rPr>
                        <a:t>Total: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196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</a:rPr>
                        <a:t>22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90%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0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7200" y="99060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Classification of protein assemblies</a:t>
            </a:r>
            <a:endParaRPr lang="en-GB" sz="2800" b="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3400" y="1844675"/>
            <a:ext cx="8142288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GB" sz="1800" b="0">
                <a:solidFill>
                  <a:schemeClr val="bg1"/>
                </a:solidFill>
              </a:rPr>
              <a:t>Assembly classification on the benchmark set of 218 protein structures published in</a:t>
            </a:r>
          </a:p>
          <a:p>
            <a:pPr algn="l" eaLnBrk="0" hangingPunct="0">
              <a:spcBef>
                <a:spcPct val="75000"/>
              </a:spcBef>
            </a:pPr>
            <a:r>
              <a:rPr lang="en-GB" sz="1400" b="0" i="1">
                <a:solidFill>
                  <a:srgbClr val="CCECFF"/>
                </a:solidFill>
              </a:rPr>
              <a:t>Ponstingl, H., Kabir, T. and Thornton, J. (2003) Automatic inference of protein quaternary structures from crystals. J. Appl. Cryst. 36, 1116-1122.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03350" y="5092700"/>
            <a:ext cx="449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600" b="0">
                <a:solidFill>
                  <a:srgbClr val="FFFF00"/>
                </a:solidFill>
              </a:rPr>
              <a:t>196</a:t>
            </a:r>
            <a:r>
              <a:rPr lang="en-GB" sz="1600" b="0">
                <a:solidFill>
                  <a:schemeClr val="bg1"/>
                </a:solidFill>
              </a:rPr>
              <a:t>+</a:t>
            </a:r>
            <a:r>
              <a:rPr lang="en-GB" sz="1600" b="0">
                <a:solidFill>
                  <a:srgbClr val="00FF00"/>
                </a:solidFill>
              </a:rPr>
              <a:t>22</a:t>
            </a:r>
            <a:r>
              <a:rPr lang="en-GB" sz="1600" b="0">
                <a:solidFill>
                  <a:schemeClr val="bg1"/>
                </a:solidFill>
              </a:rPr>
              <a:t>  &lt;=&gt;  </a:t>
            </a:r>
            <a:r>
              <a:rPr lang="en-GB" sz="1400" b="0">
                <a:solidFill>
                  <a:schemeClr val="bg1"/>
                </a:solidFill>
              </a:rPr>
              <a:t>196 homomers and 22 heteromers</a:t>
            </a:r>
            <a:endParaRPr lang="en-GB" sz="1400" b="0" i="1">
              <a:solidFill>
                <a:schemeClr val="bg1"/>
              </a:solidFill>
            </a:endParaRPr>
          </a:p>
        </p:txBody>
      </p:sp>
      <p:grpSp>
        <p:nvGrpSpPr>
          <p:cNvPr id="6" name="Group 791"/>
          <p:cNvGrpSpPr>
            <a:grpSpLocks/>
          </p:cNvGrpSpPr>
          <p:nvPr/>
        </p:nvGrpSpPr>
        <p:grpSpPr bwMode="auto">
          <a:xfrm>
            <a:off x="2195513" y="6140458"/>
            <a:ext cx="4824412" cy="376238"/>
            <a:chOff x="1383" y="3868"/>
            <a:chExt cx="3039" cy="237"/>
          </a:xfrm>
        </p:grpSpPr>
        <p:sp>
          <p:nvSpPr>
            <p:cNvPr id="7" name="Text Box 113"/>
            <p:cNvSpPr txBox="1">
              <a:spLocks noChangeArrowheads="1"/>
            </p:cNvSpPr>
            <p:nvPr/>
          </p:nvSpPr>
          <p:spPr bwMode="auto">
            <a:xfrm>
              <a:off x="1383" y="3884"/>
              <a:ext cx="3039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b="0" i="1" dirty="0">
                  <a:solidFill>
                    <a:srgbClr val="00FFFF"/>
                  </a:solidFill>
                </a:rPr>
                <a:t>Classification err</a:t>
              </a:r>
              <a:r>
                <a:rPr lang="en-GB" sz="1600" b="0" i="1" dirty="0">
                  <a:solidFill>
                    <a:srgbClr val="66FFFF"/>
                  </a:solidFill>
                </a:rPr>
                <a:t>or in</a:t>
              </a:r>
              <a:r>
                <a:rPr lang="en-GB" sz="1600" b="0" i="1" dirty="0">
                  <a:solidFill>
                    <a:schemeClr val="bg1"/>
                  </a:solidFill>
                </a:rPr>
                <a:t>                </a:t>
              </a:r>
              <a:r>
                <a:rPr lang="en-GB" sz="1600" b="0" dirty="0">
                  <a:solidFill>
                    <a:schemeClr val="bg1"/>
                  </a:solidFill>
                </a:rPr>
                <a:t>:</a:t>
              </a:r>
              <a:r>
                <a:rPr lang="en-GB" sz="1600" b="0" i="1" dirty="0">
                  <a:solidFill>
                    <a:schemeClr val="bg1"/>
                  </a:solidFill>
                </a:rPr>
                <a:t>  </a:t>
              </a:r>
              <a:r>
                <a:rPr lang="en-GB" sz="1600" b="0" i="1" dirty="0">
                  <a:solidFill>
                    <a:schemeClr val="bg1"/>
                  </a:solidFill>
                  <a:cs typeface="Arial" charset="0"/>
                </a:rPr>
                <a:t>± 5 kcal/mol</a:t>
              </a:r>
              <a:endParaRPr lang="en-GB" sz="1600" b="0" i="1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8" name="Object 0"/>
            <p:cNvGraphicFramePr>
              <a:graphicFrameLocks noChangeAspect="1"/>
            </p:cNvGraphicFramePr>
            <p:nvPr/>
          </p:nvGraphicFramePr>
          <p:xfrm>
            <a:off x="2921" y="3868"/>
            <a:ext cx="409" cy="236"/>
          </p:xfrm>
          <a:graphic>
            <a:graphicData uri="http://schemas.openxmlformats.org/presentationml/2006/ole">
              <p:oleObj spid="_x0000_s27650" name="Equation" r:id="rId3" imgW="698400" imgH="40608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"/>
          <p:cNvSpPr txBox="1">
            <a:spLocks noChangeArrowheads="1"/>
          </p:cNvSpPr>
          <p:nvPr/>
        </p:nvSpPr>
        <p:spPr bwMode="auto">
          <a:xfrm>
            <a:off x="457200" y="99060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Classification of protein-DNA complexes</a:t>
            </a:r>
            <a:endParaRPr lang="en-GB" sz="2800" b="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Text Box 104"/>
          <p:cNvSpPr txBox="1">
            <a:spLocks noChangeArrowheads="1"/>
          </p:cNvSpPr>
          <p:nvPr/>
        </p:nvSpPr>
        <p:spPr bwMode="auto">
          <a:xfrm>
            <a:off x="533400" y="1914525"/>
            <a:ext cx="8142288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GB" sz="1800" b="0">
                <a:solidFill>
                  <a:schemeClr val="bg1"/>
                </a:solidFill>
              </a:rPr>
              <a:t>Assembly classification on the benchmark set of 212 protein – DNA complexes published in</a:t>
            </a:r>
          </a:p>
          <a:p>
            <a:pPr algn="l" eaLnBrk="0" hangingPunct="0">
              <a:spcBef>
                <a:spcPct val="75000"/>
              </a:spcBef>
            </a:pPr>
            <a:r>
              <a:rPr lang="en-GB" sz="1400" b="0" i="1">
                <a:solidFill>
                  <a:srgbClr val="CCECFF"/>
                </a:solidFill>
              </a:rPr>
              <a:t>Luscombe, N.M., Austin, S.E., Berman H.M. and Thornton, J.M. (2000) An overview of the structures of protein-DNA complexes. Genome Biol. 1, 1-37.</a:t>
            </a:r>
          </a:p>
        </p:txBody>
      </p:sp>
      <p:graphicFrame>
        <p:nvGraphicFramePr>
          <p:cNvPr id="4" name="Group 789"/>
          <p:cNvGraphicFramePr>
            <a:graphicFrameLocks noGrp="1"/>
          </p:cNvGraphicFramePr>
          <p:nvPr/>
        </p:nvGraphicFramePr>
        <p:xfrm>
          <a:off x="1042988" y="3633788"/>
          <a:ext cx="7129462" cy="1950720"/>
        </p:xfrm>
        <a:graphic>
          <a:graphicData uri="http://schemas.openxmlformats.org/drawingml/2006/table">
            <a:tbl>
              <a:tblPr/>
              <a:tblGrid>
                <a:gridCol w="692150"/>
                <a:gridCol w="690562"/>
                <a:gridCol w="692150"/>
                <a:gridCol w="690563"/>
                <a:gridCol w="692150"/>
                <a:gridCol w="690562"/>
                <a:gridCol w="692150"/>
                <a:gridCol w="690563"/>
                <a:gridCol w="692150"/>
                <a:gridCol w="906462"/>
              </a:tblGrid>
              <a:tr h="63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</a:rPr>
                        <a:t>2mer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</a:rPr>
                        <a:t>3mer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</a:rPr>
                        <a:t>4mer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</a:rPr>
                        <a:t>5mer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</a:rPr>
                        <a:t>6mer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</a:rPr>
                        <a:t>10mer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</a:rPr>
                        <a:t>Other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</a:rPr>
                        <a:t>Sum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</a:rPr>
                        <a:t>Correct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</a:rPr>
                        <a:t>2mer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100%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</a:rPr>
                        <a:t>3mer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96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105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91%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</a:rPr>
                        <a:t>4mer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83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85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98%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</a:rPr>
                        <a:t>5mer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60%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</a:rPr>
                        <a:t>6mer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87%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</a:rPr>
                        <a:t>10mer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 cap="flat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100%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</a:rPr>
                        <a:t>Total: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Arial" pitchFamily="34" charset="0"/>
                        </a:rPr>
                        <a:t>212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93%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4000" marR="54000" marT="0" marB="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" name="Group 791"/>
          <p:cNvGrpSpPr>
            <a:grpSpLocks/>
          </p:cNvGrpSpPr>
          <p:nvPr/>
        </p:nvGrpSpPr>
        <p:grpSpPr bwMode="auto">
          <a:xfrm>
            <a:off x="2195513" y="6140450"/>
            <a:ext cx="4824412" cy="374650"/>
            <a:chOff x="1383" y="3868"/>
            <a:chExt cx="3039" cy="236"/>
          </a:xfrm>
        </p:grpSpPr>
        <p:sp>
          <p:nvSpPr>
            <p:cNvPr id="6" name="Text Box 113"/>
            <p:cNvSpPr txBox="1">
              <a:spLocks noChangeArrowheads="1"/>
            </p:cNvSpPr>
            <p:nvPr/>
          </p:nvSpPr>
          <p:spPr bwMode="auto">
            <a:xfrm>
              <a:off x="1383" y="3884"/>
              <a:ext cx="303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b="0" i="1" dirty="0">
                  <a:solidFill>
                    <a:srgbClr val="66FFFF"/>
                  </a:solidFill>
                </a:rPr>
                <a:t>Classification error in </a:t>
              </a:r>
              <a:r>
                <a:rPr lang="en-GB" sz="1600" b="0" i="1" dirty="0">
                  <a:solidFill>
                    <a:schemeClr val="bg1"/>
                  </a:solidFill>
                </a:rPr>
                <a:t>               </a:t>
              </a:r>
              <a:r>
                <a:rPr lang="en-GB" sz="1600" b="0" dirty="0">
                  <a:solidFill>
                    <a:schemeClr val="bg1"/>
                  </a:solidFill>
                </a:rPr>
                <a:t>:</a:t>
              </a:r>
              <a:r>
                <a:rPr lang="en-GB" sz="1600" b="0" i="1" dirty="0">
                  <a:solidFill>
                    <a:schemeClr val="bg1"/>
                  </a:solidFill>
                </a:rPr>
                <a:t>  </a:t>
              </a:r>
              <a:r>
                <a:rPr lang="en-GB" sz="1600" b="0" i="1" dirty="0">
                  <a:solidFill>
                    <a:schemeClr val="bg1"/>
                  </a:solidFill>
                  <a:cs typeface="Arial" charset="0"/>
                </a:rPr>
                <a:t>± 5 kcal/mol</a:t>
              </a:r>
              <a:endParaRPr lang="en-GB" sz="1600" b="0" i="1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7" name="Object 0"/>
            <p:cNvGraphicFramePr>
              <a:graphicFrameLocks noChangeAspect="1"/>
            </p:cNvGraphicFramePr>
            <p:nvPr/>
          </p:nvGraphicFramePr>
          <p:xfrm>
            <a:off x="2921" y="3868"/>
            <a:ext cx="409" cy="236"/>
          </p:xfrm>
          <a:graphic>
            <a:graphicData uri="http://schemas.openxmlformats.org/presentationml/2006/ole">
              <p:oleObj spid="_x0000_s28674" name="Equation" r:id="rId3" imgW="698400" imgH="40608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870075" y="1906588"/>
            <a:ext cx="5759450" cy="3744912"/>
          </a:xfrm>
          <a:prstGeom prst="rect">
            <a:avLst/>
          </a:prstGeom>
          <a:solidFill>
            <a:srgbClr val="000080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701800"/>
            <a:ext cx="7524750" cy="50403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200" y="836613"/>
            <a:ext cx="807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Free energy distribution of misclassifications</a:t>
            </a:r>
            <a:endParaRPr lang="en-GB" sz="2800" b="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33400" y="836613"/>
            <a:ext cx="800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Example of misclassification: 1QEX</a:t>
            </a:r>
            <a:endParaRPr lang="en-GB" sz="2800" b="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" name="Picture 16" descr="1qex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49450"/>
            <a:ext cx="55054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7" descr="1qex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8850" y="4311650"/>
            <a:ext cx="38100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533400" y="1293813"/>
            <a:ext cx="838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0">
                <a:solidFill>
                  <a:srgbClr val="FFFF00"/>
                </a:solidFill>
              </a:rPr>
              <a:t>BACTERIOPHAGE T4 GENE PRODUCT 9 (GP9), THE TRIGGER OF TAIL CONTRACTION AND THE LONG TAIL FIBERS CONNECTOR</a:t>
            </a:r>
            <a:endParaRPr lang="en-GB" b="0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6096000" y="2438400"/>
            <a:ext cx="2724150" cy="1098550"/>
            <a:chOff x="3840" y="1536"/>
            <a:chExt cx="1716" cy="692"/>
          </a:xfrm>
        </p:grpSpPr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3840" y="1536"/>
              <a:ext cx="1716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tabLst>
                  <a:tab pos="714375" algn="l"/>
                </a:tabLst>
              </a:pPr>
              <a:r>
                <a:rPr lang="en-GB" sz="1600" b="0">
                  <a:solidFill>
                    <a:srgbClr val="00FFFF"/>
                  </a:solidFill>
                </a:rPr>
                <a:t>Predicted:</a:t>
              </a:r>
              <a:r>
                <a:rPr lang="en-GB" sz="1600" b="0">
                  <a:solidFill>
                    <a:schemeClr val="bg1"/>
                  </a:solidFill>
                </a:rPr>
                <a:t> homohexamer</a:t>
              </a:r>
              <a:endParaRPr lang="en-GB" b="0">
                <a:solidFill>
                  <a:schemeClr val="bg1"/>
                </a:solidFill>
              </a:endParaRPr>
            </a:p>
            <a:p>
              <a:pPr algn="l" eaLnBrk="0" hangingPunct="0">
                <a:spcBef>
                  <a:spcPts val="1200"/>
                </a:spcBef>
                <a:tabLst>
                  <a:tab pos="714375" algn="l"/>
                </a:tabLst>
              </a:pPr>
              <a:r>
                <a:rPr lang="en-GB" sz="1600" b="0">
                  <a:solidFill>
                    <a:schemeClr val="bg1"/>
                  </a:solidFill>
                </a:rPr>
                <a:t>Dissociates into 2 trimers</a:t>
              </a:r>
            </a:p>
            <a:p>
              <a:pPr algn="l" eaLnBrk="0" hangingPunct="0">
                <a:spcBef>
                  <a:spcPts val="600"/>
                </a:spcBef>
                <a:tabLst>
                  <a:tab pos="714375" algn="l"/>
                </a:tabLst>
              </a:pPr>
              <a:r>
                <a:rPr lang="en-GB" sz="1600" b="0">
                  <a:solidFill>
                    <a:schemeClr val="bg1"/>
                  </a:solidFill>
                </a:rPr>
                <a:t>	</a:t>
              </a:r>
              <a:r>
                <a:rPr lang="en-GB" sz="1600" b="0" i="1">
                  <a:solidFill>
                    <a:schemeClr val="bg1"/>
                  </a:solidFill>
                </a:rPr>
                <a:t> </a:t>
              </a:r>
              <a:r>
                <a:rPr lang="en-GB" sz="1600" b="0" i="1">
                  <a:solidFill>
                    <a:schemeClr val="bg1"/>
                  </a:solidFill>
                  <a:sym typeface="Symbol" pitchFamily="18" charset="2"/>
                </a:rPr>
                <a:t></a:t>
              </a:r>
              <a:r>
                <a:rPr lang="en-GB" sz="1600" b="0" i="1">
                  <a:solidFill>
                    <a:schemeClr val="bg1"/>
                  </a:solidFill>
                </a:rPr>
                <a:t>  </a:t>
              </a:r>
              <a:r>
                <a:rPr lang="en-GB" sz="1600" b="0" i="1">
                  <a:solidFill>
                    <a:schemeClr val="bg1"/>
                  </a:solidFill>
                  <a:cs typeface="Arial" charset="0"/>
                </a:rPr>
                <a:t>106 kcal/mol</a:t>
              </a:r>
            </a:p>
          </p:txBody>
        </p:sp>
        <p:graphicFrame>
          <p:nvGraphicFramePr>
            <p:cNvPr id="8" name="Object 28"/>
            <p:cNvGraphicFramePr>
              <a:graphicFrameLocks noChangeAspect="1"/>
            </p:cNvGraphicFramePr>
            <p:nvPr/>
          </p:nvGraphicFramePr>
          <p:xfrm>
            <a:off x="3915" y="1980"/>
            <a:ext cx="409" cy="236"/>
          </p:xfrm>
          <a:graphic>
            <a:graphicData uri="http://schemas.openxmlformats.org/presentationml/2006/ole">
              <p:oleObj spid="_x0000_s29698" name="Equation" r:id="rId5" imgW="698400" imgH="406080" progId="Equation.3">
                <p:embed/>
              </p:oleObj>
            </a:graphicData>
          </a:graphic>
        </p:graphicFrame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6096000" y="4495800"/>
            <a:ext cx="2797175" cy="1098550"/>
            <a:chOff x="3840" y="2832"/>
            <a:chExt cx="1762" cy="692"/>
          </a:xfrm>
        </p:grpSpPr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3840" y="2832"/>
              <a:ext cx="1762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tabLst>
                  <a:tab pos="714375" algn="l"/>
                </a:tabLst>
              </a:pPr>
              <a:r>
                <a:rPr lang="en-GB" sz="1600" b="0">
                  <a:solidFill>
                    <a:srgbClr val="00FFFF"/>
                  </a:solidFill>
                </a:rPr>
                <a:t>Biological unit:</a:t>
              </a:r>
              <a:r>
                <a:rPr lang="en-GB" sz="1600" b="0">
                  <a:solidFill>
                    <a:schemeClr val="bg1"/>
                  </a:solidFill>
                </a:rPr>
                <a:t> homotrimer</a:t>
              </a:r>
            </a:p>
            <a:p>
              <a:pPr algn="l" eaLnBrk="0" hangingPunct="0">
                <a:spcBef>
                  <a:spcPts val="1200"/>
                </a:spcBef>
                <a:tabLst>
                  <a:tab pos="714375" algn="l"/>
                </a:tabLst>
              </a:pPr>
              <a:r>
                <a:rPr lang="en-GB" sz="1600" b="0">
                  <a:solidFill>
                    <a:schemeClr val="bg1"/>
                  </a:solidFill>
                </a:rPr>
                <a:t>Dissociates into 3 monomers</a:t>
              </a:r>
            </a:p>
            <a:p>
              <a:pPr algn="l" eaLnBrk="0" hangingPunct="0">
                <a:spcBef>
                  <a:spcPts val="600"/>
                </a:spcBef>
                <a:tabLst>
                  <a:tab pos="714375" algn="l"/>
                </a:tabLst>
              </a:pPr>
              <a:r>
                <a:rPr lang="en-GB" sz="1600" b="0" i="1">
                  <a:solidFill>
                    <a:schemeClr val="bg1"/>
                  </a:solidFill>
                </a:rPr>
                <a:t>	 </a:t>
              </a:r>
              <a:r>
                <a:rPr lang="en-GB" sz="1600" b="0" i="1">
                  <a:solidFill>
                    <a:schemeClr val="bg1"/>
                  </a:solidFill>
                  <a:sym typeface="Symbol" pitchFamily="18" charset="2"/>
                </a:rPr>
                <a:t></a:t>
              </a:r>
              <a:r>
                <a:rPr lang="en-GB" sz="1600" b="0" i="1">
                  <a:solidFill>
                    <a:schemeClr val="bg1"/>
                  </a:solidFill>
                </a:rPr>
                <a:t>  </a:t>
              </a:r>
              <a:r>
                <a:rPr lang="en-GB" sz="1600" b="0" i="1">
                  <a:solidFill>
                    <a:schemeClr val="bg1"/>
                  </a:solidFill>
                  <a:cs typeface="Arial" charset="0"/>
                </a:rPr>
                <a:t>90 kcal/mol</a:t>
              </a:r>
            </a:p>
          </p:txBody>
        </p:sp>
        <p:graphicFrame>
          <p:nvGraphicFramePr>
            <p:cNvPr id="11" name="Object 29"/>
            <p:cNvGraphicFramePr>
              <a:graphicFrameLocks noChangeAspect="1"/>
            </p:cNvGraphicFramePr>
            <p:nvPr/>
          </p:nvGraphicFramePr>
          <p:xfrm>
            <a:off x="3915" y="3274"/>
            <a:ext cx="409" cy="236"/>
          </p:xfrm>
          <a:graphic>
            <a:graphicData uri="http://schemas.openxmlformats.org/presentationml/2006/ole">
              <p:oleObj spid="_x0000_s29699" name="Equation" r:id="rId6" imgW="698400" imgH="40608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33400" y="836613"/>
            <a:ext cx="800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Example of misclassification: 1QEX</a:t>
            </a:r>
            <a:endParaRPr lang="en-GB" sz="2800" b="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50825" y="6043613"/>
            <a:ext cx="7634288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GB" sz="1400" b="0">
                <a:solidFill>
                  <a:srgbClr val="CCFFFF"/>
                </a:solidFill>
              </a:rPr>
              <a:t>Rossmann M.G., Mesyanzhinov V.V., Arisaka F and Leiman P.G. (2004) </a:t>
            </a:r>
            <a:r>
              <a:rPr lang="en-GB" sz="1400" b="0" i="1">
                <a:solidFill>
                  <a:srgbClr val="CCFFFF"/>
                </a:solidFill>
              </a:rPr>
              <a:t>The bacteriophage T4 DNA injection machine</a:t>
            </a:r>
            <a:r>
              <a:rPr lang="en-GB" sz="1400" b="0">
                <a:solidFill>
                  <a:srgbClr val="CCFFFF"/>
                </a:solidFill>
              </a:rPr>
              <a:t>. Curr. Opinion Struct. Biol. </a:t>
            </a:r>
            <a:r>
              <a:rPr lang="en-GB" sz="1400">
                <a:solidFill>
                  <a:srgbClr val="CCFFFF"/>
                </a:solidFill>
              </a:rPr>
              <a:t>14</a:t>
            </a:r>
            <a:r>
              <a:rPr lang="en-GB" sz="1400" b="0">
                <a:solidFill>
                  <a:srgbClr val="CCFFFF"/>
                </a:solidFill>
              </a:rPr>
              <a:t>:171-180.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33400" y="1293813"/>
            <a:ext cx="838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0">
                <a:solidFill>
                  <a:srgbClr val="FFFF00"/>
                </a:solidFill>
              </a:rPr>
              <a:t>BACTERIOPHAGE T4 GENE PRODUCT 9 (GP9), THE TRIGGER OF TAIL CONTRACTION AND THE LONG TAIL FIBERS CONNECTOR</a:t>
            </a:r>
            <a:endParaRPr lang="en-GB" b="0"/>
          </a:p>
        </p:txBody>
      </p: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4868863" y="1846263"/>
            <a:ext cx="1887537" cy="3756025"/>
            <a:chOff x="3067" y="1253"/>
            <a:chExt cx="1189" cy="2366"/>
          </a:xfrm>
        </p:grpSpPr>
        <p:grpSp>
          <p:nvGrpSpPr>
            <p:cNvPr id="6" name="Group 94"/>
            <p:cNvGrpSpPr>
              <a:grpSpLocks/>
            </p:cNvGrpSpPr>
            <p:nvPr/>
          </p:nvGrpSpPr>
          <p:grpSpPr bwMode="auto">
            <a:xfrm>
              <a:off x="3067" y="1253"/>
              <a:ext cx="1189" cy="2366"/>
              <a:chOff x="3067" y="1253"/>
              <a:chExt cx="1189" cy="2366"/>
            </a:xfrm>
          </p:grpSpPr>
          <p:sp>
            <p:nvSpPr>
              <p:cNvPr id="12" name="Freeform 75"/>
              <p:cNvSpPr>
                <a:spLocks/>
              </p:cNvSpPr>
              <p:nvPr/>
            </p:nvSpPr>
            <p:spPr bwMode="auto">
              <a:xfrm>
                <a:off x="3621" y="1253"/>
                <a:ext cx="635" cy="2268"/>
              </a:xfrm>
              <a:custGeom>
                <a:avLst/>
                <a:gdLst>
                  <a:gd name="T0" fmla="*/ 0 w 635"/>
                  <a:gd name="T1" fmla="*/ 0 h 2268"/>
                  <a:gd name="T2" fmla="*/ 635 w 635"/>
                  <a:gd name="T3" fmla="*/ 499 h 2268"/>
                  <a:gd name="T4" fmla="*/ 635 w 635"/>
                  <a:gd name="T5" fmla="*/ 1769 h 2268"/>
                  <a:gd name="T6" fmla="*/ 0 w 635"/>
                  <a:gd name="T7" fmla="*/ 2268 h 2268"/>
                  <a:gd name="T8" fmla="*/ 0 w 635"/>
                  <a:gd name="T9" fmla="*/ 0 h 2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5"/>
                  <a:gd name="T16" fmla="*/ 0 h 2268"/>
                  <a:gd name="T17" fmla="*/ 635 w 635"/>
                  <a:gd name="T18" fmla="*/ 2268 h 22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5" h="2268">
                    <a:moveTo>
                      <a:pt x="0" y="0"/>
                    </a:moveTo>
                    <a:lnTo>
                      <a:pt x="635" y="499"/>
                    </a:lnTo>
                    <a:lnTo>
                      <a:pt x="635" y="1769"/>
                    </a:lnTo>
                    <a:lnTo>
                      <a:pt x="0" y="22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CC"/>
              </a:solidFill>
              <a:ln w="158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76"/>
              <p:cNvSpPr>
                <a:spLocks/>
              </p:cNvSpPr>
              <p:nvPr/>
            </p:nvSpPr>
            <p:spPr bwMode="auto">
              <a:xfrm>
                <a:off x="3067" y="1253"/>
                <a:ext cx="560" cy="2366"/>
              </a:xfrm>
              <a:custGeom>
                <a:avLst/>
                <a:gdLst>
                  <a:gd name="T0" fmla="*/ 560 w 560"/>
                  <a:gd name="T1" fmla="*/ 0 h 2366"/>
                  <a:gd name="T2" fmla="*/ 514 w 560"/>
                  <a:gd name="T3" fmla="*/ 181 h 2366"/>
                  <a:gd name="T4" fmla="*/ 333 w 560"/>
                  <a:gd name="T5" fmla="*/ 408 h 2366"/>
                  <a:gd name="T6" fmla="*/ 287 w 560"/>
                  <a:gd name="T7" fmla="*/ 635 h 2366"/>
                  <a:gd name="T8" fmla="*/ 151 w 560"/>
                  <a:gd name="T9" fmla="*/ 862 h 2366"/>
                  <a:gd name="T10" fmla="*/ 15 w 560"/>
                  <a:gd name="T11" fmla="*/ 1134 h 2366"/>
                  <a:gd name="T12" fmla="*/ 61 w 560"/>
                  <a:gd name="T13" fmla="*/ 1451 h 2366"/>
                  <a:gd name="T14" fmla="*/ 197 w 560"/>
                  <a:gd name="T15" fmla="*/ 1769 h 2366"/>
                  <a:gd name="T16" fmla="*/ 197 w 560"/>
                  <a:gd name="T17" fmla="*/ 2041 h 2366"/>
                  <a:gd name="T18" fmla="*/ 197 w 560"/>
                  <a:gd name="T19" fmla="*/ 2222 h 2366"/>
                  <a:gd name="T20" fmla="*/ 378 w 560"/>
                  <a:gd name="T21" fmla="*/ 2358 h 2366"/>
                  <a:gd name="T22" fmla="*/ 560 w 560"/>
                  <a:gd name="T23" fmla="*/ 2268 h 23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60"/>
                  <a:gd name="T37" fmla="*/ 0 h 2366"/>
                  <a:gd name="T38" fmla="*/ 560 w 560"/>
                  <a:gd name="T39" fmla="*/ 2366 h 236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60" h="2366">
                    <a:moveTo>
                      <a:pt x="560" y="0"/>
                    </a:moveTo>
                    <a:cubicBezTo>
                      <a:pt x="556" y="56"/>
                      <a:pt x="552" y="113"/>
                      <a:pt x="514" y="181"/>
                    </a:cubicBezTo>
                    <a:cubicBezTo>
                      <a:pt x="476" y="249"/>
                      <a:pt x="371" y="333"/>
                      <a:pt x="333" y="408"/>
                    </a:cubicBezTo>
                    <a:cubicBezTo>
                      <a:pt x="295" y="483"/>
                      <a:pt x="317" y="559"/>
                      <a:pt x="287" y="635"/>
                    </a:cubicBezTo>
                    <a:cubicBezTo>
                      <a:pt x="257" y="711"/>
                      <a:pt x="196" y="779"/>
                      <a:pt x="151" y="862"/>
                    </a:cubicBezTo>
                    <a:cubicBezTo>
                      <a:pt x="106" y="945"/>
                      <a:pt x="30" y="1036"/>
                      <a:pt x="15" y="1134"/>
                    </a:cubicBezTo>
                    <a:cubicBezTo>
                      <a:pt x="0" y="1232"/>
                      <a:pt x="31" y="1345"/>
                      <a:pt x="61" y="1451"/>
                    </a:cubicBezTo>
                    <a:cubicBezTo>
                      <a:pt x="91" y="1557"/>
                      <a:pt x="174" y="1671"/>
                      <a:pt x="197" y="1769"/>
                    </a:cubicBezTo>
                    <a:cubicBezTo>
                      <a:pt x="220" y="1867"/>
                      <a:pt x="197" y="1966"/>
                      <a:pt x="197" y="2041"/>
                    </a:cubicBezTo>
                    <a:cubicBezTo>
                      <a:pt x="197" y="2116"/>
                      <a:pt x="167" y="2169"/>
                      <a:pt x="197" y="2222"/>
                    </a:cubicBezTo>
                    <a:cubicBezTo>
                      <a:pt x="227" y="2275"/>
                      <a:pt x="318" y="2350"/>
                      <a:pt x="378" y="2358"/>
                    </a:cubicBezTo>
                    <a:cubicBezTo>
                      <a:pt x="438" y="2366"/>
                      <a:pt x="530" y="2283"/>
                      <a:pt x="560" y="2268"/>
                    </a:cubicBezTo>
                  </a:path>
                </a:pathLst>
              </a:custGeom>
              <a:solidFill>
                <a:srgbClr val="CCFFCC"/>
              </a:solidFill>
              <a:ln w="158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95"/>
            <p:cNvGrpSpPr>
              <a:grpSpLocks/>
            </p:cNvGrpSpPr>
            <p:nvPr/>
          </p:nvGrpSpPr>
          <p:grpSpPr bwMode="auto">
            <a:xfrm>
              <a:off x="3122" y="1253"/>
              <a:ext cx="1134" cy="2358"/>
              <a:chOff x="3122" y="1253"/>
              <a:chExt cx="1134" cy="2358"/>
            </a:xfrm>
          </p:grpSpPr>
          <p:sp>
            <p:nvSpPr>
              <p:cNvPr id="8" name="Line 80"/>
              <p:cNvSpPr>
                <a:spLocks noChangeShapeType="1"/>
              </p:cNvSpPr>
              <p:nvPr/>
            </p:nvSpPr>
            <p:spPr bwMode="auto">
              <a:xfrm>
                <a:off x="3621" y="1253"/>
                <a:ext cx="635" cy="49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81"/>
              <p:cNvSpPr>
                <a:spLocks noChangeShapeType="1"/>
              </p:cNvSpPr>
              <p:nvPr/>
            </p:nvSpPr>
            <p:spPr bwMode="auto">
              <a:xfrm>
                <a:off x="4256" y="1752"/>
                <a:ext cx="0" cy="12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83"/>
              <p:cNvSpPr>
                <a:spLocks noChangeShapeType="1"/>
              </p:cNvSpPr>
              <p:nvPr/>
            </p:nvSpPr>
            <p:spPr bwMode="auto">
              <a:xfrm flipH="1">
                <a:off x="3484" y="3022"/>
                <a:ext cx="772" cy="5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Line 84"/>
              <p:cNvSpPr>
                <a:spLocks noChangeShapeType="1"/>
              </p:cNvSpPr>
              <p:nvPr/>
            </p:nvSpPr>
            <p:spPr bwMode="auto">
              <a:xfrm flipH="1">
                <a:off x="3122" y="1752"/>
                <a:ext cx="1134" cy="90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571500" y="1773238"/>
            <a:ext cx="2847976" cy="3960812"/>
            <a:chOff x="571500" y="1773238"/>
            <a:chExt cx="2847976" cy="3960812"/>
          </a:xfrm>
        </p:grpSpPr>
        <p:grpSp>
          <p:nvGrpSpPr>
            <p:cNvPr id="15" name="Group 61"/>
            <p:cNvGrpSpPr>
              <a:grpSpLocks/>
            </p:cNvGrpSpPr>
            <p:nvPr/>
          </p:nvGrpSpPr>
          <p:grpSpPr bwMode="auto">
            <a:xfrm>
              <a:off x="1044575" y="3789363"/>
              <a:ext cx="515938" cy="1395412"/>
              <a:chOff x="431" y="2568"/>
              <a:chExt cx="325" cy="879"/>
            </a:xfrm>
          </p:grpSpPr>
          <p:sp>
            <p:nvSpPr>
              <p:cNvPr id="52" name="AutoShape 37"/>
              <p:cNvSpPr>
                <a:spLocks noChangeArrowheads="1"/>
              </p:cNvSpPr>
              <p:nvPr/>
            </p:nvSpPr>
            <p:spPr bwMode="auto">
              <a:xfrm rot="913501">
                <a:off x="431" y="2568"/>
                <a:ext cx="53" cy="879"/>
              </a:xfrm>
              <a:prstGeom prst="can">
                <a:avLst>
                  <a:gd name="adj" fmla="val 59276"/>
                </a:avLst>
              </a:prstGeom>
              <a:solidFill>
                <a:srgbClr val="CCFFCC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AutoShape 38"/>
              <p:cNvSpPr>
                <a:spLocks noChangeArrowheads="1"/>
              </p:cNvSpPr>
              <p:nvPr/>
            </p:nvSpPr>
            <p:spPr bwMode="auto">
              <a:xfrm rot="20925840" flipH="1">
                <a:off x="620" y="2579"/>
                <a:ext cx="46" cy="590"/>
              </a:xfrm>
              <a:prstGeom prst="can">
                <a:avLst>
                  <a:gd name="adj" fmla="val 45841"/>
                </a:avLst>
              </a:prstGeom>
              <a:solidFill>
                <a:srgbClr val="CCFFCC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Oval 39"/>
              <p:cNvSpPr>
                <a:spLocks noChangeArrowheads="1"/>
              </p:cNvSpPr>
              <p:nvPr/>
            </p:nvSpPr>
            <p:spPr bwMode="auto">
              <a:xfrm rot="20700151" flipH="1">
                <a:off x="665" y="3057"/>
                <a:ext cx="91" cy="181"/>
              </a:xfrm>
              <a:prstGeom prst="ellipse">
                <a:avLst/>
              </a:prstGeom>
              <a:solidFill>
                <a:srgbClr val="FFFF00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62"/>
            <p:cNvGrpSpPr>
              <a:grpSpLocks/>
            </p:cNvGrpSpPr>
            <p:nvPr/>
          </p:nvGrpSpPr>
          <p:grpSpPr bwMode="auto">
            <a:xfrm>
              <a:off x="2052638" y="3789363"/>
              <a:ext cx="515938" cy="1395412"/>
              <a:chOff x="1066" y="2568"/>
              <a:chExt cx="325" cy="879"/>
            </a:xfrm>
          </p:grpSpPr>
          <p:sp>
            <p:nvSpPr>
              <p:cNvPr id="49" name="AutoShape 32"/>
              <p:cNvSpPr>
                <a:spLocks noChangeArrowheads="1"/>
              </p:cNvSpPr>
              <p:nvPr/>
            </p:nvSpPr>
            <p:spPr bwMode="auto">
              <a:xfrm rot="20686499" flipH="1">
                <a:off x="1338" y="2568"/>
                <a:ext cx="53" cy="879"/>
              </a:xfrm>
              <a:prstGeom prst="can">
                <a:avLst>
                  <a:gd name="adj" fmla="val 59276"/>
                </a:avLst>
              </a:prstGeom>
              <a:solidFill>
                <a:srgbClr val="CCFFCC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AutoShape 31"/>
              <p:cNvSpPr>
                <a:spLocks noChangeArrowheads="1"/>
              </p:cNvSpPr>
              <p:nvPr/>
            </p:nvSpPr>
            <p:spPr bwMode="auto">
              <a:xfrm rot="674160">
                <a:off x="1156" y="2579"/>
                <a:ext cx="46" cy="590"/>
              </a:xfrm>
              <a:prstGeom prst="can">
                <a:avLst>
                  <a:gd name="adj" fmla="val 45841"/>
                </a:avLst>
              </a:prstGeom>
              <a:solidFill>
                <a:srgbClr val="CCFFCC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Oval 33"/>
              <p:cNvSpPr>
                <a:spLocks noChangeArrowheads="1"/>
              </p:cNvSpPr>
              <p:nvPr/>
            </p:nvSpPr>
            <p:spPr bwMode="auto">
              <a:xfrm rot="899849">
                <a:off x="1066" y="3057"/>
                <a:ext cx="91" cy="181"/>
              </a:xfrm>
              <a:prstGeom prst="ellipse">
                <a:avLst/>
              </a:prstGeom>
              <a:solidFill>
                <a:srgbClr val="FFFF00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184275" y="4725988"/>
              <a:ext cx="1228725" cy="792162"/>
              <a:chOff x="519" y="3158"/>
              <a:chExt cx="774" cy="499"/>
            </a:xfrm>
          </p:grpSpPr>
          <p:sp>
            <p:nvSpPr>
              <p:cNvPr id="45" name="AutoShape 10"/>
              <p:cNvSpPr>
                <a:spLocks noChangeArrowheads="1"/>
              </p:cNvSpPr>
              <p:nvPr/>
            </p:nvSpPr>
            <p:spPr bwMode="auto">
              <a:xfrm>
                <a:off x="521" y="3294"/>
                <a:ext cx="771" cy="363"/>
              </a:xfrm>
              <a:prstGeom prst="hexagon">
                <a:avLst>
                  <a:gd name="adj" fmla="val 53099"/>
                  <a:gd name="vf" fmla="val 115470"/>
                </a:avLst>
              </a:prstGeom>
              <a:solidFill>
                <a:srgbClr val="CCFF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AutoShape 11"/>
              <p:cNvSpPr>
                <a:spLocks noChangeArrowheads="1"/>
              </p:cNvSpPr>
              <p:nvPr/>
            </p:nvSpPr>
            <p:spPr bwMode="auto">
              <a:xfrm>
                <a:off x="521" y="3158"/>
                <a:ext cx="771" cy="363"/>
              </a:xfrm>
              <a:prstGeom prst="hexagon">
                <a:avLst>
                  <a:gd name="adj" fmla="val 53099"/>
                  <a:gd name="vf" fmla="val 115470"/>
                </a:avLst>
              </a:prstGeom>
              <a:solidFill>
                <a:srgbClr val="CCFF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Freeform 13"/>
              <p:cNvSpPr>
                <a:spLocks/>
              </p:cNvSpPr>
              <p:nvPr/>
            </p:nvSpPr>
            <p:spPr bwMode="auto">
              <a:xfrm>
                <a:off x="519" y="3341"/>
                <a:ext cx="194" cy="313"/>
              </a:xfrm>
              <a:custGeom>
                <a:avLst/>
                <a:gdLst>
                  <a:gd name="T0" fmla="*/ 0 w 194"/>
                  <a:gd name="T1" fmla="*/ 135 h 313"/>
                  <a:gd name="T2" fmla="*/ 0 w 194"/>
                  <a:gd name="T3" fmla="*/ 0 h 313"/>
                  <a:gd name="T4" fmla="*/ 194 w 194"/>
                  <a:gd name="T5" fmla="*/ 180 h 313"/>
                  <a:gd name="T6" fmla="*/ 193 w 194"/>
                  <a:gd name="T7" fmla="*/ 313 h 313"/>
                  <a:gd name="T8" fmla="*/ 0 w 194"/>
                  <a:gd name="T9" fmla="*/ 135 h 3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313"/>
                  <a:gd name="T17" fmla="*/ 194 w 194"/>
                  <a:gd name="T18" fmla="*/ 313 h 3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313">
                    <a:moveTo>
                      <a:pt x="0" y="135"/>
                    </a:moveTo>
                    <a:lnTo>
                      <a:pt x="0" y="0"/>
                    </a:lnTo>
                    <a:lnTo>
                      <a:pt x="194" y="180"/>
                    </a:lnTo>
                    <a:lnTo>
                      <a:pt x="193" y="313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CCFFCC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Freeform 14"/>
              <p:cNvSpPr>
                <a:spLocks/>
              </p:cNvSpPr>
              <p:nvPr/>
            </p:nvSpPr>
            <p:spPr bwMode="auto">
              <a:xfrm flipV="1">
                <a:off x="1099" y="3343"/>
                <a:ext cx="194" cy="313"/>
              </a:xfrm>
              <a:custGeom>
                <a:avLst/>
                <a:gdLst>
                  <a:gd name="T0" fmla="*/ 0 w 194"/>
                  <a:gd name="T1" fmla="*/ 135 h 313"/>
                  <a:gd name="T2" fmla="*/ 0 w 194"/>
                  <a:gd name="T3" fmla="*/ 0 h 313"/>
                  <a:gd name="T4" fmla="*/ 194 w 194"/>
                  <a:gd name="T5" fmla="*/ 180 h 313"/>
                  <a:gd name="T6" fmla="*/ 193 w 194"/>
                  <a:gd name="T7" fmla="*/ 313 h 313"/>
                  <a:gd name="T8" fmla="*/ 0 w 194"/>
                  <a:gd name="T9" fmla="*/ 135 h 3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313"/>
                  <a:gd name="T17" fmla="*/ 194 w 194"/>
                  <a:gd name="T18" fmla="*/ 313 h 3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313">
                    <a:moveTo>
                      <a:pt x="0" y="135"/>
                    </a:moveTo>
                    <a:lnTo>
                      <a:pt x="0" y="0"/>
                    </a:lnTo>
                    <a:lnTo>
                      <a:pt x="194" y="180"/>
                    </a:lnTo>
                    <a:lnTo>
                      <a:pt x="193" y="313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CCFFCC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57"/>
            <p:cNvGrpSpPr>
              <a:grpSpLocks/>
            </p:cNvGrpSpPr>
            <p:nvPr/>
          </p:nvGrpSpPr>
          <p:grpSpPr bwMode="auto">
            <a:xfrm>
              <a:off x="2325688" y="4078288"/>
              <a:ext cx="1093788" cy="1395412"/>
              <a:chOff x="1238" y="2750"/>
              <a:chExt cx="689" cy="879"/>
            </a:xfrm>
          </p:grpSpPr>
          <p:sp>
            <p:nvSpPr>
              <p:cNvPr id="42" name="AutoShape 27"/>
              <p:cNvSpPr>
                <a:spLocks noChangeArrowheads="1"/>
              </p:cNvSpPr>
              <p:nvPr/>
            </p:nvSpPr>
            <p:spPr bwMode="auto">
              <a:xfrm rot="19464680" flipH="1">
                <a:off x="1874" y="2750"/>
                <a:ext cx="53" cy="879"/>
              </a:xfrm>
              <a:prstGeom prst="can">
                <a:avLst>
                  <a:gd name="adj" fmla="val 59276"/>
                </a:avLst>
              </a:prstGeom>
              <a:solidFill>
                <a:srgbClr val="CCFFCC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AutoShape 26"/>
              <p:cNvSpPr>
                <a:spLocks noChangeArrowheads="1"/>
              </p:cNvSpPr>
              <p:nvPr/>
            </p:nvSpPr>
            <p:spPr bwMode="auto">
              <a:xfrm rot="2135320">
                <a:off x="1466" y="2778"/>
                <a:ext cx="46" cy="590"/>
              </a:xfrm>
              <a:prstGeom prst="can">
                <a:avLst>
                  <a:gd name="adj" fmla="val 45841"/>
                </a:avLst>
              </a:prstGeom>
              <a:solidFill>
                <a:srgbClr val="CCFFCC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28"/>
              <p:cNvSpPr>
                <a:spLocks noChangeArrowheads="1"/>
              </p:cNvSpPr>
              <p:nvPr/>
            </p:nvSpPr>
            <p:spPr bwMode="auto">
              <a:xfrm rot="2251165">
                <a:off x="1238" y="3256"/>
                <a:ext cx="91" cy="181"/>
              </a:xfrm>
              <a:prstGeom prst="ellipse">
                <a:avLst/>
              </a:prstGeom>
              <a:solidFill>
                <a:srgbClr val="FFFF00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64"/>
            <p:cNvGrpSpPr>
              <a:grpSpLocks/>
            </p:cNvGrpSpPr>
            <p:nvPr/>
          </p:nvGrpSpPr>
          <p:grpSpPr bwMode="auto">
            <a:xfrm>
              <a:off x="571500" y="4122738"/>
              <a:ext cx="688975" cy="1422400"/>
              <a:chOff x="632" y="2778"/>
              <a:chExt cx="434" cy="896"/>
            </a:xfrm>
          </p:grpSpPr>
          <p:sp>
            <p:nvSpPr>
              <p:cNvPr id="39" name="AutoShape 41"/>
              <p:cNvSpPr>
                <a:spLocks noChangeArrowheads="1"/>
              </p:cNvSpPr>
              <p:nvPr/>
            </p:nvSpPr>
            <p:spPr bwMode="auto">
              <a:xfrm rot="936715">
                <a:off x="632" y="2795"/>
                <a:ext cx="53" cy="879"/>
              </a:xfrm>
              <a:prstGeom prst="can">
                <a:avLst>
                  <a:gd name="adj" fmla="val 59276"/>
                </a:avLst>
              </a:prstGeom>
              <a:solidFill>
                <a:srgbClr val="CCFFCC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AutoShape 42"/>
              <p:cNvSpPr>
                <a:spLocks noChangeArrowheads="1"/>
              </p:cNvSpPr>
              <p:nvPr/>
            </p:nvSpPr>
            <p:spPr bwMode="auto">
              <a:xfrm rot="20159097" flipH="1">
                <a:off x="866" y="2778"/>
                <a:ext cx="46" cy="590"/>
              </a:xfrm>
              <a:prstGeom prst="can">
                <a:avLst>
                  <a:gd name="adj" fmla="val 45841"/>
                </a:avLst>
              </a:prstGeom>
              <a:solidFill>
                <a:srgbClr val="CCFFCC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43"/>
              <p:cNvSpPr>
                <a:spLocks noChangeArrowheads="1"/>
              </p:cNvSpPr>
              <p:nvPr/>
            </p:nvSpPr>
            <p:spPr bwMode="auto">
              <a:xfrm rot="19998935" flipH="1">
                <a:off x="975" y="3256"/>
                <a:ext cx="91" cy="181"/>
              </a:xfrm>
              <a:prstGeom prst="ellipse">
                <a:avLst/>
              </a:prstGeom>
              <a:solidFill>
                <a:srgbClr val="FFFF00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59"/>
            <p:cNvGrpSpPr>
              <a:grpSpLocks/>
            </p:cNvGrpSpPr>
            <p:nvPr/>
          </p:nvGrpSpPr>
          <p:grpSpPr bwMode="auto">
            <a:xfrm>
              <a:off x="1116013" y="4338638"/>
              <a:ext cx="442913" cy="1395412"/>
              <a:chOff x="476" y="2914"/>
              <a:chExt cx="279" cy="879"/>
            </a:xfrm>
          </p:grpSpPr>
          <p:sp>
            <p:nvSpPr>
              <p:cNvPr id="36" name="AutoShape 54"/>
              <p:cNvSpPr>
                <a:spLocks noChangeArrowheads="1"/>
              </p:cNvSpPr>
              <p:nvPr/>
            </p:nvSpPr>
            <p:spPr bwMode="auto">
              <a:xfrm rot="20780663" flipH="1">
                <a:off x="619" y="2925"/>
                <a:ext cx="46" cy="590"/>
              </a:xfrm>
              <a:prstGeom prst="can">
                <a:avLst>
                  <a:gd name="adj" fmla="val 45841"/>
                </a:avLst>
              </a:prstGeom>
              <a:solidFill>
                <a:srgbClr val="CCFFCC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Oval 55"/>
              <p:cNvSpPr>
                <a:spLocks noChangeArrowheads="1"/>
              </p:cNvSpPr>
              <p:nvPr/>
            </p:nvSpPr>
            <p:spPr bwMode="auto">
              <a:xfrm rot="20918799" flipH="1">
                <a:off x="664" y="3403"/>
                <a:ext cx="91" cy="181"/>
              </a:xfrm>
              <a:prstGeom prst="ellipse">
                <a:avLst/>
              </a:prstGeom>
              <a:solidFill>
                <a:srgbClr val="FFFF00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AutoShape 56"/>
              <p:cNvSpPr>
                <a:spLocks noChangeArrowheads="1"/>
              </p:cNvSpPr>
              <p:nvPr/>
            </p:nvSpPr>
            <p:spPr bwMode="auto">
              <a:xfrm rot="567210">
                <a:off x="476" y="2914"/>
                <a:ext cx="53" cy="879"/>
              </a:xfrm>
              <a:prstGeom prst="can">
                <a:avLst>
                  <a:gd name="adj" fmla="val 59276"/>
                </a:avLst>
              </a:prstGeom>
              <a:solidFill>
                <a:srgbClr val="CCFFCC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" name="Oval 88"/>
            <p:cNvSpPr>
              <a:spLocks noChangeArrowheads="1"/>
            </p:cNvSpPr>
            <p:nvPr/>
          </p:nvSpPr>
          <p:spPr bwMode="auto">
            <a:xfrm>
              <a:off x="2082800" y="4783151"/>
              <a:ext cx="576263" cy="574675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" name="Group 58"/>
            <p:cNvGrpSpPr>
              <a:grpSpLocks/>
            </p:cNvGrpSpPr>
            <p:nvPr/>
          </p:nvGrpSpPr>
          <p:grpSpPr bwMode="auto">
            <a:xfrm>
              <a:off x="2052638" y="4338638"/>
              <a:ext cx="442913" cy="1395412"/>
              <a:chOff x="1066" y="2914"/>
              <a:chExt cx="279" cy="879"/>
            </a:xfrm>
          </p:grpSpPr>
          <p:sp>
            <p:nvSpPr>
              <p:cNvPr id="33" name="AutoShape 46"/>
              <p:cNvSpPr>
                <a:spLocks noChangeArrowheads="1"/>
              </p:cNvSpPr>
              <p:nvPr/>
            </p:nvSpPr>
            <p:spPr bwMode="auto">
              <a:xfrm rot="819337">
                <a:off x="1156" y="2925"/>
                <a:ext cx="46" cy="590"/>
              </a:xfrm>
              <a:prstGeom prst="can">
                <a:avLst>
                  <a:gd name="adj" fmla="val 45841"/>
                </a:avLst>
              </a:prstGeom>
              <a:solidFill>
                <a:srgbClr val="CCFFCC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Oval 47"/>
              <p:cNvSpPr>
                <a:spLocks noChangeArrowheads="1"/>
              </p:cNvSpPr>
              <p:nvPr/>
            </p:nvSpPr>
            <p:spPr bwMode="auto">
              <a:xfrm rot="681201">
                <a:off x="1066" y="3403"/>
                <a:ext cx="91" cy="181"/>
              </a:xfrm>
              <a:prstGeom prst="ellipse">
                <a:avLst/>
              </a:prstGeom>
              <a:solidFill>
                <a:srgbClr val="FFFF00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AutoShape 45"/>
              <p:cNvSpPr>
                <a:spLocks noChangeArrowheads="1"/>
              </p:cNvSpPr>
              <p:nvPr/>
            </p:nvSpPr>
            <p:spPr bwMode="auto">
              <a:xfrm rot="21032790" flipH="1">
                <a:off x="1292" y="2914"/>
                <a:ext cx="53" cy="879"/>
              </a:xfrm>
              <a:prstGeom prst="can">
                <a:avLst>
                  <a:gd name="adj" fmla="val 59276"/>
                </a:avLst>
              </a:prstGeom>
              <a:solidFill>
                <a:srgbClr val="CCFFCC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" name="AutoShape 16"/>
            <p:cNvSpPr>
              <a:spLocks noChangeArrowheads="1"/>
            </p:cNvSpPr>
            <p:nvPr/>
          </p:nvSpPr>
          <p:spPr bwMode="auto">
            <a:xfrm>
              <a:off x="1547813" y="3141663"/>
              <a:ext cx="504825" cy="2016125"/>
            </a:xfrm>
            <a:prstGeom prst="can">
              <a:avLst>
                <a:gd name="adj" fmla="val 56596"/>
              </a:avLst>
            </a:prstGeom>
            <a:solidFill>
              <a:srgbClr val="CCFFCC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" name="Group 69"/>
            <p:cNvGrpSpPr>
              <a:grpSpLocks/>
            </p:cNvGrpSpPr>
            <p:nvPr/>
          </p:nvGrpSpPr>
          <p:grpSpPr bwMode="auto">
            <a:xfrm>
              <a:off x="1095375" y="1773238"/>
              <a:ext cx="1419225" cy="1763712"/>
              <a:chOff x="606" y="1368"/>
              <a:chExt cx="894" cy="1111"/>
            </a:xfrm>
          </p:grpSpPr>
          <p:sp>
            <p:nvSpPr>
              <p:cNvPr id="25" name="AutoShape 17"/>
              <p:cNvSpPr>
                <a:spLocks noChangeArrowheads="1"/>
              </p:cNvSpPr>
              <p:nvPr/>
            </p:nvSpPr>
            <p:spPr bwMode="auto">
              <a:xfrm flipV="1">
                <a:off x="729" y="1616"/>
                <a:ext cx="635" cy="863"/>
              </a:xfrm>
              <a:prstGeom prst="triangle">
                <a:avLst>
                  <a:gd name="adj" fmla="val 50000"/>
                </a:avLst>
              </a:prstGeom>
              <a:solidFill>
                <a:srgbClr val="CCFFCC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19"/>
              <p:cNvSpPr>
                <a:spLocks/>
              </p:cNvSpPr>
              <p:nvPr/>
            </p:nvSpPr>
            <p:spPr bwMode="auto">
              <a:xfrm>
                <a:off x="642" y="1620"/>
                <a:ext cx="404" cy="858"/>
              </a:xfrm>
              <a:custGeom>
                <a:avLst/>
                <a:gdLst>
                  <a:gd name="T0" fmla="*/ 90 w 404"/>
                  <a:gd name="T1" fmla="*/ 0 h 858"/>
                  <a:gd name="T2" fmla="*/ 0 w 404"/>
                  <a:gd name="T3" fmla="*/ 744 h 858"/>
                  <a:gd name="T4" fmla="*/ 404 w 404"/>
                  <a:gd name="T5" fmla="*/ 858 h 858"/>
                  <a:gd name="T6" fmla="*/ 90 w 404"/>
                  <a:gd name="T7" fmla="*/ 0 h 85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4"/>
                  <a:gd name="T13" fmla="*/ 0 h 858"/>
                  <a:gd name="T14" fmla="*/ 404 w 404"/>
                  <a:gd name="T15" fmla="*/ 858 h 85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4" h="858">
                    <a:moveTo>
                      <a:pt x="90" y="0"/>
                    </a:moveTo>
                    <a:lnTo>
                      <a:pt x="0" y="744"/>
                    </a:lnTo>
                    <a:lnTo>
                      <a:pt x="404" y="858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CCFFCC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Freeform 20"/>
              <p:cNvSpPr>
                <a:spLocks/>
              </p:cNvSpPr>
              <p:nvPr/>
            </p:nvSpPr>
            <p:spPr bwMode="auto">
              <a:xfrm>
                <a:off x="728" y="1368"/>
                <a:ext cx="635" cy="248"/>
              </a:xfrm>
              <a:custGeom>
                <a:avLst/>
                <a:gdLst>
                  <a:gd name="T0" fmla="*/ 0 w 635"/>
                  <a:gd name="T1" fmla="*/ 248 h 248"/>
                  <a:gd name="T2" fmla="*/ 322 w 635"/>
                  <a:gd name="T3" fmla="*/ 0 h 248"/>
                  <a:gd name="T4" fmla="*/ 635 w 635"/>
                  <a:gd name="T5" fmla="*/ 248 h 248"/>
                  <a:gd name="T6" fmla="*/ 45 w 635"/>
                  <a:gd name="T7" fmla="*/ 248 h 2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5"/>
                  <a:gd name="T13" fmla="*/ 0 h 248"/>
                  <a:gd name="T14" fmla="*/ 635 w 635"/>
                  <a:gd name="T15" fmla="*/ 248 h 2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5" h="248">
                    <a:moveTo>
                      <a:pt x="0" y="248"/>
                    </a:moveTo>
                    <a:lnTo>
                      <a:pt x="322" y="0"/>
                    </a:lnTo>
                    <a:lnTo>
                      <a:pt x="635" y="248"/>
                    </a:lnTo>
                    <a:lnTo>
                      <a:pt x="45" y="248"/>
                    </a:lnTo>
                  </a:path>
                </a:pathLst>
              </a:custGeom>
              <a:solidFill>
                <a:srgbClr val="CCFFCC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Freeform 21"/>
              <p:cNvSpPr>
                <a:spLocks/>
              </p:cNvSpPr>
              <p:nvPr/>
            </p:nvSpPr>
            <p:spPr bwMode="auto">
              <a:xfrm>
                <a:off x="1364" y="1570"/>
                <a:ext cx="136" cy="817"/>
              </a:xfrm>
              <a:custGeom>
                <a:avLst/>
                <a:gdLst>
                  <a:gd name="T0" fmla="*/ 0 w 136"/>
                  <a:gd name="T1" fmla="*/ 46 h 817"/>
                  <a:gd name="T2" fmla="*/ 136 w 136"/>
                  <a:gd name="T3" fmla="*/ 0 h 817"/>
                  <a:gd name="T4" fmla="*/ 90 w 136"/>
                  <a:gd name="T5" fmla="*/ 817 h 817"/>
                  <a:gd name="T6" fmla="*/ 0 w 136"/>
                  <a:gd name="T7" fmla="*/ 46 h 8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6"/>
                  <a:gd name="T13" fmla="*/ 0 h 817"/>
                  <a:gd name="T14" fmla="*/ 136 w 136"/>
                  <a:gd name="T15" fmla="*/ 817 h 8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6" h="817">
                    <a:moveTo>
                      <a:pt x="0" y="46"/>
                    </a:moveTo>
                    <a:lnTo>
                      <a:pt x="136" y="0"/>
                    </a:lnTo>
                    <a:lnTo>
                      <a:pt x="90" y="817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FFCC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Freeform 22"/>
              <p:cNvSpPr>
                <a:spLocks/>
              </p:cNvSpPr>
              <p:nvPr/>
            </p:nvSpPr>
            <p:spPr bwMode="auto">
              <a:xfrm>
                <a:off x="1050" y="1368"/>
                <a:ext cx="450" cy="248"/>
              </a:xfrm>
              <a:custGeom>
                <a:avLst/>
                <a:gdLst>
                  <a:gd name="T0" fmla="*/ 0 w 450"/>
                  <a:gd name="T1" fmla="*/ 0 h 248"/>
                  <a:gd name="T2" fmla="*/ 450 w 450"/>
                  <a:gd name="T3" fmla="*/ 202 h 248"/>
                  <a:gd name="T4" fmla="*/ 314 w 450"/>
                  <a:gd name="T5" fmla="*/ 248 h 248"/>
                  <a:gd name="T6" fmla="*/ 0 w 450"/>
                  <a:gd name="T7" fmla="*/ 0 h 2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0"/>
                  <a:gd name="T13" fmla="*/ 0 h 248"/>
                  <a:gd name="T14" fmla="*/ 450 w 450"/>
                  <a:gd name="T15" fmla="*/ 248 h 2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0" h="248">
                    <a:moveTo>
                      <a:pt x="0" y="0"/>
                    </a:moveTo>
                    <a:lnTo>
                      <a:pt x="450" y="202"/>
                    </a:lnTo>
                    <a:lnTo>
                      <a:pt x="314" y="2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CC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Freeform 23"/>
              <p:cNvSpPr>
                <a:spLocks/>
              </p:cNvSpPr>
              <p:nvPr/>
            </p:nvSpPr>
            <p:spPr bwMode="auto">
              <a:xfrm>
                <a:off x="606" y="1584"/>
                <a:ext cx="123" cy="757"/>
              </a:xfrm>
              <a:custGeom>
                <a:avLst/>
                <a:gdLst>
                  <a:gd name="T0" fmla="*/ 32 w 123"/>
                  <a:gd name="T1" fmla="*/ 757 h 757"/>
                  <a:gd name="T2" fmla="*/ 0 w 123"/>
                  <a:gd name="T3" fmla="*/ 0 h 757"/>
                  <a:gd name="T4" fmla="*/ 123 w 123"/>
                  <a:gd name="T5" fmla="*/ 32 h 757"/>
                  <a:gd name="T6" fmla="*/ 32 w 123"/>
                  <a:gd name="T7" fmla="*/ 757 h 7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"/>
                  <a:gd name="T13" fmla="*/ 0 h 757"/>
                  <a:gd name="T14" fmla="*/ 123 w 123"/>
                  <a:gd name="T15" fmla="*/ 757 h 7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" h="757">
                    <a:moveTo>
                      <a:pt x="32" y="757"/>
                    </a:moveTo>
                    <a:lnTo>
                      <a:pt x="0" y="0"/>
                    </a:lnTo>
                    <a:lnTo>
                      <a:pt x="123" y="32"/>
                    </a:lnTo>
                    <a:lnTo>
                      <a:pt x="32" y="757"/>
                    </a:lnTo>
                    <a:close/>
                  </a:path>
                </a:pathLst>
              </a:custGeom>
              <a:solidFill>
                <a:srgbClr val="CCFFCC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Freeform 24"/>
              <p:cNvSpPr>
                <a:spLocks/>
              </p:cNvSpPr>
              <p:nvPr/>
            </p:nvSpPr>
            <p:spPr bwMode="auto">
              <a:xfrm>
                <a:off x="612" y="1380"/>
                <a:ext cx="444" cy="236"/>
              </a:xfrm>
              <a:custGeom>
                <a:avLst/>
                <a:gdLst>
                  <a:gd name="T0" fmla="*/ 444 w 444"/>
                  <a:gd name="T1" fmla="*/ 0 h 236"/>
                  <a:gd name="T2" fmla="*/ 0 w 444"/>
                  <a:gd name="T3" fmla="*/ 204 h 236"/>
                  <a:gd name="T4" fmla="*/ 117 w 444"/>
                  <a:gd name="T5" fmla="*/ 236 h 236"/>
                  <a:gd name="T6" fmla="*/ 444 w 444"/>
                  <a:gd name="T7" fmla="*/ 0 h 2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4"/>
                  <a:gd name="T13" fmla="*/ 0 h 236"/>
                  <a:gd name="T14" fmla="*/ 444 w 444"/>
                  <a:gd name="T15" fmla="*/ 236 h 2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4" h="236">
                    <a:moveTo>
                      <a:pt x="444" y="0"/>
                    </a:moveTo>
                    <a:lnTo>
                      <a:pt x="0" y="204"/>
                    </a:lnTo>
                    <a:lnTo>
                      <a:pt x="117" y="236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CCFFCC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18"/>
              <p:cNvSpPr>
                <a:spLocks/>
              </p:cNvSpPr>
              <p:nvPr/>
            </p:nvSpPr>
            <p:spPr bwMode="auto">
              <a:xfrm>
                <a:off x="1046" y="1614"/>
                <a:ext cx="408" cy="863"/>
              </a:xfrm>
              <a:custGeom>
                <a:avLst/>
                <a:gdLst>
                  <a:gd name="T0" fmla="*/ 310 w 408"/>
                  <a:gd name="T1" fmla="*/ 0 h 863"/>
                  <a:gd name="T2" fmla="*/ 408 w 408"/>
                  <a:gd name="T3" fmla="*/ 772 h 863"/>
                  <a:gd name="T4" fmla="*/ 0 w 408"/>
                  <a:gd name="T5" fmla="*/ 863 h 863"/>
                  <a:gd name="T6" fmla="*/ 310 w 408"/>
                  <a:gd name="T7" fmla="*/ 0 h 8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8"/>
                  <a:gd name="T13" fmla="*/ 0 h 863"/>
                  <a:gd name="T14" fmla="*/ 408 w 408"/>
                  <a:gd name="T15" fmla="*/ 863 h 8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8" h="863">
                    <a:moveTo>
                      <a:pt x="310" y="0"/>
                    </a:moveTo>
                    <a:lnTo>
                      <a:pt x="408" y="772"/>
                    </a:lnTo>
                    <a:lnTo>
                      <a:pt x="0" y="863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CFFCC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55" name="Picture 93" descr="1qex-3-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543175"/>
            <a:ext cx="3024188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AutoShape 71"/>
          <p:cNvSpPr>
            <a:spLocks noChangeArrowheads="1"/>
          </p:cNvSpPr>
          <p:nvPr/>
        </p:nvSpPr>
        <p:spPr bwMode="auto">
          <a:xfrm rot="3273375">
            <a:off x="7330282" y="2004219"/>
            <a:ext cx="1430337" cy="1584325"/>
          </a:xfrm>
          <a:prstGeom prst="can">
            <a:avLst>
              <a:gd name="adj" fmla="val 19399"/>
            </a:avLst>
          </a:prstGeom>
          <a:solidFill>
            <a:srgbClr val="CCFFCC">
              <a:alpha val="41176"/>
            </a:srgb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7" name="Picture 97" descr="1qex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657725"/>
            <a:ext cx="3048000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7"/>
          <p:cNvSpPr>
            <a:spLocks noChangeShapeType="1"/>
          </p:cNvSpPr>
          <p:nvPr/>
        </p:nvSpPr>
        <p:spPr bwMode="auto">
          <a:xfrm flipV="1">
            <a:off x="468313" y="4027488"/>
            <a:ext cx="8424862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33400" y="714375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Example of misclassification: 1QEX</a:t>
            </a:r>
            <a:endParaRPr lang="en-GB" sz="2800" b="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3400" y="1171575"/>
            <a:ext cx="838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0">
                <a:solidFill>
                  <a:srgbClr val="FFFF00"/>
                </a:solidFill>
              </a:rPr>
              <a:t>BACTERIOPHAGE T4 GENE PRODUCT 9 (GP9), THE TRIGGER OF TAIL CONTRACTION AND THE LONG TAIL FIBERS CONNECTOR</a:t>
            </a:r>
            <a:endParaRPr lang="en-GB" b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908175" y="6032500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714375" algn="l"/>
              </a:tabLst>
            </a:pPr>
            <a:r>
              <a:rPr lang="en-GB" sz="1600" b="0">
                <a:solidFill>
                  <a:schemeClr val="bg1"/>
                </a:solidFill>
              </a:rPr>
              <a:t>1QEX hexamer</a:t>
            </a:r>
            <a:endParaRPr lang="en-GB" sz="1600" b="0" i="1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6" name="Picture 12" descr="1qex-6-carto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639888"/>
            <a:ext cx="1690688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1qex-3-cart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75" y="1673225"/>
            <a:ext cx="1703388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2268538" y="4976813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714375" algn="l"/>
              </a:tabLst>
            </a:pPr>
            <a:r>
              <a:rPr lang="en-GB" sz="1600" b="0">
                <a:solidFill>
                  <a:schemeClr val="bg1"/>
                </a:solidFill>
              </a:rPr>
              <a:t>1QEX trimer</a:t>
            </a:r>
            <a:endParaRPr lang="en-GB" sz="1600" b="0" i="1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6588125" y="1587500"/>
            <a:ext cx="2520950" cy="3398838"/>
            <a:chOff x="4059" y="1077"/>
            <a:chExt cx="1588" cy="2141"/>
          </a:xfrm>
        </p:grpSpPr>
        <p:pic>
          <p:nvPicPr>
            <p:cNvPr id="10" name="Picture 14" descr="1s2e-3-cartoo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32" y="1077"/>
              <a:ext cx="1003" cy="1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4059" y="2698"/>
              <a:ext cx="158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tabLst>
                  <a:tab pos="714375" algn="l"/>
                </a:tabLst>
              </a:pPr>
              <a:r>
                <a:rPr lang="en-GB" sz="1600" b="0">
                  <a:solidFill>
                    <a:schemeClr val="bg1"/>
                  </a:solidFill>
                </a:rPr>
                <a:t>1S2E trimer</a:t>
              </a:r>
            </a:p>
            <a:p>
              <a:pPr eaLnBrk="0" hangingPunct="0">
                <a:tabLst>
                  <a:tab pos="714375" algn="l"/>
                </a:tabLst>
              </a:pPr>
              <a:r>
                <a:rPr lang="en-US" sz="1600" b="0">
                  <a:solidFill>
                    <a:schemeClr val="bg1"/>
                  </a:solidFill>
                </a:rPr>
                <a:t>Correct mainchain tracing</a:t>
              </a:r>
              <a:endParaRPr lang="en-GB" sz="1600" b="0">
                <a:solidFill>
                  <a:schemeClr val="bg1"/>
                </a:solidFill>
              </a:endParaRPr>
            </a:p>
            <a:p>
              <a:pPr eaLnBrk="0" hangingPunct="0">
                <a:tabLst>
                  <a:tab pos="714375" algn="l"/>
                </a:tabLst>
              </a:pPr>
              <a:r>
                <a:rPr lang="en-US" sz="1600" b="0" i="1">
                  <a:solidFill>
                    <a:srgbClr val="FFFF00"/>
                  </a:solidFill>
                </a:rPr>
                <a:t>Classed correctly</a:t>
              </a:r>
              <a:endParaRPr lang="en-GB" sz="1600" b="0" i="1">
                <a:solidFill>
                  <a:srgbClr val="FFFF00"/>
                </a:solidFill>
                <a:cs typeface="Arial" charset="0"/>
              </a:endParaRPr>
            </a:p>
          </p:txBody>
        </p:sp>
      </p:grpSp>
      <p:grpSp>
        <p:nvGrpSpPr>
          <p:cNvPr id="12" name="Group 27"/>
          <p:cNvGrpSpPr>
            <a:grpSpLocks/>
          </p:cNvGrpSpPr>
          <p:nvPr/>
        </p:nvGrpSpPr>
        <p:grpSpPr bwMode="auto">
          <a:xfrm>
            <a:off x="3203575" y="4530725"/>
            <a:ext cx="2016125" cy="1517650"/>
            <a:chOff x="2018" y="2931"/>
            <a:chExt cx="1270" cy="956"/>
          </a:xfrm>
        </p:grpSpPr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2018" y="3521"/>
              <a:ext cx="127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tabLst>
                  <a:tab pos="714375" algn="l"/>
                </a:tabLst>
              </a:pPr>
              <a:r>
                <a:rPr lang="en-US" sz="1600" b="0" i="1">
                  <a:solidFill>
                    <a:srgbClr val="FFFF00"/>
                  </a:solidFill>
                </a:rPr>
                <a:t>Wrong mainchain tracing!</a:t>
              </a:r>
              <a:endParaRPr lang="en-GB" sz="1600" b="0" i="1">
                <a:solidFill>
                  <a:srgbClr val="FFFF00"/>
                </a:solidFill>
                <a:cs typeface="Arial" charset="0"/>
              </a:endParaRPr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 flipH="1" flipV="1">
              <a:off x="2336" y="2931"/>
              <a:ext cx="363" cy="59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31"/>
          <p:cNvGrpSpPr>
            <a:grpSpLocks/>
          </p:cNvGrpSpPr>
          <p:nvPr/>
        </p:nvGrpSpPr>
        <p:grpSpPr bwMode="auto">
          <a:xfrm>
            <a:off x="4284663" y="1246188"/>
            <a:ext cx="2635250" cy="5445125"/>
            <a:chOff x="2699" y="862"/>
            <a:chExt cx="1660" cy="3430"/>
          </a:xfrm>
        </p:grpSpPr>
        <p:grpSp>
          <p:nvGrpSpPr>
            <p:cNvPr id="16" name="Group 30"/>
            <p:cNvGrpSpPr>
              <a:grpSpLocks/>
            </p:cNvGrpSpPr>
            <p:nvPr/>
          </p:nvGrpSpPr>
          <p:grpSpPr bwMode="auto">
            <a:xfrm>
              <a:off x="2699" y="2355"/>
              <a:ext cx="1224" cy="1166"/>
              <a:chOff x="2699" y="2355"/>
              <a:chExt cx="1224" cy="1166"/>
            </a:xfrm>
          </p:grpSpPr>
          <p:sp>
            <p:nvSpPr>
              <p:cNvPr id="18" name="Oval 26"/>
              <p:cNvSpPr>
                <a:spLocks noChangeArrowheads="1"/>
              </p:cNvSpPr>
              <p:nvPr/>
            </p:nvSpPr>
            <p:spPr bwMode="auto">
              <a:xfrm>
                <a:off x="3288" y="2355"/>
                <a:ext cx="635" cy="499"/>
              </a:xfrm>
              <a:prstGeom prst="ellipse">
                <a:avLst/>
              </a:prstGeom>
              <a:solidFill>
                <a:schemeClr val="tx1"/>
              </a:solidFill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25"/>
              <p:cNvSpPr>
                <a:spLocks noChangeShapeType="1"/>
              </p:cNvSpPr>
              <p:nvPr/>
            </p:nvSpPr>
            <p:spPr bwMode="auto">
              <a:xfrm flipV="1">
                <a:off x="2699" y="2795"/>
                <a:ext cx="635" cy="72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7" name="Picture 29" descr="1qex-traci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37" y="862"/>
              <a:ext cx="1522" cy="3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1d3u-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906588"/>
            <a:ext cx="65532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33400" y="836613"/>
            <a:ext cx="800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Example of misclassification: 1D3U</a:t>
            </a:r>
            <a:endParaRPr lang="en-GB" sz="2800" b="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3400" y="1293813"/>
            <a:ext cx="838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0">
                <a:solidFill>
                  <a:srgbClr val="FFFF00"/>
                </a:solidFill>
              </a:rPr>
              <a:t>TATA-BINDING PROTEIN / TRANSCRIPTION FACTOR</a:t>
            </a:r>
            <a:endParaRPr lang="en-GB" b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300788" y="2122488"/>
            <a:ext cx="2724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714375" algn="l"/>
              </a:tabLst>
            </a:pPr>
            <a:r>
              <a:rPr lang="en-GB" sz="1600" b="0">
                <a:solidFill>
                  <a:srgbClr val="00FFFF"/>
                </a:solidFill>
              </a:rPr>
              <a:t>Predicted:</a:t>
            </a:r>
            <a:r>
              <a:rPr lang="en-GB" sz="1600" b="0">
                <a:solidFill>
                  <a:schemeClr val="bg1"/>
                </a:solidFill>
              </a:rPr>
              <a:t> octamer</a:t>
            </a:r>
          </a:p>
          <a:p>
            <a:pPr algn="l" eaLnBrk="0" hangingPunct="0">
              <a:spcBef>
                <a:spcPts val="1200"/>
              </a:spcBef>
              <a:tabLst>
                <a:tab pos="714375" algn="l"/>
              </a:tabLst>
            </a:pPr>
            <a:r>
              <a:rPr lang="en-GB" sz="1600" b="0">
                <a:solidFill>
                  <a:schemeClr val="bg1"/>
                </a:solidFill>
              </a:rPr>
              <a:t>Dissociates into 2 tetramers</a:t>
            </a:r>
          </a:p>
          <a:p>
            <a:pPr algn="l" eaLnBrk="0" hangingPunct="0">
              <a:spcBef>
                <a:spcPts val="600"/>
              </a:spcBef>
              <a:tabLst>
                <a:tab pos="714375" algn="l"/>
              </a:tabLst>
            </a:pPr>
            <a:r>
              <a:rPr lang="en-GB" sz="1600" b="0">
                <a:solidFill>
                  <a:schemeClr val="bg1"/>
                </a:solidFill>
              </a:rPr>
              <a:t>	</a:t>
            </a:r>
            <a:r>
              <a:rPr lang="en-GB" sz="1600" b="0" i="1">
                <a:solidFill>
                  <a:schemeClr val="bg1"/>
                </a:solidFill>
              </a:rPr>
              <a:t> </a:t>
            </a:r>
            <a:r>
              <a:rPr lang="en-GB" sz="1600" b="0" i="1">
                <a:solidFill>
                  <a:schemeClr val="bg1"/>
                </a:solidFill>
                <a:sym typeface="Symbol" pitchFamily="18" charset="2"/>
              </a:rPr>
              <a:t></a:t>
            </a:r>
            <a:r>
              <a:rPr lang="en-GB" sz="1600" b="0" i="1">
                <a:solidFill>
                  <a:schemeClr val="bg1"/>
                </a:solidFill>
              </a:rPr>
              <a:t>  </a:t>
            </a:r>
            <a:r>
              <a:rPr lang="en-GB" sz="1600" b="0" i="1">
                <a:solidFill>
                  <a:schemeClr val="bg1"/>
                </a:solidFill>
                <a:cs typeface="Arial" charset="0"/>
              </a:rPr>
              <a:t>20 kcal/mol</a:t>
            </a:r>
          </a:p>
        </p:txBody>
      </p:sp>
      <p:graphicFrame>
        <p:nvGraphicFramePr>
          <p:cNvPr id="6" name="Object 0"/>
          <p:cNvGraphicFramePr>
            <a:graphicFrameLocks noChangeAspect="1"/>
          </p:cNvGraphicFramePr>
          <p:nvPr/>
        </p:nvGraphicFramePr>
        <p:xfrm>
          <a:off x="6443663" y="2840038"/>
          <a:ext cx="649287" cy="374650"/>
        </p:xfrm>
        <a:graphic>
          <a:graphicData uri="http://schemas.openxmlformats.org/presentationml/2006/ole">
            <p:oleObj spid="_x0000_s31746" name="Equation" r:id="rId4" imgW="698400" imgH="406080" progId="Equation.3">
              <p:embed/>
            </p:oleObj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021513" y="4637088"/>
            <a:ext cx="172720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714375" algn="l"/>
              </a:tabLst>
            </a:pPr>
            <a:r>
              <a:rPr lang="en-GB" sz="1600" b="0">
                <a:solidFill>
                  <a:srgbClr val="00FFFF"/>
                </a:solidFill>
              </a:rPr>
              <a:t>Functional unit:</a:t>
            </a:r>
            <a:r>
              <a:rPr lang="en-GB" sz="1600" b="0">
                <a:solidFill>
                  <a:schemeClr val="bg1"/>
                </a:solidFill>
              </a:rPr>
              <a:t> tetramer</a:t>
            </a: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3521075" y="1833563"/>
            <a:ext cx="0" cy="4392612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33400" y="833438"/>
            <a:ext cx="800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Example of misclassification: 1CRX</a:t>
            </a:r>
            <a:endParaRPr lang="en-GB" sz="2800" b="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33400" y="1290638"/>
            <a:ext cx="838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0">
                <a:solidFill>
                  <a:srgbClr val="FFFF00"/>
                </a:solidFill>
              </a:rPr>
              <a:t>CRE RECOMBINASE / DNA COMPLEX REACTION INTERMEDIATE</a:t>
            </a:r>
            <a:endParaRPr lang="en-GB" b="0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156325" y="2490788"/>
            <a:ext cx="2868613" cy="1098550"/>
            <a:chOff x="3878" y="1408"/>
            <a:chExt cx="1807" cy="692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3878" y="1408"/>
              <a:ext cx="1807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tabLst>
                  <a:tab pos="714375" algn="l"/>
                </a:tabLst>
              </a:pPr>
              <a:r>
                <a:rPr lang="en-GB" sz="1600" b="0">
                  <a:solidFill>
                    <a:srgbClr val="00FFFF"/>
                  </a:solidFill>
                </a:rPr>
                <a:t>Predicted:</a:t>
              </a:r>
              <a:r>
                <a:rPr lang="en-GB" sz="1600" b="0">
                  <a:solidFill>
                    <a:schemeClr val="bg1"/>
                  </a:solidFill>
                </a:rPr>
                <a:t> dodecamer</a:t>
              </a:r>
            </a:p>
            <a:p>
              <a:pPr algn="l" eaLnBrk="0" hangingPunct="0">
                <a:spcBef>
                  <a:spcPts val="1200"/>
                </a:spcBef>
                <a:tabLst>
                  <a:tab pos="714375" algn="l"/>
                </a:tabLst>
              </a:pPr>
              <a:r>
                <a:rPr lang="en-GB" sz="1600" b="0">
                  <a:solidFill>
                    <a:schemeClr val="bg1"/>
                  </a:solidFill>
                </a:rPr>
                <a:t>Dissociates into 2 hexamers</a:t>
              </a:r>
            </a:p>
            <a:p>
              <a:pPr algn="l" eaLnBrk="0" hangingPunct="0">
                <a:spcBef>
                  <a:spcPts val="600"/>
                </a:spcBef>
                <a:tabLst>
                  <a:tab pos="714375" algn="l"/>
                </a:tabLst>
              </a:pPr>
              <a:r>
                <a:rPr lang="en-GB" sz="1600" b="0">
                  <a:solidFill>
                    <a:schemeClr val="bg1"/>
                  </a:solidFill>
                </a:rPr>
                <a:t>	</a:t>
              </a:r>
              <a:r>
                <a:rPr lang="en-GB" sz="1600" b="0" i="1">
                  <a:solidFill>
                    <a:schemeClr val="bg1"/>
                  </a:solidFill>
                </a:rPr>
                <a:t> </a:t>
              </a:r>
              <a:r>
                <a:rPr lang="en-GB" sz="1600" b="0" i="1">
                  <a:solidFill>
                    <a:schemeClr val="bg1"/>
                  </a:solidFill>
                  <a:sym typeface="Symbol" pitchFamily="18" charset="2"/>
                </a:rPr>
                <a:t></a:t>
              </a:r>
              <a:r>
                <a:rPr lang="en-GB" sz="1600" b="0" i="1">
                  <a:solidFill>
                    <a:schemeClr val="bg1"/>
                  </a:solidFill>
                </a:rPr>
                <a:t>  </a:t>
              </a:r>
              <a:r>
                <a:rPr lang="en-GB" sz="1600" b="0" i="1">
                  <a:solidFill>
                    <a:schemeClr val="bg1"/>
                  </a:solidFill>
                  <a:cs typeface="Arial" charset="0"/>
                </a:rPr>
                <a:t>28 kcal/mol</a:t>
              </a:r>
            </a:p>
          </p:txBody>
        </p:sp>
        <p:graphicFrame>
          <p:nvGraphicFramePr>
            <p:cNvPr id="6" name="Object 6"/>
            <p:cNvGraphicFramePr>
              <a:graphicFrameLocks noChangeAspect="1"/>
            </p:cNvGraphicFramePr>
            <p:nvPr/>
          </p:nvGraphicFramePr>
          <p:xfrm>
            <a:off x="3960" y="1853"/>
            <a:ext cx="409" cy="236"/>
          </p:xfrm>
          <a:graphic>
            <a:graphicData uri="http://schemas.openxmlformats.org/presentationml/2006/ole">
              <p:oleObj spid="_x0000_s34818" name="Equation" r:id="rId3" imgW="698400" imgH="406080" progId="Equation.3">
                <p:embed/>
              </p:oleObj>
            </a:graphicData>
          </a:graphic>
        </p:graphicFrame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156325" y="4735513"/>
            <a:ext cx="2376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714375" algn="l"/>
              </a:tabLst>
            </a:pPr>
            <a:r>
              <a:rPr lang="en-GB" sz="1600" b="0">
                <a:solidFill>
                  <a:srgbClr val="00FFFF"/>
                </a:solidFill>
              </a:rPr>
              <a:t>Functional unit:</a:t>
            </a:r>
            <a:r>
              <a:rPr lang="en-GB" sz="1600" b="0">
                <a:solidFill>
                  <a:schemeClr val="bg1"/>
                </a:solidFill>
              </a:rPr>
              <a:t> trimer</a:t>
            </a:r>
          </a:p>
        </p:txBody>
      </p:sp>
      <p:pic>
        <p:nvPicPr>
          <p:cNvPr id="8" name="Picture 9" descr="1crx-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687513"/>
            <a:ext cx="5545138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10"/>
          <p:cNvSpPr>
            <a:spLocks noChangeShapeType="1"/>
          </p:cNvSpPr>
          <p:nvPr/>
        </p:nvSpPr>
        <p:spPr bwMode="auto">
          <a:xfrm rot="16200000">
            <a:off x="3023394" y="1507332"/>
            <a:ext cx="0" cy="5256212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33400" y="836613"/>
            <a:ext cx="800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Example of misclassification: 1CRX</a:t>
            </a:r>
            <a:endParaRPr lang="en-GB" sz="2800" b="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33400" y="1293813"/>
            <a:ext cx="838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0">
                <a:solidFill>
                  <a:srgbClr val="FFFF00"/>
                </a:solidFill>
              </a:rPr>
              <a:t>CRE RECOMBINASE / DNA COMPLEX REACTION INTERMEDIATE</a:t>
            </a:r>
            <a:endParaRPr lang="en-GB" b="0">
              <a:solidFill>
                <a:srgbClr val="FFFF00"/>
              </a:solidFill>
            </a:endParaRPr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1042988" y="1976438"/>
            <a:ext cx="1873250" cy="1874837"/>
            <a:chOff x="657" y="1297"/>
            <a:chExt cx="1180" cy="1181"/>
          </a:xfrm>
        </p:grpSpPr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657" y="1933"/>
              <a:ext cx="545" cy="545"/>
              <a:chOff x="657" y="1933"/>
              <a:chExt cx="545" cy="545"/>
            </a:xfrm>
          </p:grpSpPr>
          <p:sp>
            <p:nvSpPr>
              <p:cNvPr id="22" name="Line 25"/>
              <p:cNvSpPr>
                <a:spLocks noChangeShapeType="1"/>
              </p:cNvSpPr>
              <p:nvPr/>
            </p:nvSpPr>
            <p:spPr bwMode="auto">
              <a:xfrm flipV="1">
                <a:off x="657" y="1933"/>
                <a:ext cx="454" cy="454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19"/>
              <p:cNvSpPr>
                <a:spLocks noChangeShapeType="1"/>
              </p:cNvSpPr>
              <p:nvPr/>
            </p:nvSpPr>
            <p:spPr bwMode="auto">
              <a:xfrm flipV="1">
                <a:off x="748" y="2024"/>
                <a:ext cx="454" cy="454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9"/>
              <p:cNvSpPr>
                <a:spLocks noChangeArrowheads="1"/>
              </p:cNvSpPr>
              <p:nvPr/>
            </p:nvSpPr>
            <p:spPr bwMode="auto">
              <a:xfrm rot="-2773671">
                <a:off x="749" y="2040"/>
                <a:ext cx="411" cy="270"/>
              </a:xfrm>
              <a:prstGeom prst="ellipse">
                <a:avLst/>
              </a:prstGeom>
              <a:solidFill>
                <a:srgbClr val="CCFFCC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 flipH="1" flipV="1">
              <a:off x="1292" y="1297"/>
              <a:ext cx="545" cy="545"/>
              <a:chOff x="657" y="1933"/>
              <a:chExt cx="545" cy="545"/>
            </a:xfrm>
          </p:grpSpPr>
          <p:sp>
            <p:nvSpPr>
              <p:cNvPr id="19" name="Line 31"/>
              <p:cNvSpPr>
                <a:spLocks noChangeShapeType="1"/>
              </p:cNvSpPr>
              <p:nvPr/>
            </p:nvSpPr>
            <p:spPr bwMode="auto">
              <a:xfrm flipV="1">
                <a:off x="657" y="1933"/>
                <a:ext cx="454" cy="454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32"/>
              <p:cNvSpPr>
                <a:spLocks noChangeShapeType="1"/>
              </p:cNvSpPr>
              <p:nvPr/>
            </p:nvSpPr>
            <p:spPr bwMode="auto">
              <a:xfrm flipV="1">
                <a:off x="748" y="2024"/>
                <a:ext cx="454" cy="454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33"/>
              <p:cNvSpPr>
                <a:spLocks noChangeArrowheads="1"/>
              </p:cNvSpPr>
              <p:nvPr/>
            </p:nvSpPr>
            <p:spPr bwMode="auto">
              <a:xfrm rot="-2773671">
                <a:off x="749" y="2040"/>
                <a:ext cx="411" cy="270"/>
              </a:xfrm>
              <a:prstGeom prst="ellipse">
                <a:avLst/>
              </a:prstGeom>
              <a:solidFill>
                <a:srgbClr val="CCFFCC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34"/>
            <p:cNvGrpSpPr>
              <a:grpSpLocks/>
            </p:cNvGrpSpPr>
            <p:nvPr/>
          </p:nvGrpSpPr>
          <p:grpSpPr bwMode="auto">
            <a:xfrm flipV="1">
              <a:off x="657" y="1298"/>
              <a:ext cx="545" cy="545"/>
              <a:chOff x="657" y="1933"/>
              <a:chExt cx="545" cy="545"/>
            </a:xfrm>
          </p:grpSpPr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 flipV="1">
                <a:off x="657" y="1933"/>
                <a:ext cx="454" cy="454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36"/>
              <p:cNvSpPr>
                <a:spLocks noChangeShapeType="1"/>
              </p:cNvSpPr>
              <p:nvPr/>
            </p:nvSpPr>
            <p:spPr bwMode="auto">
              <a:xfrm flipV="1">
                <a:off x="748" y="2024"/>
                <a:ext cx="454" cy="454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Oval 37"/>
              <p:cNvSpPr>
                <a:spLocks noChangeArrowheads="1"/>
              </p:cNvSpPr>
              <p:nvPr/>
            </p:nvSpPr>
            <p:spPr bwMode="auto">
              <a:xfrm rot="-2773671">
                <a:off x="749" y="2040"/>
                <a:ext cx="411" cy="270"/>
              </a:xfrm>
              <a:prstGeom prst="ellipse">
                <a:avLst/>
              </a:prstGeom>
              <a:solidFill>
                <a:srgbClr val="CCFFCC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38"/>
            <p:cNvGrpSpPr>
              <a:grpSpLocks/>
            </p:cNvGrpSpPr>
            <p:nvPr/>
          </p:nvGrpSpPr>
          <p:grpSpPr bwMode="auto">
            <a:xfrm flipH="1">
              <a:off x="1292" y="1933"/>
              <a:ext cx="545" cy="545"/>
              <a:chOff x="657" y="1933"/>
              <a:chExt cx="545" cy="545"/>
            </a:xfrm>
          </p:grpSpPr>
          <p:sp>
            <p:nvSpPr>
              <p:cNvPr id="13" name="Line 39"/>
              <p:cNvSpPr>
                <a:spLocks noChangeShapeType="1"/>
              </p:cNvSpPr>
              <p:nvPr/>
            </p:nvSpPr>
            <p:spPr bwMode="auto">
              <a:xfrm flipV="1">
                <a:off x="657" y="1933"/>
                <a:ext cx="454" cy="454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40"/>
              <p:cNvSpPr>
                <a:spLocks noChangeShapeType="1"/>
              </p:cNvSpPr>
              <p:nvPr/>
            </p:nvSpPr>
            <p:spPr bwMode="auto">
              <a:xfrm flipV="1">
                <a:off x="748" y="2024"/>
                <a:ext cx="454" cy="454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Oval 41"/>
              <p:cNvSpPr>
                <a:spLocks noChangeArrowheads="1"/>
              </p:cNvSpPr>
              <p:nvPr/>
            </p:nvSpPr>
            <p:spPr bwMode="auto">
              <a:xfrm rot="-2773671">
                <a:off x="749" y="2040"/>
                <a:ext cx="411" cy="270"/>
              </a:xfrm>
              <a:prstGeom prst="ellipse">
                <a:avLst/>
              </a:prstGeom>
              <a:solidFill>
                <a:srgbClr val="CCFFCC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" name="Line 42"/>
            <p:cNvSpPr>
              <a:spLocks noChangeShapeType="1"/>
            </p:cNvSpPr>
            <p:nvPr/>
          </p:nvSpPr>
          <p:spPr bwMode="auto">
            <a:xfrm>
              <a:off x="1111" y="1933"/>
              <a:ext cx="272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43"/>
            <p:cNvSpPr>
              <a:spLocks noChangeShapeType="1"/>
            </p:cNvSpPr>
            <p:nvPr/>
          </p:nvSpPr>
          <p:spPr bwMode="auto">
            <a:xfrm>
              <a:off x="1111" y="1842"/>
              <a:ext cx="272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44"/>
            <p:cNvSpPr>
              <a:spLocks noChangeShapeType="1"/>
            </p:cNvSpPr>
            <p:nvPr/>
          </p:nvSpPr>
          <p:spPr bwMode="auto">
            <a:xfrm>
              <a:off x="1202" y="2024"/>
              <a:ext cx="90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45"/>
            <p:cNvSpPr>
              <a:spLocks noChangeShapeType="1"/>
            </p:cNvSpPr>
            <p:nvPr/>
          </p:nvSpPr>
          <p:spPr bwMode="auto">
            <a:xfrm>
              <a:off x="1202" y="1752"/>
              <a:ext cx="90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Line 64"/>
          <p:cNvSpPr>
            <a:spLocks noChangeShapeType="1"/>
          </p:cNvSpPr>
          <p:nvPr/>
        </p:nvSpPr>
        <p:spPr bwMode="auto">
          <a:xfrm>
            <a:off x="1763713" y="5576888"/>
            <a:ext cx="4318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65"/>
          <p:cNvSpPr>
            <a:spLocks noChangeShapeType="1"/>
          </p:cNvSpPr>
          <p:nvPr/>
        </p:nvSpPr>
        <p:spPr bwMode="auto">
          <a:xfrm>
            <a:off x="1763713" y="5432425"/>
            <a:ext cx="4318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" name="Group 119"/>
          <p:cNvGrpSpPr>
            <a:grpSpLocks/>
          </p:cNvGrpSpPr>
          <p:nvPr/>
        </p:nvGrpSpPr>
        <p:grpSpPr bwMode="auto">
          <a:xfrm>
            <a:off x="3922713" y="1978025"/>
            <a:ext cx="1873250" cy="1865313"/>
            <a:chOff x="2471" y="1298"/>
            <a:chExt cx="1180" cy="1175"/>
          </a:xfrm>
        </p:grpSpPr>
        <p:grpSp>
          <p:nvGrpSpPr>
            <p:cNvPr id="28" name="Group 90"/>
            <p:cNvGrpSpPr>
              <a:grpSpLocks/>
            </p:cNvGrpSpPr>
            <p:nvPr/>
          </p:nvGrpSpPr>
          <p:grpSpPr bwMode="auto">
            <a:xfrm>
              <a:off x="2471" y="1928"/>
              <a:ext cx="545" cy="545"/>
              <a:chOff x="657" y="1933"/>
              <a:chExt cx="545" cy="545"/>
            </a:xfrm>
          </p:grpSpPr>
          <p:sp>
            <p:nvSpPr>
              <p:cNvPr id="45" name="Line 91"/>
              <p:cNvSpPr>
                <a:spLocks noChangeShapeType="1"/>
              </p:cNvSpPr>
              <p:nvPr/>
            </p:nvSpPr>
            <p:spPr bwMode="auto">
              <a:xfrm flipV="1">
                <a:off x="657" y="1933"/>
                <a:ext cx="454" cy="454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92"/>
              <p:cNvSpPr>
                <a:spLocks noChangeShapeType="1"/>
              </p:cNvSpPr>
              <p:nvPr/>
            </p:nvSpPr>
            <p:spPr bwMode="auto">
              <a:xfrm flipV="1">
                <a:off x="748" y="2024"/>
                <a:ext cx="454" cy="454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93"/>
              <p:cNvSpPr>
                <a:spLocks noChangeArrowheads="1"/>
              </p:cNvSpPr>
              <p:nvPr/>
            </p:nvSpPr>
            <p:spPr bwMode="auto">
              <a:xfrm rot="-2773671">
                <a:off x="749" y="2040"/>
                <a:ext cx="411" cy="270"/>
              </a:xfrm>
              <a:prstGeom prst="ellipse">
                <a:avLst/>
              </a:prstGeom>
              <a:solidFill>
                <a:srgbClr val="CCFFCC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" name="Group 94"/>
            <p:cNvGrpSpPr>
              <a:grpSpLocks/>
            </p:cNvGrpSpPr>
            <p:nvPr/>
          </p:nvGrpSpPr>
          <p:grpSpPr bwMode="auto">
            <a:xfrm flipH="1" flipV="1">
              <a:off x="3106" y="1298"/>
              <a:ext cx="545" cy="545"/>
              <a:chOff x="657" y="1933"/>
              <a:chExt cx="545" cy="545"/>
            </a:xfrm>
          </p:grpSpPr>
          <p:sp>
            <p:nvSpPr>
              <p:cNvPr id="42" name="Line 95"/>
              <p:cNvSpPr>
                <a:spLocks noChangeShapeType="1"/>
              </p:cNvSpPr>
              <p:nvPr/>
            </p:nvSpPr>
            <p:spPr bwMode="auto">
              <a:xfrm flipV="1">
                <a:off x="657" y="1933"/>
                <a:ext cx="454" cy="454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96"/>
              <p:cNvSpPr>
                <a:spLocks noChangeShapeType="1"/>
              </p:cNvSpPr>
              <p:nvPr/>
            </p:nvSpPr>
            <p:spPr bwMode="auto">
              <a:xfrm flipV="1">
                <a:off x="748" y="2024"/>
                <a:ext cx="454" cy="454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97"/>
              <p:cNvSpPr>
                <a:spLocks noChangeArrowheads="1"/>
              </p:cNvSpPr>
              <p:nvPr/>
            </p:nvSpPr>
            <p:spPr bwMode="auto">
              <a:xfrm rot="-2773671">
                <a:off x="749" y="2040"/>
                <a:ext cx="411" cy="270"/>
              </a:xfrm>
              <a:prstGeom prst="ellipse">
                <a:avLst/>
              </a:prstGeom>
              <a:solidFill>
                <a:srgbClr val="CCFFCC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98"/>
            <p:cNvGrpSpPr>
              <a:grpSpLocks/>
            </p:cNvGrpSpPr>
            <p:nvPr/>
          </p:nvGrpSpPr>
          <p:grpSpPr bwMode="auto">
            <a:xfrm flipV="1">
              <a:off x="2471" y="1299"/>
              <a:ext cx="545" cy="545"/>
              <a:chOff x="657" y="1933"/>
              <a:chExt cx="545" cy="545"/>
            </a:xfrm>
          </p:grpSpPr>
          <p:sp>
            <p:nvSpPr>
              <p:cNvPr id="39" name="Line 99"/>
              <p:cNvSpPr>
                <a:spLocks noChangeShapeType="1"/>
              </p:cNvSpPr>
              <p:nvPr/>
            </p:nvSpPr>
            <p:spPr bwMode="auto">
              <a:xfrm flipV="1">
                <a:off x="657" y="1933"/>
                <a:ext cx="454" cy="454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100"/>
              <p:cNvSpPr>
                <a:spLocks noChangeShapeType="1"/>
              </p:cNvSpPr>
              <p:nvPr/>
            </p:nvSpPr>
            <p:spPr bwMode="auto">
              <a:xfrm flipV="1">
                <a:off x="748" y="2024"/>
                <a:ext cx="454" cy="454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101"/>
              <p:cNvSpPr>
                <a:spLocks noChangeArrowheads="1"/>
              </p:cNvSpPr>
              <p:nvPr/>
            </p:nvSpPr>
            <p:spPr bwMode="auto">
              <a:xfrm rot="-2773671">
                <a:off x="749" y="2040"/>
                <a:ext cx="411" cy="270"/>
              </a:xfrm>
              <a:prstGeom prst="ellipse">
                <a:avLst/>
              </a:prstGeom>
              <a:solidFill>
                <a:srgbClr val="CCFFCC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" name="Group 102"/>
            <p:cNvGrpSpPr>
              <a:grpSpLocks/>
            </p:cNvGrpSpPr>
            <p:nvPr/>
          </p:nvGrpSpPr>
          <p:grpSpPr bwMode="auto">
            <a:xfrm flipH="1">
              <a:off x="3106" y="1928"/>
              <a:ext cx="545" cy="545"/>
              <a:chOff x="657" y="1933"/>
              <a:chExt cx="545" cy="545"/>
            </a:xfrm>
          </p:grpSpPr>
          <p:sp>
            <p:nvSpPr>
              <p:cNvPr id="36" name="Line 103"/>
              <p:cNvSpPr>
                <a:spLocks noChangeShapeType="1"/>
              </p:cNvSpPr>
              <p:nvPr/>
            </p:nvSpPr>
            <p:spPr bwMode="auto">
              <a:xfrm flipV="1">
                <a:off x="657" y="1933"/>
                <a:ext cx="454" cy="454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104"/>
              <p:cNvSpPr>
                <a:spLocks noChangeShapeType="1"/>
              </p:cNvSpPr>
              <p:nvPr/>
            </p:nvSpPr>
            <p:spPr bwMode="auto">
              <a:xfrm flipV="1">
                <a:off x="748" y="2024"/>
                <a:ext cx="454" cy="454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105"/>
              <p:cNvSpPr>
                <a:spLocks noChangeArrowheads="1"/>
              </p:cNvSpPr>
              <p:nvPr/>
            </p:nvSpPr>
            <p:spPr bwMode="auto">
              <a:xfrm rot="-2773671">
                <a:off x="749" y="2040"/>
                <a:ext cx="411" cy="270"/>
              </a:xfrm>
              <a:prstGeom prst="ellipse">
                <a:avLst/>
              </a:prstGeom>
              <a:solidFill>
                <a:srgbClr val="CCFFCC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" name="Line 106"/>
            <p:cNvSpPr>
              <a:spLocks noChangeShapeType="1"/>
            </p:cNvSpPr>
            <p:nvPr/>
          </p:nvSpPr>
          <p:spPr bwMode="auto">
            <a:xfrm rot="-5400000">
              <a:off x="2880" y="1888"/>
              <a:ext cx="272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07"/>
            <p:cNvSpPr>
              <a:spLocks noChangeShapeType="1"/>
            </p:cNvSpPr>
            <p:nvPr/>
          </p:nvSpPr>
          <p:spPr bwMode="auto">
            <a:xfrm rot="-5400000">
              <a:off x="2971" y="1888"/>
              <a:ext cx="272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08"/>
            <p:cNvSpPr>
              <a:spLocks noChangeShapeType="1"/>
            </p:cNvSpPr>
            <p:nvPr/>
          </p:nvSpPr>
          <p:spPr bwMode="auto">
            <a:xfrm rot="-5400000">
              <a:off x="2880" y="1888"/>
              <a:ext cx="90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109"/>
            <p:cNvSpPr>
              <a:spLocks noChangeShapeType="1"/>
            </p:cNvSpPr>
            <p:nvPr/>
          </p:nvSpPr>
          <p:spPr bwMode="auto">
            <a:xfrm rot="-5400000">
              <a:off x="3153" y="1888"/>
              <a:ext cx="90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" name="Group 117"/>
          <p:cNvGrpSpPr>
            <a:grpSpLocks/>
          </p:cNvGrpSpPr>
          <p:nvPr/>
        </p:nvGrpSpPr>
        <p:grpSpPr bwMode="auto">
          <a:xfrm>
            <a:off x="1042988" y="4567238"/>
            <a:ext cx="1873250" cy="1874837"/>
            <a:chOff x="657" y="2929"/>
            <a:chExt cx="1180" cy="1181"/>
          </a:xfrm>
        </p:grpSpPr>
        <p:sp>
          <p:nvSpPr>
            <p:cNvPr id="49" name="Freeform 111"/>
            <p:cNvSpPr>
              <a:spLocks/>
            </p:cNvSpPr>
            <p:nvPr/>
          </p:nvSpPr>
          <p:spPr bwMode="auto">
            <a:xfrm flipH="1" flipV="1">
              <a:off x="1248" y="3648"/>
              <a:ext cx="181" cy="190"/>
            </a:xfrm>
            <a:custGeom>
              <a:avLst/>
              <a:gdLst>
                <a:gd name="T0" fmla="*/ 136 w 181"/>
                <a:gd name="T1" fmla="*/ 190 h 190"/>
                <a:gd name="T2" fmla="*/ 181 w 181"/>
                <a:gd name="T3" fmla="*/ 99 h 190"/>
                <a:gd name="T4" fmla="*/ 136 w 181"/>
                <a:gd name="T5" fmla="*/ 54 h 190"/>
                <a:gd name="T6" fmla="*/ 90 w 181"/>
                <a:gd name="T7" fmla="*/ 8 h 190"/>
                <a:gd name="T8" fmla="*/ 0 w 181"/>
                <a:gd name="T9" fmla="*/ 8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1"/>
                <a:gd name="T16" fmla="*/ 0 h 190"/>
                <a:gd name="T17" fmla="*/ 181 w 18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1" h="190">
                  <a:moveTo>
                    <a:pt x="136" y="190"/>
                  </a:moveTo>
                  <a:cubicBezTo>
                    <a:pt x="158" y="156"/>
                    <a:pt x="181" y="122"/>
                    <a:pt x="181" y="99"/>
                  </a:cubicBezTo>
                  <a:cubicBezTo>
                    <a:pt x="181" y="76"/>
                    <a:pt x="151" y="69"/>
                    <a:pt x="136" y="54"/>
                  </a:cubicBezTo>
                  <a:cubicBezTo>
                    <a:pt x="121" y="39"/>
                    <a:pt x="113" y="16"/>
                    <a:pt x="90" y="8"/>
                  </a:cubicBezTo>
                  <a:cubicBezTo>
                    <a:pt x="67" y="0"/>
                    <a:pt x="15" y="8"/>
                    <a:pt x="0" y="8"/>
                  </a:cubicBezTo>
                </a:path>
              </a:pathLst>
            </a:cu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1066" y="3195"/>
              <a:ext cx="181" cy="190"/>
            </a:xfrm>
            <a:custGeom>
              <a:avLst/>
              <a:gdLst>
                <a:gd name="T0" fmla="*/ 136 w 181"/>
                <a:gd name="T1" fmla="*/ 190 h 190"/>
                <a:gd name="T2" fmla="*/ 181 w 181"/>
                <a:gd name="T3" fmla="*/ 99 h 190"/>
                <a:gd name="T4" fmla="*/ 136 w 181"/>
                <a:gd name="T5" fmla="*/ 54 h 190"/>
                <a:gd name="T6" fmla="*/ 90 w 181"/>
                <a:gd name="T7" fmla="*/ 8 h 190"/>
                <a:gd name="T8" fmla="*/ 0 w 181"/>
                <a:gd name="T9" fmla="*/ 8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1"/>
                <a:gd name="T16" fmla="*/ 0 h 190"/>
                <a:gd name="T17" fmla="*/ 181 w 18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1" h="190">
                  <a:moveTo>
                    <a:pt x="136" y="190"/>
                  </a:moveTo>
                  <a:cubicBezTo>
                    <a:pt x="158" y="156"/>
                    <a:pt x="181" y="122"/>
                    <a:pt x="181" y="99"/>
                  </a:cubicBezTo>
                  <a:cubicBezTo>
                    <a:pt x="181" y="76"/>
                    <a:pt x="151" y="69"/>
                    <a:pt x="136" y="54"/>
                  </a:cubicBezTo>
                  <a:cubicBezTo>
                    <a:pt x="121" y="39"/>
                    <a:pt x="113" y="16"/>
                    <a:pt x="90" y="8"/>
                  </a:cubicBezTo>
                  <a:cubicBezTo>
                    <a:pt x="67" y="0"/>
                    <a:pt x="15" y="8"/>
                    <a:pt x="0" y="8"/>
                  </a:cubicBezTo>
                </a:path>
              </a:pathLst>
            </a:cu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" name="Group 48"/>
            <p:cNvGrpSpPr>
              <a:grpSpLocks/>
            </p:cNvGrpSpPr>
            <p:nvPr/>
          </p:nvGrpSpPr>
          <p:grpSpPr bwMode="auto">
            <a:xfrm>
              <a:off x="657" y="3565"/>
              <a:ext cx="545" cy="545"/>
              <a:chOff x="657" y="1933"/>
              <a:chExt cx="545" cy="545"/>
            </a:xfrm>
          </p:grpSpPr>
          <p:sp>
            <p:nvSpPr>
              <p:cNvPr id="66" name="Line 49"/>
              <p:cNvSpPr>
                <a:spLocks noChangeShapeType="1"/>
              </p:cNvSpPr>
              <p:nvPr/>
            </p:nvSpPr>
            <p:spPr bwMode="auto">
              <a:xfrm flipV="1">
                <a:off x="657" y="1933"/>
                <a:ext cx="454" cy="454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50"/>
              <p:cNvSpPr>
                <a:spLocks noChangeShapeType="1"/>
              </p:cNvSpPr>
              <p:nvPr/>
            </p:nvSpPr>
            <p:spPr bwMode="auto">
              <a:xfrm flipV="1">
                <a:off x="748" y="2024"/>
                <a:ext cx="454" cy="454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51"/>
              <p:cNvSpPr>
                <a:spLocks noChangeArrowheads="1"/>
              </p:cNvSpPr>
              <p:nvPr/>
            </p:nvSpPr>
            <p:spPr bwMode="auto">
              <a:xfrm rot="-2773671">
                <a:off x="749" y="2040"/>
                <a:ext cx="411" cy="270"/>
              </a:xfrm>
              <a:prstGeom prst="ellipse">
                <a:avLst/>
              </a:prstGeom>
              <a:solidFill>
                <a:srgbClr val="CCFFCC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2" name="Group 52"/>
            <p:cNvGrpSpPr>
              <a:grpSpLocks/>
            </p:cNvGrpSpPr>
            <p:nvPr/>
          </p:nvGrpSpPr>
          <p:grpSpPr bwMode="auto">
            <a:xfrm flipH="1" flipV="1">
              <a:off x="1292" y="2929"/>
              <a:ext cx="545" cy="545"/>
              <a:chOff x="657" y="1933"/>
              <a:chExt cx="545" cy="545"/>
            </a:xfrm>
          </p:grpSpPr>
          <p:sp>
            <p:nvSpPr>
              <p:cNvPr id="63" name="Line 53"/>
              <p:cNvSpPr>
                <a:spLocks noChangeShapeType="1"/>
              </p:cNvSpPr>
              <p:nvPr/>
            </p:nvSpPr>
            <p:spPr bwMode="auto">
              <a:xfrm flipV="1">
                <a:off x="657" y="1933"/>
                <a:ext cx="454" cy="454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54"/>
              <p:cNvSpPr>
                <a:spLocks noChangeShapeType="1"/>
              </p:cNvSpPr>
              <p:nvPr/>
            </p:nvSpPr>
            <p:spPr bwMode="auto">
              <a:xfrm flipV="1">
                <a:off x="748" y="2024"/>
                <a:ext cx="454" cy="454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55"/>
              <p:cNvSpPr>
                <a:spLocks noChangeArrowheads="1"/>
              </p:cNvSpPr>
              <p:nvPr/>
            </p:nvSpPr>
            <p:spPr bwMode="auto">
              <a:xfrm rot="-2773671">
                <a:off x="749" y="2040"/>
                <a:ext cx="411" cy="270"/>
              </a:xfrm>
              <a:prstGeom prst="ellipse">
                <a:avLst/>
              </a:prstGeom>
              <a:solidFill>
                <a:srgbClr val="CCFFCC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3" name="Group 56"/>
            <p:cNvGrpSpPr>
              <a:grpSpLocks/>
            </p:cNvGrpSpPr>
            <p:nvPr/>
          </p:nvGrpSpPr>
          <p:grpSpPr bwMode="auto">
            <a:xfrm flipV="1">
              <a:off x="657" y="2930"/>
              <a:ext cx="545" cy="545"/>
              <a:chOff x="657" y="1933"/>
              <a:chExt cx="545" cy="545"/>
            </a:xfrm>
          </p:grpSpPr>
          <p:sp>
            <p:nvSpPr>
              <p:cNvPr id="60" name="Line 57"/>
              <p:cNvSpPr>
                <a:spLocks noChangeShapeType="1"/>
              </p:cNvSpPr>
              <p:nvPr/>
            </p:nvSpPr>
            <p:spPr bwMode="auto">
              <a:xfrm flipV="1">
                <a:off x="657" y="1933"/>
                <a:ext cx="454" cy="454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58"/>
              <p:cNvSpPr>
                <a:spLocks noChangeShapeType="1"/>
              </p:cNvSpPr>
              <p:nvPr/>
            </p:nvSpPr>
            <p:spPr bwMode="auto">
              <a:xfrm flipV="1">
                <a:off x="748" y="2024"/>
                <a:ext cx="454" cy="454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59"/>
              <p:cNvSpPr>
                <a:spLocks noChangeArrowheads="1"/>
              </p:cNvSpPr>
              <p:nvPr/>
            </p:nvSpPr>
            <p:spPr bwMode="auto">
              <a:xfrm rot="-2773671">
                <a:off x="749" y="2040"/>
                <a:ext cx="411" cy="270"/>
              </a:xfrm>
              <a:prstGeom prst="ellipse">
                <a:avLst/>
              </a:prstGeom>
              <a:solidFill>
                <a:srgbClr val="CCFFCC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" name="Group 60"/>
            <p:cNvGrpSpPr>
              <a:grpSpLocks/>
            </p:cNvGrpSpPr>
            <p:nvPr/>
          </p:nvGrpSpPr>
          <p:grpSpPr bwMode="auto">
            <a:xfrm flipH="1">
              <a:off x="1292" y="3565"/>
              <a:ext cx="545" cy="545"/>
              <a:chOff x="657" y="1933"/>
              <a:chExt cx="545" cy="545"/>
            </a:xfrm>
          </p:grpSpPr>
          <p:sp>
            <p:nvSpPr>
              <p:cNvPr id="57" name="Line 61"/>
              <p:cNvSpPr>
                <a:spLocks noChangeShapeType="1"/>
              </p:cNvSpPr>
              <p:nvPr/>
            </p:nvSpPr>
            <p:spPr bwMode="auto">
              <a:xfrm flipV="1">
                <a:off x="657" y="1933"/>
                <a:ext cx="454" cy="454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62"/>
              <p:cNvSpPr>
                <a:spLocks noChangeShapeType="1"/>
              </p:cNvSpPr>
              <p:nvPr/>
            </p:nvSpPr>
            <p:spPr bwMode="auto">
              <a:xfrm flipV="1">
                <a:off x="748" y="2024"/>
                <a:ext cx="454" cy="454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63"/>
              <p:cNvSpPr>
                <a:spLocks noChangeArrowheads="1"/>
              </p:cNvSpPr>
              <p:nvPr/>
            </p:nvSpPr>
            <p:spPr bwMode="auto">
              <a:xfrm rot="-2773671">
                <a:off x="749" y="2040"/>
                <a:ext cx="411" cy="270"/>
              </a:xfrm>
              <a:prstGeom prst="ellipse">
                <a:avLst/>
              </a:prstGeom>
              <a:solidFill>
                <a:srgbClr val="CCFFCC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" name="Line 113"/>
            <p:cNvSpPr>
              <a:spLocks noChangeShapeType="1"/>
            </p:cNvSpPr>
            <p:nvPr/>
          </p:nvSpPr>
          <p:spPr bwMode="auto">
            <a:xfrm rot="-5400000">
              <a:off x="1128" y="3595"/>
              <a:ext cx="148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14"/>
            <p:cNvSpPr>
              <a:spLocks noChangeShapeType="1"/>
            </p:cNvSpPr>
            <p:nvPr/>
          </p:nvSpPr>
          <p:spPr bwMode="auto">
            <a:xfrm rot="-5400000">
              <a:off x="1218" y="3453"/>
              <a:ext cx="148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" name="Group 118"/>
          <p:cNvGrpSpPr>
            <a:grpSpLocks/>
          </p:cNvGrpSpPr>
          <p:nvPr/>
        </p:nvGrpSpPr>
        <p:grpSpPr bwMode="auto">
          <a:xfrm>
            <a:off x="3924300" y="4570413"/>
            <a:ext cx="1873250" cy="1862137"/>
            <a:chOff x="2472" y="2931"/>
            <a:chExt cx="1180" cy="1173"/>
          </a:xfrm>
        </p:grpSpPr>
        <p:grpSp>
          <p:nvGrpSpPr>
            <p:cNvPr id="70" name="Group 69"/>
            <p:cNvGrpSpPr>
              <a:grpSpLocks/>
            </p:cNvGrpSpPr>
            <p:nvPr/>
          </p:nvGrpSpPr>
          <p:grpSpPr bwMode="auto">
            <a:xfrm>
              <a:off x="2472" y="3559"/>
              <a:ext cx="545" cy="545"/>
              <a:chOff x="657" y="1933"/>
              <a:chExt cx="545" cy="545"/>
            </a:xfrm>
          </p:grpSpPr>
          <p:sp>
            <p:nvSpPr>
              <p:cNvPr id="87" name="Line 70"/>
              <p:cNvSpPr>
                <a:spLocks noChangeShapeType="1"/>
              </p:cNvSpPr>
              <p:nvPr/>
            </p:nvSpPr>
            <p:spPr bwMode="auto">
              <a:xfrm flipV="1">
                <a:off x="657" y="1933"/>
                <a:ext cx="454" cy="454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Line 71"/>
              <p:cNvSpPr>
                <a:spLocks noChangeShapeType="1"/>
              </p:cNvSpPr>
              <p:nvPr/>
            </p:nvSpPr>
            <p:spPr bwMode="auto">
              <a:xfrm flipV="1">
                <a:off x="748" y="2024"/>
                <a:ext cx="454" cy="454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Oval 72"/>
              <p:cNvSpPr>
                <a:spLocks noChangeArrowheads="1"/>
              </p:cNvSpPr>
              <p:nvPr/>
            </p:nvSpPr>
            <p:spPr bwMode="auto">
              <a:xfrm rot="-2773671">
                <a:off x="749" y="2040"/>
                <a:ext cx="411" cy="270"/>
              </a:xfrm>
              <a:prstGeom prst="ellipse">
                <a:avLst/>
              </a:prstGeom>
              <a:solidFill>
                <a:srgbClr val="CCFFCC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" name="Group 73"/>
            <p:cNvGrpSpPr>
              <a:grpSpLocks/>
            </p:cNvGrpSpPr>
            <p:nvPr/>
          </p:nvGrpSpPr>
          <p:grpSpPr bwMode="auto">
            <a:xfrm flipH="1" flipV="1">
              <a:off x="3107" y="2931"/>
              <a:ext cx="545" cy="545"/>
              <a:chOff x="657" y="1933"/>
              <a:chExt cx="545" cy="545"/>
            </a:xfrm>
          </p:grpSpPr>
          <p:sp>
            <p:nvSpPr>
              <p:cNvPr id="84" name="Line 74"/>
              <p:cNvSpPr>
                <a:spLocks noChangeShapeType="1"/>
              </p:cNvSpPr>
              <p:nvPr/>
            </p:nvSpPr>
            <p:spPr bwMode="auto">
              <a:xfrm flipV="1">
                <a:off x="657" y="1933"/>
                <a:ext cx="454" cy="454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Line 75"/>
              <p:cNvSpPr>
                <a:spLocks noChangeShapeType="1"/>
              </p:cNvSpPr>
              <p:nvPr/>
            </p:nvSpPr>
            <p:spPr bwMode="auto">
              <a:xfrm flipV="1">
                <a:off x="748" y="2024"/>
                <a:ext cx="454" cy="454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Oval 76"/>
              <p:cNvSpPr>
                <a:spLocks noChangeArrowheads="1"/>
              </p:cNvSpPr>
              <p:nvPr/>
            </p:nvSpPr>
            <p:spPr bwMode="auto">
              <a:xfrm rot="-2773671">
                <a:off x="749" y="2040"/>
                <a:ext cx="411" cy="270"/>
              </a:xfrm>
              <a:prstGeom prst="ellipse">
                <a:avLst/>
              </a:prstGeom>
              <a:solidFill>
                <a:srgbClr val="CCFFCC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" name="Group 77"/>
            <p:cNvGrpSpPr>
              <a:grpSpLocks/>
            </p:cNvGrpSpPr>
            <p:nvPr/>
          </p:nvGrpSpPr>
          <p:grpSpPr bwMode="auto">
            <a:xfrm flipV="1">
              <a:off x="2472" y="2932"/>
              <a:ext cx="545" cy="545"/>
              <a:chOff x="657" y="1933"/>
              <a:chExt cx="545" cy="545"/>
            </a:xfrm>
          </p:grpSpPr>
          <p:sp>
            <p:nvSpPr>
              <p:cNvPr id="81" name="Line 78"/>
              <p:cNvSpPr>
                <a:spLocks noChangeShapeType="1"/>
              </p:cNvSpPr>
              <p:nvPr/>
            </p:nvSpPr>
            <p:spPr bwMode="auto">
              <a:xfrm flipV="1">
                <a:off x="657" y="1933"/>
                <a:ext cx="454" cy="454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Line 79"/>
              <p:cNvSpPr>
                <a:spLocks noChangeShapeType="1"/>
              </p:cNvSpPr>
              <p:nvPr/>
            </p:nvSpPr>
            <p:spPr bwMode="auto">
              <a:xfrm flipV="1">
                <a:off x="748" y="2024"/>
                <a:ext cx="454" cy="454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80"/>
              <p:cNvSpPr>
                <a:spLocks noChangeArrowheads="1"/>
              </p:cNvSpPr>
              <p:nvPr/>
            </p:nvSpPr>
            <p:spPr bwMode="auto">
              <a:xfrm rot="-2773671">
                <a:off x="749" y="2040"/>
                <a:ext cx="411" cy="270"/>
              </a:xfrm>
              <a:prstGeom prst="ellipse">
                <a:avLst/>
              </a:prstGeom>
              <a:solidFill>
                <a:srgbClr val="CCFFCC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" name="Group 81"/>
            <p:cNvGrpSpPr>
              <a:grpSpLocks/>
            </p:cNvGrpSpPr>
            <p:nvPr/>
          </p:nvGrpSpPr>
          <p:grpSpPr bwMode="auto">
            <a:xfrm flipH="1">
              <a:off x="3107" y="3559"/>
              <a:ext cx="545" cy="545"/>
              <a:chOff x="657" y="1933"/>
              <a:chExt cx="545" cy="545"/>
            </a:xfrm>
          </p:grpSpPr>
          <p:sp>
            <p:nvSpPr>
              <p:cNvPr id="78" name="Line 82"/>
              <p:cNvSpPr>
                <a:spLocks noChangeShapeType="1"/>
              </p:cNvSpPr>
              <p:nvPr/>
            </p:nvSpPr>
            <p:spPr bwMode="auto">
              <a:xfrm flipV="1">
                <a:off x="657" y="1933"/>
                <a:ext cx="454" cy="454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83"/>
              <p:cNvSpPr>
                <a:spLocks noChangeShapeType="1"/>
              </p:cNvSpPr>
              <p:nvPr/>
            </p:nvSpPr>
            <p:spPr bwMode="auto">
              <a:xfrm flipV="1">
                <a:off x="748" y="2024"/>
                <a:ext cx="454" cy="454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84"/>
              <p:cNvSpPr>
                <a:spLocks noChangeArrowheads="1"/>
              </p:cNvSpPr>
              <p:nvPr/>
            </p:nvSpPr>
            <p:spPr bwMode="auto">
              <a:xfrm rot="-2773671">
                <a:off x="749" y="2040"/>
                <a:ext cx="411" cy="270"/>
              </a:xfrm>
              <a:prstGeom prst="ellipse">
                <a:avLst/>
              </a:prstGeom>
              <a:solidFill>
                <a:srgbClr val="CCFFCC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" name="Line 85"/>
            <p:cNvSpPr>
              <a:spLocks noChangeShapeType="1"/>
            </p:cNvSpPr>
            <p:nvPr/>
          </p:nvSpPr>
          <p:spPr bwMode="auto">
            <a:xfrm>
              <a:off x="2926" y="3567"/>
              <a:ext cx="272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86"/>
            <p:cNvSpPr>
              <a:spLocks noChangeShapeType="1"/>
            </p:cNvSpPr>
            <p:nvPr/>
          </p:nvSpPr>
          <p:spPr bwMode="auto">
            <a:xfrm>
              <a:off x="2926" y="3476"/>
              <a:ext cx="272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115"/>
            <p:cNvSpPr>
              <a:spLocks noChangeShapeType="1"/>
            </p:cNvSpPr>
            <p:nvPr/>
          </p:nvSpPr>
          <p:spPr bwMode="auto">
            <a:xfrm rot="-5400000">
              <a:off x="2880" y="3521"/>
              <a:ext cx="272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116"/>
            <p:cNvSpPr>
              <a:spLocks noChangeShapeType="1"/>
            </p:cNvSpPr>
            <p:nvPr/>
          </p:nvSpPr>
          <p:spPr bwMode="auto">
            <a:xfrm rot="-5400000">
              <a:off x="2971" y="3521"/>
              <a:ext cx="272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" name="Group 123"/>
          <p:cNvGrpSpPr>
            <a:grpSpLocks/>
          </p:cNvGrpSpPr>
          <p:nvPr/>
        </p:nvGrpSpPr>
        <p:grpSpPr bwMode="auto">
          <a:xfrm>
            <a:off x="1879600" y="3851275"/>
            <a:ext cx="215900" cy="719138"/>
            <a:chOff x="1202" y="2478"/>
            <a:chExt cx="136" cy="453"/>
          </a:xfrm>
        </p:grpSpPr>
        <p:sp>
          <p:nvSpPr>
            <p:cNvPr id="91" name="Line 121"/>
            <p:cNvSpPr>
              <a:spLocks noChangeShapeType="1"/>
            </p:cNvSpPr>
            <p:nvPr/>
          </p:nvSpPr>
          <p:spPr bwMode="auto">
            <a:xfrm>
              <a:off x="1202" y="2478"/>
              <a:ext cx="0" cy="453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122"/>
            <p:cNvSpPr>
              <a:spLocks noChangeShapeType="1"/>
            </p:cNvSpPr>
            <p:nvPr/>
          </p:nvSpPr>
          <p:spPr bwMode="auto">
            <a:xfrm flipV="1">
              <a:off x="1338" y="2478"/>
              <a:ext cx="0" cy="453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" name="Group 124"/>
          <p:cNvGrpSpPr>
            <a:grpSpLocks/>
          </p:cNvGrpSpPr>
          <p:nvPr/>
        </p:nvGrpSpPr>
        <p:grpSpPr bwMode="auto">
          <a:xfrm flipV="1">
            <a:off x="4787900" y="3851275"/>
            <a:ext cx="215900" cy="719138"/>
            <a:chOff x="1202" y="2478"/>
            <a:chExt cx="136" cy="453"/>
          </a:xfrm>
        </p:grpSpPr>
        <p:sp>
          <p:nvSpPr>
            <p:cNvPr id="94" name="Line 125"/>
            <p:cNvSpPr>
              <a:spLocks noChangeShapeType="1"/>
            </p:cNvSpPr>
            <p:nvPr/>
          </p:nvSpPr>
          <p:spPr bwMode="auto">
            <a:xfrm>
              <a:off x="1202" y="2478"/>
              <a:ext cx="0" cy="453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26"/>
            <p:cNvSpPr>
              <a:spLocks noChangeShapeType="1"/>
            </p:cNvSpPr>
            <p:nvPr/>
          </p:nvSpPr>
          <p:spPr bwMode="auto">
            <a:xfrm flipV="1">
              <a:off x="1338" y="2478"/>
              <a:ext cx="0" cy="453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6" name="Group 127"/>
          <p:cNvGrpSpPr>
            <a:grpSpLocks/>
          </p:cNvGrpSpPr>
          <p:nvPr/>
        </p:nvGrpSpPr>
        <p:grpSpPr bwMode="auto">
          <a:xfrm rot="16200000" flipV="1">
            <a:off x="3347244" y="5147469"/>
            <a:ext cx="215900" cy="719138"/>
            <a:chOff x="1202" y="2478"/>
            <a:chExt cx="136" cy="453"/>
          </a:xfrm>
        </p:grpSpPr>
        <p:sp>
          <p:nvSpPr>
            <p:cNvPr id="97" name="Line 128"/>
            <p:cNvSpPr>
              <a:spLocks noChangeShapeType="1"/>
            </p:cNvSpPr>
            <p:nvPr/>
          </p:nvSpPr>
          <p:spPr bwMode="auto">
            <a:xfrm>
              <a:off x="1202" y="2478"/>
              <a:ext cx="0" cy="453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129"/>
            <p:cNvSpPr>
              <a:spLocks noChangeShapeType="1"/>
            </p:cNvSpPr>
            <p:nvPr/>
          </p:nvSpPr>
          <p:spPr bwMode="auto">
            <a:xfrm flipV="1">
              <a:off x="1338" y="2478"/>
              <a:ext cx="0" cy="453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" name="Line 130"/>
          <p:cNvSpPr>
            <a:spLocks noChangeShapeType="1"/>
          </p:cNvSpPr>
          <p:nvPr/>
        </p:nvSpPr>
        <p:spPr bwMode="auto">
          <a:xfrm>
            <a:off x="611188" y="2914650"/>
            <a:ext cx="2808287" cy="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Text Box 131"/>
          <p:cNvSpPr txBox="1">
            <a:spLocks noChangeArrowheads="1"/>
          </p:cNvSpPr>
          <p:nvPr/>
        </p:nvSpPr>
        <p:spPr bwMode="auto">
          <a:xfrm>
            <a:off x="6143625" y="2782888"/>
            <a:ext cx="285750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GB" sz="1600" b="0">
                <a:solidFill>
                  <a:srgbClr val="CCFFFF"/>
                </a:solidFill>
              </a:rPr>
              <a:t>Guo F., Gopaul D.N. and van Duyne G.D. (1997)</a:t>
            </a:r>
          </a:p>
          <a:p>
            <a:pPr algn="l" eaLnBrk="0" hangingPunct="0"/>
            <a:r>
              <a:rPr lang="en-GB" sz="1600" b="0" i="1">
                <a:solidFill>
                  <a:srgbClr val="CCFFFF"/>
                </a:solidFill>
              </a:rPr>
              <a:t>Structure of Cre recombinase complexed with DNA in a site-specific recombination synapse</a:t>
            </a:r>
            <a:r>
              <a:rPr lang="en-GB" sz="1600" b="0">
                <a:solidFill>
                  <a:srgbClr val="CCFFFF"/>
                </a:solidFill>
              </a:rPr>
              <a:t>.</a:t>
            </a:r>
          </a:p>
          <a:p>
            <a:pPr algn="l" eaLnBrk="0" hangingPunct="0"/>
            <a:r>
              <a:rPr lang="en-GB" sz="1600" b="0">
                <a:solidFill>
                  <a:srgbClr val="CCFFFF"/>
                </a:solidFill>
              </a:rPr>
              <a:t>Nature </a:t>
            </a:r>
            <a:r>
              <a:rPr lang="en-GB" sz="1600">
                <a:solidFill>
                  <a:srgbClr val="CCFFFF"/>
                </a:solidFill>
              </a:rPr>
              <a:t>389</a:t>
            </a:r>
            <a:r>
              <a:rPr lang="en-GB" sz="1600" b="0">
                <a:solidFill>
                  <a:srgbClr val="CCFFFF"/>
                </a:solidFill>
              </a:rPr>
              <a:t>:40-46.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33400" y="836613"/>
            <a:ext cx="800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Example of misclassification: 1TON</a:t>
            </a:r>
            <a:endParaRPr lang="en-GB" sz="2800" b="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33400" y="1293813"/>
            <a:ext cx="838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0">
                <a:solidFill>
                  <a:srgbClr val="FFFF00"/>
                </a:solidFill>
              </a:rPr>
              <a:t>TONIN</a:t>
            </a:r>
            <a:endParaRPr lang="en-GB" b="0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427538" y="2051050"/>
            <a:ext cx="2868612" cy="1098550"/>
            <a:chOff x="3069" y="1344"/>
            <a:chExt cx="1807" cy="692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3069" y="1344"/>
              <a:ext cx="1807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ts val="600"/>
                </a:spcBef>
                <a:tabLst>
                  <a:tab pos="714375" algn="l"/>
                </a:tabLst>
              </a:pPr>
              <a:r>
                <a:rPr lang="en-GB" sz="1600" b="0">
                  <a:solidFill>
                    <a:srgbClr val="00FFFF"/>
                  </a:solidFill>
                </a:rPr>
                <a:t>Predicted:</a:t>
              </a:r>
              <a:r>
                <a:rPr lang="en-GB" sz="1600" b="0">
                  <a:solidFill>
                    <a:schemeClr val="bg1"/>
                  </a:solidFill>
                </a:rPr>
                <a:t> dimer</a:t>
              </a:r>
            </a:p>
            <a:p>
              <a:pPr algn="l" eaLnBrk="0" hangingPunct="0">
                <a:spcBef>
                  <a:spcPts val="1200"/>
                </a:spcBef>
                <a:tabLst>
                  <a:tab pos="714375" algn="l"/>
                </a:tabLst>
              </a:pPr>
              <a:r>
                <a:rPr lang="en-GB" sz="1600" b="0">
                  <a:solidFill>
                    <a:schemeClr val="bg1"/>
                  </a:solidFill>
                </a:rPr>
                <a:t>Dissociates at</a:t>
              </a:r>
            </a:p>
            <a:p>
              <a:pPr algn="l" eaLnBrk="0" hangingPunct="0">
                <a:spcBef>
                  <a:spcPts val="600"/>
                </a:spcBef>
                <a:tabLst>
                  <a:tab pos="714375" algn="l"/>
                </a:tabLst>
              </a:pPr>
              <a:r>
                <a:rPr lang="en-GB" sz="1600" b="0">
                  <a:solidFill>
                    <a:schemeClr val="bg1"/>
                  </a:solidFill>
                </a:rPr>
                <a:t>	</a:t>
              </a:r>
              <a:r>
                <a:rPr lang="en-GB" sz="1600" b="0" i="1">
                  <a:solidFill>
                    <a:schemeClr val="bg1"/>
                  </a:solidFill>
                </a:rPr>
                <a:t> </a:t>
              </a:r>
              <a:r>
                <a:rPr lang="en-GB" sz="1600" b="0" i="1">
                  <a:solidFill>
                    <a:schemeClr val="bg1"/>
                  </a:solidFill>
                  <a:sym typeface="Symbol" pitchFamily="18" charset="2"/>
                </a:rPr>
                <a:t></a:t>
              </a:r>
              <a:r>
                <a:rPr lang="en-GB" sz="1600" b="0" i="1">
                  <a:solidFill>
                    <a:schemeClr val="bg1"/>
                  </a:solidFill>
                </a:rPr>
                <a:t>  </a:t>
              </a:r>
              <a:r>
                <a:rPr lang="en-GB" sz="1600" b="0" i="1">
                  <a:solidFill>
                    <a:schemeClr val="bg1"/>
                  </a:solidFill>
                  <a:cs typeface="Arial" charset="0"/>
                </a:rPr>
                <a:t>37 kcal/mol</a:t>
              </a:r>
            </a:p>
          </p:txBody>
        </p:sp>
        <p:graphicFrame>
          <p:nvGraphicFramePr>
            <p:cNvPr id="6" name="Object 1"/>
            <p:cNvGraphicFramePr>
              <a:graphicFrameLocks noChangeAspect="1"/>
            </p:cNvGraphicFramePr>
            <p:nvPr/>
          </p:nvGraphicFramePr>
          <p:xfrm>
            <a:off x="3160" y="1796"/>
            <a:ext cx="409" cy="236"/>
          </p:xfrm>
          <a:graphic>
            <a:graphicData uri="http://schemas.openxmlformats.org/presentationml/2006/ole">
              <p:oleObj spid="_x0000_s35842" name="Equation" r:id="rId3" imgW="698400" imgH="406080" progId="Equation.3">
                <p:embed/>
              </p:oleObj>
            </a:graphicData>
          </a:graphic>
        </p:graphicFrame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27538" y="3346450"/>
            <a:ext cx="2663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tabLst>
                <a:tab pos="714375" algn="l"/>
              </a:tabLst>
            </a:pPr>
            <a:r>
              <a:rPr lang="en-GB" sz="1600" b="0">
                <a:solidFill>
                  <a:srgbClr val="00FFFF"/>
                </a:solidFill>
              </a:rPr>
              <a:t>Biological unit:</a:t>
            </a:r>
            <a:r>
              <a:rPr lang="en-GB" sz="1600" b="0">
                <a:solidFill>
                  <a:schemeClr val="bg1"/>
                </a:solidFill>
              </a:rPr>
              <a:t> monomer</a:t>
            </a:r>
          </a:p>
        </p:txBody>
      </p:sp>
      <p:pic>
        <p:nvPicPr>
          <p:cNvPr id="8" name="Picture 10" descr="1ton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690688"/>
            <a:ext cx="347821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4427538" y="3922713"/>
            <a:ext cx="4248150" cy="1109662"/>
            <a:chOff x="2971" y="2795"/>
            <a:chExt cx="2676" cy="699"/>
          </a:xfrm>
        </p:grpSpPr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2971" y="2795"/>
              <a:ext cx="2676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tabLst>
                  <a:tab pos="714375" algn="l"/>
                </a:tabLst>
              </a:pPr>
              <a:r>
                <a:rPr lang="en-GB" sz="1600" b="0">
                  <a:solidFill>
                    <a:schemeClr val="bg1"/>
                  </a:solidFill>
                </a:rPr>
                <a:t>Apparent dimerization is an artefact due to the presence of Zn</a:t>
              </a:r>
              <a:r>
                <a:rPr lang="en-GB" sz="1600" b="0" baseline="30000">
                  <a:solidFill>
                    <a:schemeClr val="bg1"/>
                  </a:solidFill>
                </a:rPr>
                <a:t>+2</a:t>
              </a:r>
              <a:r>
                <a:rPr lang="en-GB" sz="1600" b="0">
                  <a:solidFill>
                    <a:schemeClr val="bg1"/>
                  </a:solidFill>
                </a:rPr>
                <a:t> ions added to the buffer to aid crystallization. Removal Zn from the file results in              </a:t>
              </a:r>
              <a:r>
                <a:rPr lang="en-GB" sz="1600" b="0" i="1">
                  <a:solidFill>
                    <a:schemeClr val="bg1"/>
                  </a:solidFill>
                  <a:sym typeface="Symbol" pitchFamily="18" charset="2"/>
                </a:rPr>
                <a:t></a:t>
              </a:r>
              <a:r>
                <a:rPr lang="en-GB" sz="1600" b="0" i="1">
                  <a:solidFill>
                    <a:schemeClr val="bg1"/>
                  </a:solidFill>
                </a:rPr>
                <a:t>  3 kcal/mol</a:t>
              </a:r>
              <a:endParaRPr lang="en-GB" sz="1600" b="0">
                <a:solidFill>
                  <a:schemeClr val="bg1"/>
                </a:solidFill>
              </a:endParaRPr>
            </a:p>
          </p:txBody>
        </p:sp>
        <p:graphicFrame>
          <p:nvGraphicFramePr>
            <p:cNvPr id="11" name="Object 0"/>
            <p:cNvGraphicFramePr>
              <a:graphicFrameLocks noChangeAspect="1"/>
            </p:cNvGraphicFramePr>
            <p:nvPr/>
          </p:nvGraphicFramePr>
          <p:xfrm>
            <a:off x="3823" y="3258"/>
            <a:ext cx="409" cy="236"/>
          </p:xfrm>
          <a:graphic>
            <a:graphicData uri="http://schemas.openxmlformats.org/presentationml/2006/ole">
              <p:oleObj spid="_x0000_s35843" name="Equation" r:id="rId5" imgW="698400" imgH="406080" progId="Equation.3">
                <p:embed/>
              </p:oleObj>
            </a:graphicData>
          </a:graphic>
        </p:graphicFrame>
      </p:grp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463925" y="5794375"/>
            <a:ext cx="45370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GB" sz="1400" b="0">
                <a:solidFill>
                  <a:srgbClr val="CCFFFF"/>
                </a:solidFill>
              </a:rPr>
              <a:t>Fujinaga M., James M.N.G. (1997) </a:t>
            </a:r>
            <a:r>
              <a:rPr lang="en-GB" sz="1400" b="0" i="1">
                <a:solidFill>
                  <a:srgbClr val="CCFFFF"/>
                </a:solidFill>
              </a:rPr>
              <a:t>Rat submaxillary gland serine protease, tonin structure solution and refinement at 1.8 </a:t>
            </a:r>
            <a:r>
              <a:rPr lang="en-US" sz="1400" b="0" i="1">
                <a:solidFill>
                  <a:srgbClr val="CCFFFF"/>
                </a:solidFill>
                <a:cs typeface="Arial" charset="0"/>
              </a:rPr>
              <a:t>Å</a:t>
            </a:r>
            <a:r>
              <a:rPr lang="en-GB" sz="1400" b="0" i="1">
                <a:solidFill>
                  <a:srgbClr val="CCFFFF"/>
                </a:solidFill>
              </a:rPr>
              <a:t> resolution.</a:t>
            </a:r>
            <a:r>
              <a:rPr lang="en-GB" sz="1400" b="0">
                <a:solidFill>
                  <a:srgbClr val="CCFFFF"/>
                </a:solidFill>
              </a:rPr>
              <a:t> J.Mol.Biol. </a:t>
            </a:r>
            <a:r>
              <a:rPr lang="en-GB" sz="1400">
                <a:solidFill>
                  <a:srgbClr val="CCFFFF"/>
                </a:solidFill>
              </a:rPr>
              <a:t>195</a:t>
            </a:r>
            <a:r>
              <a:rPr lang="en-GB" sz="1400" b="0">
                <a:solidFill>
                  <a:srgbClr val="CCFFFF"/>
                </a:solidFill>
              </a:rPr>
              <a:t>:373-396.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1913" y="765175"/>
            <a:ext cx="6224587" cy="5851525"/>
          </a:xfrm>
          <a:noFill/>
          <a:ln w="15875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533400" y="836613"/>
            <a:ext cx="800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Example of misclassification: 1YWK</a:t>
            </a:r>
            <a:endParaRPr lang="en-GB" sz="2800" b="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" name="Picture 15" descr="1ywk-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47850"/>
            <a:ext cx="3657600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52400" y="5657850"/>
            <a:ext cx="35052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73138" indent="-973138" algn="l" eaLnBrk="0" hangingPunct="0">
              <a:spcBef>
                <a:spcPct val="0"/>
              </a:spcBef>
            </a:pPr>
            <a:r>
              <a:rPr lang="en-GB" sz="1600" b="0">
                <a:solidFill>
                  <a:srgbClr val="00FFFF"/>
                </a:solidFill>
              </a:rPr>
              <a:t>Predicted:</a:t>
            </a:r>
            <a:r>
              <a:rPr lang="en-GB" sz="1600" b="0">
                <a:solidFill>
                  <a:schemeClr val="bg1"/>
                </a:solidFill>
              </a:rPr>
              <a:t> 	homohexameric</a:t>
            </a:r>
          </a:p>
          <a:p>
            <a:pPr marL="973138" indent="-973138" algn="l" eaLnBrk="0" hangingPunct="0">
              <a:spcBef>
                <a:spcPct val="0"/>
              </a:spcBef>
            </a:pPr>
            <a:r>
              <a:rPr lang="en-GB" sz="1600" b="0">
                <a:solidFill>
                  <a:schemeClr val="bg1"/>
                </a:solidFill>
                <a:sym typeface="Symbol" pitchFamily="18" charset="2"/>
              </a:rPr>
              <a:t>	</a:t>
            </a:r>
            <a:r>
              <a:rPr lang="en-GB" sz="1800" b="0" i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G</a:t>
            </a:r>
            <a:r>
              <a:rPr lang="en-GB" sz="1800" b="0" i="1" baseline="-250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diss</a:t>
            </a:r>
            <a:r>
              <a:rPr lang="en-GB" sz="1600" b="0" i="1">
                <a:solidFill>
                  <a:schemeClr val="bg1"/>
                </a:solidFill>
                <a:sym typeface="Symbol" pitchFamily="18" charset="2"/>
              </a:rPr>
              <a:t> </a:t>
            </a:r>
            <a:r>
              <a:rPr lang="en-GB" sz="1600" b="0" i="1">
                <a:solidFill>
                  <a:schemeClr val="bg1"/>
                </a:solidFill>
                <a:cs typeface="Arial" charset="0"/>
              </a:rPr>
              <a:t>4.4 kcal/mol</a:t>
            </a:r>
          </a:p>
          <a:p>
            <a:pPr marL="973138" indent="-973138" algn="l" eaLnBrk="0" hangingPunct="0">
              <a:spcBef>
                <a:spcPct val="0"/>
              </a:spcBef>
            </a:pPr>
            <a:r>
              <a:rPr lang="en-GB" sz="1600" b="0">
                <a:solidFill>
                  <a:schemeClr val="bg1"/>
                </a:solidFill>
                <a:cs typeface="Arial" charset="0"/>
              </a:rPr>
              <a:t>	dissociating into 3 dimers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114800" y="5686425"/>
            <a:ext cx="19812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 algn="l" eaLnBrk="0" hangingPunct="0">
              <a:spcBef>
                <a:spcPct val="0"/>
              </a:spcBef>
            </a:pPr>
            <a:r>
              <a:rPr lang="en-GB" sz="1600" b="0">
                <a:solidFill>
                  <a:srgbClr val="00FFFF"/>
                </a:solidFill>
              </a:rPr>
              <a:t>Believed to be:</a:t>
            </a:r>
          </a:p>
          <a:p>
            <a:pPr marL="290513" indent="-290513" algn="l" eaLnBrk="0" hangingPunct="0">
              <a:spcBef>
                <a:spcPct val="0"/>
              </a:spcBef>
            </a:pPr>
            <a:r>
              <a:rPr lang="en-GB" sz="1600" b="0">
                <a:solidFill>
                  <a:schemeClr val="bg1"/>
                </a:solidFill>
              </a:rPr>
              <a:t> 	monomeric</a:t>
            </a:r>
          </a:p>
          <a:p>
            <a:pPr marL="290513" indent="-290513" algn="l" eaLnBrk="0" hangingPunct="0">
              <a:spcBef>
                <a:spcPct val="0"/>
              </a:spcBef>
            </a:pPr>
            <a:r>
              <a:rPr lang="en-GB" sz="1600" b="0">
                <a:solidFill>
                  <a:schemeClr val="bg1"/>
                </a:solidFill>
                <a:cs typeface="Arial" charset="0"/>
              </a:rPr>
              <a:t>	</a:t>
            </a:r>
            <a:r>
              <a:rPr lang="en-GB" sz="1600" b="0" i="1">
                <a:solidFill>
                  <a:schemeClr val="bg1"/>
                </a:solidFill>
                <a:cs typeface="Arial" charset="0"/>
              </a:rPr>
              <a:t>6 units in ASU</a:t>
            </a:r>
            <a:endParaRPr lang="en-GB" sz="1600" b="0">
              <a:solidFill>
                <a:schemeClr val="bg1"/>
              </a:solidFill>
            </a:endParaRPr>
          </a:p>
        </p:txBody>
      </p:sp>
      <p:pic>
        <p:nvPicPr>
          <p:cNvPr id="6" name="Picture 18" descr="1ywk-as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771650"/>
            <a:ext cx="30384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7086600" y="1619250"/>
            <a:ext cx="2057400" cy="3279775"/>
            <a:chOff x="4464" y="1056"/>
            <a:chExt cx="1296" cy="2066"/>
          </a:xfrm>
        </p:grpSpPr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4464" y="1056"/>
              <a:ext cx="1296" cy="1968"/>
            </a:xfrm>
            <a:prstGeom prst="rect">
              <a:avLst/>
            </a:prstGeom>
            <a:solidFill>
              <a:schemeClr val="tx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4512" y="2076"/>
              <a:ext cx="1248" cy="1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GB" sz="1400" b="0">
                  <a:solidFill>
                    <a:schemeClr val="bg1"/>
                  </a:solidFill>
                </a:rPr>
                <a:t>Structural homologue 1XRU: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n-GB" sz="1400" b="0">
                  <a:solidFill>
                    <a:schemeClr val="bg1"/>
                  </a:solidFill>
                </a:rPr>
                <a:t>RMSD </a:t>
              </a:r>
              <a:r>
                <a:rPr lang="en-GB" sz="1400" b="0" i="1">
                  <a:solidFill>
                    <a:schemeClr val="bg1"/>
                  </a:solidFill>
                  <a:sym typeface="Symbol" pitchFamily="18" charset="2"/>
                </a:rPr>
                <a:t></a:t>
              </a:r>
              <a:r>
                <a:rPr lang="en-GB" sz="1400" b="0">
                  <a:solidFill>
                    <a:schemeClr val="bg1"/>
                  </a:solidFill>
                </a:rPr>
                <a:t> 0.9 Å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n-GB" sz="1400" b="0">
                  <a:solidFill>
                    <a:schemeClr val="bg1"/>
                  </a:solidFill>
                </a:rPr>
                <a:t>Seq.Id </a:t>
              </a:r>
              <a:r>
                <a:rPr lang="en-GB" sz="1400" b="0" i="1">
                  <a:solidFill>
                    <a:schemeClr val="bg1"/>
                  </a:solidFill>
                  <a:sym typeface="Symbol" pitchFamily="18" charset="2"/>
                </a:rPr>
                <a:t></a:t>
              </a:r>
              <a:r>
                <a:rPr lang="en-GB" sz="1400" b="0">
                  <a:solidFill>
                    <a:schemeClr val="bg1"/>
                  </a:solidFill>
                </a:rPr>
                <a:t> 50%  Homohexameric with </a:t>
              </a:r>
              <a:r>
                <a:rPr lang="en-GB" sz="1400" b="0">
                  <a:solidFill>
                    <a:schemeClr val="bg1"/>
                  </a:solidFill>
                  <a:sym typeface="Symbol" pitchFamily="18" charset="2"/>
                </a:rPr>
                <a:t></a:t>
              </a:r>
              <a:r>
                <a:rPr lang="en-GB" sz="1400" b="0" i="1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G</a:t>
              </a:r>
              <a:r>
                <a:rPr lang="en-GB" sz="1400" b="0" i="1" baseline="-2500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diss</a:t>
              </a:r>
              <a:r>
                <a:rPr lang="en-GB" sz="1400" b="0" i="1">
                  <a:solidFill>
                    <a:schemeClr val="bg1"/>
                  </a:solidFill>
                  <a:sym typeface="Symbol" pitchFamily="18" charset="2"/>
                </a:rPr>
                <a:t> </a:t>
              </a:r>
              <a:r>
                <a:rPr lang="en-GB" sz="1400" b="0" i="1">
                  <a:solidFill>
                    <a:schemeClr val="bg1"/>
                  </a:solidFill>
                  <a:cs typeface="Arial" charset="0"/>
                </a:rPr>
                <a:t>9.3 kcal/mol</a:t>
              </a:r>
            </a:p>
            <a:p>
              <a:pPr algn="l" eaLnBrk="0" hangingPunct="0">
                <a:spcBef>
                  <a:spcPct val="0"/>
                </a:spcBef>
              </a:pPr>
              <a:endParaRPr lang="en-GB" sz="1400" b="0">
                <a:solidFill>
                  <a:schemeClr val="bg1"/>
                </a:solidFill>
              </a:endParaRPr>
            </a:p>
          </p:txBody>
        </p:sp>
        <p:pic>
          <p:nvPicPr>
            <p:cNvPr id="10" name="Picture 20" descr="1ywk-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56" y="1152"/>
              <a:ext cx="960" cy="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90600" y="822325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Choice of ASU</a:t>
            </a:r>
            <a:endParaRPr lang="en-GB" sz="2800" b="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81000" y="1508125"/>
            <a:ext cx="8385175" cy="5089525"/>
            <a:chOff x="144" y="960"/>
            <a:chExt cx="5282" cy="3206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144" y="960"/>
              <a:ext cx="2112" cy="3204"/>
              <a:chOff x="96" y="912"/>
              <a:chExt cx="2213" cy="3398"/>
            </a:xfrm>
          </p:grpSpPr>
          <p:grpSp>
            <p:nvGrpSpPr>
              <p:cNvPr id="17" name="Group 5"/>
              <p:cNvGrpSpPr>
                <a:grpSpLocks/>
              </p:cNvGrpSpPr>
              <p:nvPr/>
            </p:nvGrpSpPr>
            <p:grpSpPr bwMode="auto">
              <a:xfrm>
                <a:off x="96" y="912"/>
                <a:ext cx="2213" cy="1142"/>
                <a:chOff x="96" y="1104"/>
                <a:chExt cx="2213" cy="1142"/>
              </a:xfrm>
            </p:grpSpPr>
            <p:pic>
              <p:nvPicPr>
                <p:cNvPr id="24" name="Picture 6" descr="Dancers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96" y="1104"/>
                  <a:ext cx="1109" cy="11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7" descr="Dancers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200" y="1104"/>
                  <a:ext cx="1109" cy="11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8" name="Group 8"/>
              <p:cNvGrpSpPr>
                <a:grpSpLocks/>
              </p:cNvGrpSpPr>
              <p:nvPr/>
            </p:nvGrpSpPr>
            <p:grpSpPr bwMode="auto">
              <a:xfrm>
                <a:off x="96" y="2052"/>
                <a:ext cx="2213" cy="1142"/>
                <a:chOff x="96" y="1104"/>
                <a:chExt cx="2213" cy="1142"/>
              </a:xfrm>
            </p:grpSpPr>
            <p:pic>
              <p:nvPicPr>
                <p:cNvPr id="22" name="Picture 9" descr="Dancers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96" y="1104"/>
                  <a:ext cx="1109" cy="11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10" descr="Dancers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200" y="1104"/>
                  <a:ext cx="1109" cy="11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9" name="Group 11"/>
              <p:cNvGrpSpPr>
                <a:grpSpLocks/>
              </p:cNvGrpSpPr>
              <p:nvPr/>
            </p:nvGrpSpPr>
            <p:grpSpPr bwMode="auto">
              <a:xfrm>
                <a:off x="96" y="3168"/>
                <a:ext cx="2213" cy="1142"/>
                <a:chOff x="96" y="3168"/>
                <a:chExt cx="2213" cy="1142"/>
              </a:xfrm>
            </p:grpSpPr>
            <p:pic>
              <p:nvPicPr>
                <p:cNvPr id="20" name="Picture 12" descr="Dancers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96" y="3168"/>
                  <a:ext cx="1109" cy="11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" name="Picture 13" descr="Dancers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200" y="3168"/>
                  <a:ext cx="1109" cy="11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2256" y="960"/>
              <a:ext cx="1058" cy="3206"/>
              <a:chOff x="2256" y="960"/>
              <a:chExt cx="1058" cy="3206"/>
            </a:xfrm>
          </p:grpSpPr>
          <p:pic>
            <p:nvPicPr>
              <p:cNvPr id="14" name="Picture 15" descr="Dancers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56" y="960"/>
                <a:ext cx="1058" cy="10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6" descr="Dancers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56" y="2036"/>
                <a:ext cx="1058" cy="10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7" descr="Dancers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56" y="3089"/>
                <a:ext cx="1058" cy="10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310" y="960"/>
              <a:ext cx="1058" cy="3206"/>
              <a:chOff x="3310" y="960"/>
              <a:chExt cx="1058" cy="3206"/>
            </a:xfrm>
          </p:grpSpPr>
          <p:pic>
            <p:nvPicPr>
              <p:cNvPr id="11" name="Picture 19" descr="Dancers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10" y="960"/>
                <a:ext cx="1058" cy="10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0" descr="Dancers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10" y="2036"/>
                <a:ext cx="1058" cy="10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21" descr="Dancers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10" y="3089"/>
                <a:ext cx="1058" cy="10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4368" y="960"/>
              <a:ext cx="1058" cy="3206"/>
              <a:chOff x="3310" y="960"/>
              <a:chExt cx="1058" cy="3206"/>
            </a:xfrm>
          </p:grpSpPr>
          <p:pic>
            <p:nvPicPr>
              <p:cNvPr id="8" name="Picture 23" descr="Dancers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10" y="960"/>
                <a:ext cx="1058" cy="10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24" descr="Dancers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10" y="2036"/>
                <a:ext cx="1058" cy="10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5" descr="Dancers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10" y="3089"/>
                <a:ext cx="1058" cy="10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6" name="Group 26"/>
          <p:cNvGrpSpPr>
            <a:grpSpLocks/>
          </p:cNvGrpSpPr>
          <p:nvPr/>
        </p:nvGrpSpPr>
        <p:grpSpPr bwMode="auto">
          <a:xfrm>
            <a:off x="381000" y="1492250"/>
            <a:ext cx="8382000" cy="5105400"/>
            <a:chOff x="240" y="1008"/>
            <a:chExt cx="5280" cy="3216"/>
          </a:xfrm>
        </p:grpSpPr>
        <p:grpSp>
          <p:nvGrpSpPr>
            <p:cNvPr id="27" name="Group 27"/>
            <p:cNvGrpSpPr>
              <a:grpSpLocks/>
            </p:cNvGrpSpPr>
            <p:nvPr/>
          </p:nvGrpSpPr>
          <p:grpSpPr bwMode="auto">
            <a:xfrm>
              <a:off x="240" y="1008"/>
              <a:ext cx="5280" cy="3216"/>
              <a:chOff x="240" y="1008"/>
              <a:chExt cx="5280" cy="3216"/>
            </a:xfrm>
          </p:grpSpPr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240" y="1008"/>
                <a:ext cx="1632" cy="3216"/>
              </a:xfrm>
              <a:prstGeom prst="rect">
                <a:avLst/>
              </a:prstGeom>
              <a:solidFill>
                <a:srgbClr val="CCFFCC">
                  <a:alpha val="50195"/>
                </a:srgbClr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2928" y="1008"/>
                <a:ext cx="2592" cy="3216"/>
              </a:xfrm>
              <a:prstGeom prst="rect">
                <a:avLst/>
              </a:prstGeom>
              <a:solidFill>
                <a:srgbClr val="CCFFCC">
                  <a:alpha val="50195"/>
                </a:srgbClr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1872" y="2448"/>
                <a:ext cx="1056" cy="1776"/>
              </a:xfrm>
              <a:prstGeom prst="rect">
                <a:avLst/>
              </a:prstGeom>
              <a:solidFill>
                <a:srgbClr val="CCFFCC">
                  <a:alpha val="50195"/>
                </a:srgbClr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1872" y="1008"/>
                <a:ext cx="1056" cy="336"/>
              </a:xfrm>
              <a:prstGeom prst="rect">
                <a:avLst/>
              </a:prstGeom>
              <a:solidFill>
                <a:srgbClr val="CCFFCC">
                  <a:alpha val="50195"/>
                </a:srgbClr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>
              <a:off x="1872" y="1350"/>
              <a:ext cx="1056" cy="108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" name="Group 33"/>
          <p:cNvGrpSpPr>
            <a:grpSpLocks/>
          </p:cNvGrpSpPr>
          <p:nvPr/>
        </p:nvGrpSpPr>
        <p:grpSpPr bwMode="auto">
          <a:xfrm>
            <a:off x="381000" y="1492250"/>
            <a:ext cx="8382000" cy="5105400"/>
            <a:chOff x="240" y="1008"/>
            <a:chExt cx="5280" cy="3216"/>
          </a:xfrm>
        </p:grpSpPr>
        <p:grpSp>
          <p:nvGrpSpPr>
            <p:cNvPr id="34" name="Group 34"/>
            <p:cNvGrpSpPr>
              <a:grpSpLocks/>
            </p:cNvGrpSpPr>
            <p:nvPr/>
          </p:nvGrpSpPr>
          <p:grpSpPr bwMode="auto">
            <a:xfrm>
              <a:off x="240" y="1008"/>
              <a:ext cx="5280" cy="3216"/>
              <a:chOff x="240" y="1008"/>
              <a:chExt cx="5280" cy="3216"/>
            </a:xfrm>
          </p:grpSpPr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240" y="1008"/>
                <a:ext cx="2688" cy="3216"/>
              </a:xfrm>
              <a:prstGeom prst="rect">
                <a:avLst/>
              </a:prstGeom>
              <a:solidFill>
                <a:srgbClr val="CCFFCC">
                  <a:alpha val="50195"/>
                </a:srgbClr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3984" y="1008"/>
                <a:ext cx="1536" cy="3216"/>
              </a:xfrm>
              <a:prstGeom prst="rect">
                <a:avLst/>
              </a:prstGeom>
              <a:solidFill>
                <a:srgbClr val="CCFFCC">
                  <a:alpha val="50195"/>
                </a:srgbClr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2928" y="1008"/>
                <a:ext cx="1056" cy="1056"/>
              </a:xfrm>
              <a:prstGeom prst="rect">
                <a:avLst/>
              </a:prstGeom>
              <a:solidFill>
                <a:srgbClr val="CCFFCC">
                  <a:alpha val="50195"/>
                </a:srgbClr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>
                <a:off x="2928" y="3168"/>
                <a:ext cx="1056" cy="1056"/>
              </a:xfrm>
              <a:prstGeom prst="rect">
                <a:avLst/>
              </a:prstGeom>
              <a:solidFill>
                <a:srgbClr val="CCFFCC">
                  <a:alpha val="50195"/>
                </a:srgbClr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" name="Rectangle 39"/>
            <p:cNvSpPr>
              <a:spLocks noChangeArrowheads="1"/>
            </p:cNvSpPr>
            <p:nvPr/>
          </p:nvSpPr>
          <p:spPr bwMode="auto">
            <a:xfrm>
              <a:off x="2928" y="2076"/>
              <a:ext cx="1056" cy="108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" name="Group 40"/>
          <p:cNvGrpSpPr>
            <a:grpSpLocks/>
          </p:cNvGrpSpPr>
          <p:nvPr/>
        </p:nvGrpSpPr>
        <p:grpSpPr bwMode="auto">
          <a:xfrm>
            <a:off x="381000" y="1492250"/>
            <a:ext cx="8382000" cy="5105400"/>
            <a:chOff x="240" y="1008"/>
            <a:chExt cx="5280" cy="3216"/>
          </a:xfrm>
        </p:grpSpPr>
        <p:grpSp>
          <p:nvGrpSpPr>
            <p:cNvPr id="41" name="Group 41"/>
            <p:cNvGrpSpPr>
              <a:grpSpLocks/>
            </p:cNvGrpSpPr>
            <p:nvPr/>
          </p:nvGrpSpPr>
          <p:grpSpPr bwMode="auto">
            <a:xfrm>
              <a:off x="240" y="1008"/>
              <a:ext cx="5280" cy="3216"/>
              <a:chOff x="240" y="1008"/>
              <a:chExt cx="5280" cy="3216"/>
            </a:xfrm>
          </p:grpSpPr>
          <p:sp>
            <p:nvSpPr>
              <p:cNvPr id="43" name="Rectangle 42"/>
              <p:cNvSpPr>
                <a:spLocks noChangeArrowheads="1"/>
              </p:cNvSpPr>
              <p:nvPr/>
            </p:nvSpPr>
            <p:spPr bwMode="auto">
              <a:xfrm>
                <a:off x="240" y="1008"/>
                <a:ext cx="2112" cy="3216"/>
              </a:xfrm>
              <a:prstGeom prst="rect">
                <a:avLst/>
              </a:prstGeom>
              <a:solidFill>
                <a:srgbClr val="CCFFCC">
                  <a:alpha val="50195"/>
                </a:srgbClr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112" cy="3216"/>
              </a:xfrm>
              <a:prstGeom prst="rect">
                <a:avLst/>
              </a:prstGeom>
              <a:solidFill>
                <a:srgbClr val="CCFFCC">
                  <a:alpha val="50195"/>
                </a:srgbClr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44"/>
              <p:cNvSpPr>
                <a:spLocks noChangeArrowheads="1"/>
              </p:cNvSpPr>
              <p:nvPr/>
            </p:nvSpPr>
            <p:spPr bwMode="auto">
              <a:xfrm>
                <a:off x="2352" y="1008"/>
                <a:ext cx="1056" cy="1056"/>
              </a:xfrm>
              <a:prstGeom prst="rect">
                <a:avLst/>
              </a:prstGeom>
              <a:solidFill>
                <a:srgbClr val="CCFFCC">
                  <a:alpha val="50195"/>
                </a:srgbClr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45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1056" cy="1056"/>
              </a:xfrm>
              <a:prstGeom prst="rect">
                <a:avLst/>
              </a:prstGeom>
              <a:solidFill>
                <a:srgbClr val="CCFFCC">
                  <a:alpha val="50195"/>
                </a:srgbClr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" name="Rectangle 46"/>
            <p:cNvSpPr>
              <a:spLocks noChangeArrowheads="1"/>
            </p:cNvSpPr>
            <p:nvPr/>
          </p:nvSpPr>
          <p:spPr bwMode="auto">
            <a:xfrm>
              <a:off x="2352" y="2076"/>
              <a:ext cx="1056" cy="108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533400" y="836613"/>
            <a:ext cx="800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Example of misclassification: 1YWK</a:t>
            </a:r>
            <a:endParaRPr lang="en-GB" sz="2800" b="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" name="Picture 15" descr="1ywk-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47850"/>
            <a:ext cx="3657600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52400" y="5657850"/>
            <a:ext cx="35052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73138" indent="-973138" algn="l" eaLnBrk="0" hangingPunct="0">
              <a:spcBef>
                <a:spcPct val="0"/>
              </a:spcBef>
            </a:pPr>
            <a:r>
              <a:rPr lang="en-GB" sz="1600" b="0">
                <a:solidFill>
                  <a:srgbClr val="00FFFF"/>
                </a:solidFill>
              </a:rPr>
              <a:t>Predicted:</a:t>
            </a:r>
            <a:r>
              <a:rPr lang="en-GB" sz="1600" b="0">
                <a:solidFill>
                  <a:schemeClr val="bg1"/>
                </a:solidFill>
              </a:rPr>
              <a:t> 	homohexameric</a:t>
            </a:r>
          </a:p>
          <a:p>
            <a:pPr marL="973138" indent="-973138" algn="l" eaLnBrk="0" hangingPunct="0">
              <a:spcBef>
                <a:spcPct val="0"/>
              </a:spcBef>
            </a:pPr>
            <a:r>
              <a:rPr lang="en-GB" sz="1600" b="0">
                <a:solidFill>
                  <a:schemeClr val="bg1"/>
                </a:solidFill>
                <a:sym typeface="Symbol" pitchFamily="18" charset="2"/>
              </a:rPr>
              <a:t>	</a:t>
            </a:r>
            <a:r>
              <a:rPr lang="en-GB" sz="1800" b="0" i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G</a:t>
            </a:r>
            <a:r>
              <a:rPr lang="en-GB" sz="1800" b="0" i="1" baseline="-250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diss</a:t>
            </a:r>
            <a:r>
              <a:rPr lang="en-GB" sz="1600" b="0" i="1">
                <a:solidFill>
                  <a:schemeClr val="bg1"/>
                </a:solidFill>
                <a:sym typeface="Symbol" pitchFamily="18" charset="2"/>
              </a:rPr>
              <a:t> </a:t>
            </a:r>
            <a:r>
              <a:rPr lang="en-GB" sz="1600" b="0" i="1">
                <a:solidFill>
                  <a:schemeClr val="bg1"/>
                </a:solidFill>
                <a:cs typeface="Arial" charset="0"/>
              </a:rPr>
              <a:t>4.4 kcal/mol</a:t>
            </a:r>
          </a:p>
          <a:p>
            <a:pPr marL="973138" indent="-973138" algn="l" eaLnBrk="0" hangingPunct="0">
              <a:spcBef>
                <a:spcPct val="0"/>
              </a:spcBef>
            </a:pPr>
            <a:r>
              <a:rPr lang="en-GB" sz="1600" b="0">
                <a:solidFill>
                  <a:schemeClr val="bg1"/>
                </a:solidFill>
                <a:cs typeface="Arial" charset="0"/>
              </a:rPr>
              <a:t>	dissociating into 3 dimers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114800" y="5686425"/>
            <a:ext cx="19812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 algn="l" eaLnBrk="0" hangingPunct="0">
              <a:spcBef>
                <a:spcPct val="0"/>
              </a:spcBef>
            </a:pPr>
            <a:r>
              <a:rPr lang="en-GB" sz="1600" b="0">
                <a:solidFill>
                  <a:srgbClr val="00FFFF"/>
                </a:solidFill>
              </a:rPr>
              <a:t>Believed to be:</a:t>
            </a:r>
          </a:p>
          <a:p>
            <a:pPr marL="290513" indent="-290513" algn="l" eaLnBrk="0" hangingPunct="0">
              <a:spcBef>
                <a:spcPct val="0"/>
              </a:spcBef>
            </a:pPr>
            <a:r>
              <a:rPr lang="en-GB" sz="1600" b="0">
                <a:solidFill>
                  <a:schemeClr val="bg1"/>
                </a:solidFill>
              </a:rPr>
              <a:t> 	monomeric</a:t>
            </a:r>
          </a:p>
          <a:p>
            <a:pPr marL="290513" indent="-290513" algn="l" eaLnBrk="0" hangingPunct="0">
              <a:spcBef>
                <a:spcPct val="0"/>
              </a:spcBef>
            </a:pPr>
            <a:r>
              <a:rPr lang="en-GB" sz="1600" b="0">
                <a:solidFill>
                  <a:schemeClr val="bg1"/>
                </a:solidFill>
                <a:cs typeface="Arial" charset="0"/>
              </a:rPr>
              <a:t>	</a:t>
            </a:r>
            <a:r>
              <a:rPr lang="en-GB" sz="1600" b="0" i="1">
                <a:solidFill>
                  <a:schemeClr val="bg1"/>
                </a:solidFill>
                <a:cs typeface="Arial" charset="0"/>
              </a:rPr>
              <a:t>6 units in ASU</a:t>
            </a:r>
            <a:endParaRPr lang="en-GB" sz="1600" b="0">
              <a:solidFill>
                <a:schemeClr val="bg1"/>
              </a:solidFill>
            </a:endParaRPr>
          </a:p>
        </p:txBody>
      </p:sp>
      <p:pic>
        <p:nvPicPr>
          <p:cNvPr id="6" name="Picture 18" descr="1ywk-as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771650"/>
            <a:ext cx="30384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7086600" y="1619250"/>
            <a:ext cx="2057400" cy="3279775"/>
            <a:chOff x="4464" y="1056"/>
            <a:chExt cx="1296" cy="2066"/>
          </a:xfrm>
        </p:grpSpPr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4464" y="1056"/>
              <a:ext cx="1296" cy="1968"/>
            </a:xfrm>
            <a:prstGeom prst="rect">
              <a:avLst/>
            </a:prstGeom>
            <a:solidFill>
              <a:schemeClr val="tx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4512" y="2076"/>
              <a:ext cx="1248" cy="1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GB" sz="1400" b="0">
                  <a:solidFill>
                    <a:schemeClr val="bg1"/>
                  </a:solidFill>
                </a:rPr>
                <a:t>Structural homologue 1XRU: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n-GB" sz="1400" b="0">
                  <a:solidFill>
                    <a:schemeClr val="bg1"/>
                  </a:solidFill>
                </a:rPr>
                <a:t>RMSD </a:t>
              </a:r>
              <a:r>
                <a:rPr lang="en-GB" sz="1400" b="0" i="1">
                  <a:solidFill>
                    <a:schemeClr val="bg1"/>
                  </a:solidFill>
                  <a:sym typeface="Symbol" pitchFamily="18" charset="2"/>
                </a:rPr>
                <a:t></a:t>
              </a:r>
              <a:r>
                <a:rPr lang="en-GB" sz="1400" b="0">
                  <a:solidFill>
                    <a:schemeClr val="bg1"/>
                  </a:solidFill>
                </a:rPr>
                <a:t> 0.9 Å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n-GB" sz="1400" b="0">
                  <a:solidFill>
                    <a:schemeClr val="bg1"/>
                  </a:solidFill>
                </a:rPr>
                <a:t>Seq.Id </a:t>
              </a:r>
              <a:r>
                <a:rPr lang="en-GB" sz="1400" b="0" i="1">
                  <a:solidFill>
                    <a:schemeClr val="bg1"/>
                  </a:solidFill>
                  <a:sym typeface="Symbol" pitchFamily="18" charset="2"/>
                </a:rPr>
                <a:t></a:t>
              </a:r>
              <a:r>
                <a:rPr lang="en-GB" sz="1400" b="0">
                  <a:solidFill>
                    <a:schemeClr val="bg1"/>
                  </a:solidFill>
                </a:rPr>
                <a:t> 50%  Homohexameric with </a:t>
              </a:r>
              <a:r>
                <a:rPr lang="en-GB" sz="1400" b="0">
                  <a:solidFill>
                    <a:schemeClr val="bg1"/>
                  </a:solidFill>
                  <a:sym typeface="Symbol" pitchFamily="18" charset="2"/>
                </a:rPr>
                <a:t></a:t>
              </a:r>
              <a:r>
                <a:rPr lang="en-GB" sz="1400" b="0" i="1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G</a:t>
              </a:r>
              <a:r>
                <a:rPr lang="en-GB" sz="1400" b="0" i="1" baseline="-2500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diss</a:t>
              </a:r>
              <a:r>
                <a:rPr lang="en-GB" sz="1400" b="0" i="1">
                  <a:solidFill>
                    <a:schemeClr val="bg1"/>
                  </a:solidFill>
                  <a:sym typeface="Symbol" pitchFamily="18" charset="2"/>
                </a:rPr>
                <a:t> </a:t>
              </a:r>
              <a:r>
                <a:rPr lang="en-GB" sz="1400" b="0" i="1">
                  <a:solidFill>
                    <a:schemeClr val="bg1"/>
                  </a:solidFill>
                  <a:cs typeface="Arial" charset="0"/>
                </a:rPr>
                <a:t>9.3 kcal/mol</a:t>
              </a:r>
            </a:p>
            <a:p>
              <a:pPr algn="l" eaLnBrk="0" hangingPunct="0">
                <a:spcBef>
                  <a:spcPct val="0"/>
                </a:spcBef>
              </a:pPr>
              <a:endParaRPr lang="en-GB" sz="1400" b="0">
                <a:solidFill>
                  <a:schemeClr val="bg1"/>
                </a:solidFill>
              </a:endParaRPr>
            </a:p>
          </p:txBody>
        </p:sp>
        <p:pic>
          <p:nvPicPr>
            <p:cNvPr id="10" name="Picture 20" descr="1ywk-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56" y="1152"/>
              <a:ext cx="960" cy="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430338" y="4429130"/>
            <a:ext cx="7500937" cy="701675"/>
            <a:chOff x="1214414" y="3714752"/>
            <a:chExt cx="7500990" cy="701680"/>
          </a:xfrm>
        </p:grpSpPr>
        <p:sp>
          <p:nvSpPr>
            <p:cNvPr id="3" name="Rounded Rectangle 15"/>
            <p:cNvSpPr>
              <a:spLocks noChangeArrowheads="1"/>
            </p:cNvSpPr>
            <p:nvPr/>
          </p:nvSpPr>
          <p:spPr bwMode="auto">
            <a:xfrm>
              <a:off x="1214414" y="3857628"/>
              <a:ext cx="5715040" cy="42862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50800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7143768" y="3714752"/>
              <a:ext cx="1571636" cy="70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  <a:spcBef>
                  <a:spcPts val="600"/>
                </a:spcBef>
                <a:tabLst>
                  <a:tab pos="714375" algn="l"/>
                </a:tabLst>
              </a:pPr>
              <a:r>
                <a:rPr lang="en-GB" sz="2000">
                  <a:solidFill>
                    <a:srgbClr val="FFFF00"/>
                  </a:solidFill>
                </a:rPr>
                <a:t>obviously wrong</a:t>
              </a:r>
            </a:p>
          </p:txBody>
        </p:sp>
      </p:grp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73100" y="90805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buFontTx/>
              <a:buNone/>
              <a:defRPr/>
            </a:pPr>
            <a:r>
              <a:rPr lang="en-GB" sz="36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Why does it work?</a:t>
            </a:r>
            <a:endParaRPr lang="en-GB" sz="3600" b="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01775" y="2173288"/>
            <a:ext cx="7358063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l" eaLnBrk="0" hangingPunct="0">
              <a:lnSpc>
                <a:spcPct val="100000"/>
              </a:lnSpc>
              <a:spcBef>
                <a:spcPts val="300"/>
              </a:spcBef>
              <a:buFont typeface="Arial" charset="0"/>
              <a:buChar char="•"/>
              <a:tabLst>
                <a:tab pos="714375" algn="l"/>
              </a:tabLst>
            </a:pPr>
            <a:r>
              <a:rPr lang="en-GB" sz="1600" b="0" dirty="0">
                <a:solidFill>
                  <a:schemeClr val="bg1"/>
                </a:solidFill>
              </a:rPr>
              <a:t>90% success rate achieved on the benchmark set</a:t>
            </a:r>
          </a:p>
          <a:p>
            <a:pPr marL="177800" indent="-177800" algn="l" eaLnBrk="0" hangingPunct="0">
              <a:lnSpc>
                <a:spcPct val="100000"/>
              </a:lnSpc>
              <a:spcBef>
                <a:spcPts val="300"/>
              </a:spcBef>
              <a:buFont typeface="Arial" charset="0"/>
              <a:buChar char="•"/>
              <a:tabLst>
                <a:tab pos="714375" algn="l"/>
              </a:tabLst>
            </a:pPr>
            <a:r>
              <a:rPr lang="en-GB" sz="1600" b="0" dirty="0">
                <a:solidFill>
                  <a:schemeClr val="bg1"/>
                </a:solidFill>
              </a:rPr>
              <a:t>Feedback from PDB and MSD curators suggests that 90%-95% of PISA classifications agree with intuitive and common-sense considerations</a:t>
            </a:r>
          </a:p>
          <a:p>
            <a:pPr marL="177800" indent="-177800" algn="l" eaLnBrk="0" hangingPunct="0">
              <a:lnSpc>
                <a:spcPct val="100000"/>
              </a:lnSpc>
              <a:spcBef>
                <a:spcPts val="300"/>
              </a:spcBef>
              <a:buFont typeface="Arial" charset="0"/>
              <a:buChar char="•"/>
              <a:tabLst>
                <a:tab pos="714375" algn="l"/>
              </a:tabLst>
            </a:pPr>
            <a:r>
              <a:rPr lang="en-GB" sz="1600" b="0" dirty="0">
                <a:solidFill>
                  <a:schemeClr val="bg1"/>
                </a:solidFill>
              </a:rPr>
              <a:t>Mandatory processing tool at </a:t>
            </a:r>
            <a:r>
              <a:rPr lang="en-GB" sz="1600" b="0" dirty="0" err="1">
                <a:solidFill>
                  <a:schemeClr val="bg1"/>
                </a:solidFill>
              </a:rPr>
              <a:t>wwPDB</a:t>
            </a:r>
            <a:r>
              <a:rPr lang="en-GB" sz="1600" b="0" dirty="0">
                <a:solidFill>
                  <a:schemeClr val="bg1"/>
                </a:solidFill>
              </a:rPr>
              <a:t> since 2007</a:t>
            </a:r>
          </a:p>
          <a:p>
            <a:pPr marL="177800" indent="-177800" algn="l" eaLnBrk="0" hangingPunct="0">
              <a:lnSpc>
                <a:spcPct val="100000"/>
              </a:lnSpc>
              <a:spcBef>
                <a:spcPts val="300"/>
              </a:spcBef>
              <a:buFont typeface="Arial" charset="0"/>
              <a:buChar char="•"/>
              <a:tabLst>
                <a:tab pos="714375" algn="l"/>
              </a:tabLst>
            </a:pPr>
            <a:r>
              <a:rPr lang="en-GB" sz="1600" b="0" dirty="0">
                <a:solidFill>
                  <a:schemeClr val="bg1"/>
                </a:solidFill>
              </a:rPr>
              <a:t>Average 3 citations/week</a:t>
            </a:r>
          </a:p>
          <a:p>
            <a:pPr marL="177800" indent="-177800" algn="l" eaLnBrk="0" hangingPunct="0">
              <a:lnSpc>
                <a:spcPct val="100000"/>
              </a:lnSpc>
              <a:spcBef>
                <a:spcPts val="300"/>
              </a:spcBef>
              <a:buFont typeface="Arial" charset="0"/>
              <a:buChar char="•"/>
              <a:tabLst>
                <a:tab pos="714375" algn="l"/>
              </a:tabLst>
            </a:pPr>
            <a:r>
              <a:rPr lang="en-GB" sz="1600" b="0" dirty="0">
                <a:solidFill>
                  <a:schemeClr val="bg1"/>
                </a:solidFill>
              </a:rPr>
              <a:t>User feedback is encouraging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001713" y="1738313"/>
            <a:ext cx="7696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l" eaLnBrk="0" hangingPunct="0">
              <a:spcBef>
                <a:spcPct val="125000"/>
              </a:spcBef>
              <a:buSzPct val="125000"/>
              <a:buFont typeface="Symbol" pitchFamily="18" charset="2"/>
              <a:buBlip>
                <a:blip r:embed="rId2"/>
              </a:buBlip>
            </a:pPr>
            <a:r>
              <a:rPr lang="en-GB" sz="2000" b="0">
                <a:solidFill>
                  <a:schemeClr val="bg1"/>
                </a:solidFill>
              </a:rPr>
              <a:t>The problem with PISA is that, apparently, it works well</a:t>
            </a:r>
          </a:p>
        </p:txBody>
      </p: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1001713" y="4143380"/>
            <a:ext cx="7696200" cy="785813"/>
            <a:chOff x="785786" y="3643314"/>
            <a:chExt cx="7696200" cy="785818"/>
          </a:xfrm>
        </p:grpSpPr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785786" y="3643314"/>
              <a:ext cx="7696200" cy="412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 algn="l" eaLnBrk="0" hangingPunct="0">
                <a:spcBef>
                  <a:spcPct val="125000"/>
                </a:spcBef>
                <a:buSzPct val="125000"/>
                <a:buFont typeface="Symbol" pitchFamily="18" charset="2"/>
                <a:buBlip>
                  <a:blip r:embed="rId2"/>
                </a:buBlip>
              </a:pPr>
              <a:r>
                <a:rPr lang="en-GB" sz="2000" b="0">
                  <a:solidFill>
                    <a:schemeClr val="bg1"/>
                  </a:solidFill>
                </a:rPr>
                <a:t>Two possible reasons for PISA to work well: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285852" y="4090578"/>
              <a:ext cx="55007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7800" indent="-177800" algn="l" eaLnBrk="0" hangingPunct="0">
                <a:lnSpc>
                  <a:spcPct val="100000"/>
                </a:lnSpc>
                <a:spcBef>
                  <a:spcPts val="600"/>
                </a:spcBef>
                <a:buFont typeface="Arial" charset="0"/>
                <a:buChar char="•"/>
                <a:tabLst>
                  <a:tab pos="714375" algn="l"/>
                </a:tabLst>
              </a:pPr>
              <a:r>
                <a:rPr lang="en-GB" sz="1600" b="0" dirty="0" smtClean="0">
                  <a:solidFill>
                    <a:schemeClr val="bg1"/>
                  </a:solidFill>
                </a:rPr>
                <a:t>Energy </a:t>
              </a:r>
              <a:r>
                <a:rPr lang="en-GB" sz="1600" b="0" dirty="0">
                  <a:solidFill>
                    <a:schemeClr val="bg1"/>
                  </a:solidFill>
                </a:rPr>
                <a:t>models and calculations are quite accurate</a:t>
              </a:r>
            </a:p>
          </p:txBody>
        </p:sp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1430338" y="5170493"/>
            <a:ext cx="7358062" cy="1377950"/>
            <a:chOff x="1430338" y="5265738"/>
            <a:chExt cx="7358062" cy="1377950"/>
          </a:xfrm>
        </p:grpSpPr>
        <p:sp>
          <p:nvSpPr>
            <p:cNvPr id="12" name="Rounded Rectangle 12"/>
            <p:cNvSpPr>
              <a:spLocks noChangeArrowheads="1"/>
            </p:cNvSpPr>
            <p:nvPr/>
          </p:nvSpPr>
          <p:spPr bwMode="auto">
            <a:xfrm>
              <a:off x="1430338" y="5265738"/>
              <a:ext cx="5713430" cy="1377950"/>
            </a:xfrm>
            <a:prstGeom prst="roundRect">
              <a:avLst>
                <a:gd name="adj" fmla="val 16667"/>
              </a:avLst>
            </a:prstGeom>
            <a:solidFill>
              <a:srgbClr val="006600"/>
            </a:solidFill>
            <a:ln w="50800" algn="ctr">
              <a:solidFill>
                <a:srgbClr val="66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7359650" y="5375273"/>
              <a:ext cx="1428750" cy="701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  <a:spcBef>
                  <a:spcPts val="600"/>
                </a:spcBef>
                <a:tabLst>
                  <a:tab pos="714375" algn="l"/>
                </a:tabLst>
              </a:pPr>
              <a:r>
                <a:rPr lang="en-GB" sz="2000">
                  <a:solidFill>
                    <a:srgbClr val="66FFFF"/>
                  </a:solidFill>
                </a:rPr>
                <a:t>probably correct</a:t>
              </a:r>
            </a:p>
          </p:txBody>
        </p:sp>
      </p:grp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501775" y="5208593"/>
            <a:ext cx="55911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l" eaLnBrk="0" hangingPunct="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14375" algn="l"/>
              </a:tabLst>
            </a:pPr>
            <a:r>
              <a:rPr lang="en-GB" sz="1600" b="0">
                <a:solidFill>
                  <a:schemeClr val="bg1"/>
                </a:solidFill>
              </a:rPr>
              <a:t>PISA relies heavily on geometry of interactions given by crystal structure. PISA does not dock structures; rather, it uses “nature’s dockings” assuming that they are correct. In essence, it exploits a combination of chemistry and crystal informatics.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82232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buFontTx/>
              <a:buNone/>
              <a:defRPr/>
            </a:pPr>
            <a:r>
              <a:rPr lang="en-GB" sz="28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If this is all about crystal informatics, then ...</a:t>
            </a:r>
            <a:endParaRPr lang="en-GB" sz="2800" b="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85813" y="1998334"/>
            <a:ext cx="7696200" cy="71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l" eaLnBrk="0" hangingPunct="0">
              <a:spcBef>
                <a:spcPct val="125000"/>
              </a:spcBef>
              <a:buSzPct val="125000"/>
              <a:buFont typeface="Symbol" pitchFamily="18" charset="2"/>
              <a:buBlip>
                <a:blip r:embed="rId2"/>
              </a:buBlip>
            </a:pPr>
            <a:r>
              <a:rPr lang="en-GB" sz="2000" b="0" dirty="0" smtClean="0">
                <a:solidFill>
                  <a:schemeClr val="bg1"/>
                </a:solidFill>
              </a:rPr>
              <a:t>Apparently, PISA gives a reasonably good solution for crystal environment</a:t>
            </a:r>
            <a:endParaRPr lang="en-GB" sz="2000" b="0" dirty="0">
              <a:solidFill>
                <a:schemeClr val="bg1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285876" y="4335528"/>
            <a:ext cx="7215188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l" eaLnBrk="0" hangingPunct="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14375" algn="l"/>
              </a:tabLst>
            </a:pPr>
            <a:r>
              <a:rPr lang="en-GB" sz="1600" b="0" dirty="0" smtClean="0">
                <a:solidFill>
                  <a:schemeClr val="bg1"/>
                </a:solidFill>
              </a:rPr>
              <a:t>Do crystals always (or most probably) give correct geometry of interactions?</a:t>
            </a:r>
          </a:p>
          <a:p>
            <a:pPr marL="177800" indent="-177800" algn="l" eaLnBrk="0" hangingPunct="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14375" algn="l"/>
              </a:tabLst>
            </a:pPr>
            <a:r>
              <a:rPr lang="en-GB" sz="1600" b="0" dirty="0" smtClean="0">
                <a:solidFill>
                  <a:schemeClr val="bg1"/>
                </a:solidFill>
              </a:rPr>
              <a:t>Do crystals always give correct (i.e. “natural”) structures and complexes?</a:t>
            </a:r>
          </a:p>
          <a:p>
            <a:pPr marL="177800" indent="-177800" algn="l" eaLnBrk="0" hangingPunct="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14375" algn="l"/>
              </a:tabLst>
            </a:pPr>
            <a:r>
              <a:rPr lang="en-GB" sz="1600" b="0" dirty="0" smtClean="0">
                <a:solidFill>
                  <a:schemeClr val="bg1"/>
                </a:solidFill>
              </a:rPr>
              <a:t>Can crystals misrepresent structures and interactions?</a:t>
            </a:r>
          </a:p>
          <a:p>
            <a:pPr marL="177800" indent="-177800" algn="l" eaLnBrk="0" hangingPunct="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14375" algn="l"/>
              </a:tabLst>
            </a:pPr>
            <a:r>
              <a:rPr lang="en-GB" sz="1600" b="0" dirty="0" smtClean="0">
                <a:solidFill>
                  <a:schemeClr val="bg1"/>
                </a:solidFill>
              </a:rPr>
              <a:t>If yes, how such a case may be identified?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85786" y="3476366"/>
            <a:ext cx="7696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l" eaLnBrk="0" hangingPunct="0">
              <a:spcBef>
                <a:spcPct val="125000"/>
              </a:spcBef>
              <a:buSzPct val="125000"/>
              <a:buFont typeface="Symbol" pitchFamily="18" charset="2"/>
              <a:buBlip>
                <a:blip r:embed="rId2"/>
              </a:buBlip>
            </a:pPr>
            <a:r>
              <a:rPr lang="en-GB" sz="2000" b="0" dirty="0" smtClean="0">
                <a:solidFill>
                  <a:schemeClr val="bg1"/>
                </a:solidFill>
              </a:rPr>
              <a:t>But what is the relation between “natural” and crystallized structures?</a:t>
            </a:r>
            <a:endParaRPr lang="en-GB" sz="20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765175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buFontTx/>
              <a:buNone/>
              <a:defRPr/>
            </a:pPr>
            <a:r>
              <a:rPr lang="en-GB" sz="2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Distortion and Re-assembly</a:t>
            </a:r>
            <a:endParaRPr lang="en-GB" sz="2800" b="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85813" y="1603398"/>
            <a:ext cx="81438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l" eaLnBrk="0" hangingPunct="0">
              <a:spcBef>
                <a:spcPct val="125000"/>
              </a:spcBef>
              <a:buSzPct val="125000"/>
              <a:buFont typeface="Symbol" pitchFamily="18" charset="2"/>
              <a:buBlip>
                <a:blip r:embed="rId2"/>
              </a:buBlip>
            </a:pPr>
            <a:r>
              <a:rPr lang="en-GB" sz="2000" b="0" dirty="0">
                <a:solidFill>
                  <a:schemeClr val="bg1"/>
                </a:solidFill>
              </a:rPr>
              <a:t>Crystal optimizes </a:t>
            </a:r>
            <a:r>
              <a:rPr lang="en-GB" sz="2000" b="0" dirty="0" smtClean="0">
                <a:solidFill>
                  <a:schemeClr val="bg1"/>
                </a:solidFill>
              </a:rPr>
              <a:t>energy </a:t>
            </a:r>
            <a:r>
              <a:rPr lang="en-GB" sz="2000" b="0" dirty="0">
                <a:solidFill>
                  <a:schemeClr val="bg1"/>
                </a:solidFill>
              </a:rPr>
              <a:t>of the whole system, therefore it may sacrifice biologically relevant interactions to the favour of unspecific contacts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85813" y="2960710"/>
            <a:ext cx="20002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l" eaLnBrk="0" hangingPunct="0">
              <a:spcBef>
                <a:spcPct val="125000"/>
              </a:spcBef>
              <a:buSzPct val="125000"/>
              <a:buFont typeface="Symbol" pitchFamily="18" charset="2"/>
              <a:buBlip>
                <a:blip r:embed="rId2"/>
              </a:buBlip>
            </a:pPr>
            <a:r>
              <a:rPr lang="en-GB" sz="2000" b="0">
                <a:solidFill>
                  <a:schemeClr val="bg1"/>
                </a:solidFill>
              </a:rPr>
              <a:t>Distortion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000125" y="5818210"/>
            <a:ext cx="25003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ts val="600"/>
              </a:spcBef>
              <a:tabLst>
                <a:tab pos="714375" algn="l"/>
              </a:tabLst>
            </a:pPr>
            <a:r>
              <a:rPr lang="en-GB" sz="1600" b="0">
                <a:solidFill>
                  <a:schemeClr val="bg1"/>
                </a:solidFill>
              </a:rPr>
              <a:t>Probably, distortions are always there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643563" y="2960710"/>
            <a:ext cx="2286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l" eaLnBrk="0" hangingPunct="0">
              <a:spcBef>
                <a:spcPct val="125000"/>
              </a:spcBef>
              <a:buSzPct val="125000"/>
              <a:buFont typeface="Symbol" pitchFamily="18" charset="2"/>
              <a:buBlip>
                <a:blip r:embed="rId2"/>
              </a:buBlip>
            </a:pPr>
            <a:r>
              <a:rPr lang="en-GB" sz="2000" b="0">
                <a:solidFill>
                  <a:schemeClr val="bg1"/>
                </a:solidFill>
              </a:rPr>
              <a:t>Re-assembly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43500" y="5818210"/>
            <a:ext cx="20002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ts val="600"/>
              </a:spcBef>
              <a:tabLst>
                <a:tab pos="714375" algn="l"/>
              </a:tabLst>
            </a:pPr>
            <a:r>
              <a:rPr lang="en-GB" sz="1600" b="0">
                <a:solidFill>
                  <a:schemeClr val="bg1"/>
                </a:solidFill>
              </a:rPr>
              <a:t>There is a chance for re-assembly if interaction is weak</a:t>
            </a:r>
          </a:p>
        </p:txBody>
      </p:sp>
      <p:grpSp>
        <p:nvGrpSpPr>
          <p:cNvPr id="8" name="Group 91"/>
          <p:cNvGrpSpPr>
            <a:grpSpLocks/>
          </p:cNvGrpSpPr>
          <p:nvPr/>
        </p:nvGrpSpPr>
        <p:grpSpPr bwMode="auto">
          <a:xfrm>
            <a:off x="3435350" y="2814660"/>
            <a:ext cx="1571625" cy="857250"/>
            <a:chOff x="3286116" y="2714620"/>
            <a:chExt cx="1714512" cy="928694"/>
          </a:xfrm>
        </p:grpSpPr>
        <p:grpSp>
          <p:nvGrpSpPr>
            <p:cNvPr id="9" name="Group 40"/>
            <p:cNvGrpSpPr>
              <a:grpSpLocks/>
            </p:cNvGrpSpPr>
            <p:nvPr/>
          </p:nvGrpSpPr>
          <p:grpSpPr bwMode="auto">
            <a:xfrm>
              <a:off x="3857620" y="3143248"/>
              <a:ext cx="1143008" cy="500066"/>
              <a:chOff x="3857620" y="3143248"/>
              <a:chExt cx="1143008" cy="500066"/>
            </a:xfrm>
          </p:grpSpPr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3857620" y="3143248"/>
                <a:ext cx="1143008" cy="500066"/>
              </a:xfrm>
              <a:prstGeom prst="ellipse">
                <a:avLst/>
              </a:prstGeom>
              <a:solidFill>
                <a:srgbClr val="CCFFCC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Oval 38"/>
              <p:cNvSpPr>
                <a:spLocks noChangeArrowheads="1"/>
              </p:cNvSpPr>
              <p:nvPr/>
            </p:nvSpPr>
            <p:spPr bwMode="auto">
              <a:xfrm rot="-748194">
                <a:off x="3990209" y="3185163"/>
                <a:ext cx="378586" cy="67720"/>
              </a:xfrm>
              <a:prstGeom prst="ellipse">
                <a:avLst/>
              </a:prstGeom>
              <a:solidFill>
                <a:srgbClr val="FF0000"/>
              </a:solidFill>
              <a:ln w="158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3286116" y="2714620"/>
              <a:ext cx="1143008" cy="500066"/>
              <a:chOff x="3286116" y="2714620"/>
              <a:chExt cx="1143008" cy="500066"/>
            </a:xfrm>
          </p:grpSpPr>
          <p:sp>
            <p:nvSpPr>
              <p:cNvPr id="11" name="Oval 12"/>
              <p:cNvSpPr>
                <a:spLocks noChangeArrowheads="1"/>
              </p:cNvSpPr>
              <p:nvPr/>
            </p:nvSpPr>
            <p:spPr bwMode="auto">
              <a:xfrm>
                <a:off x="3286116" y="2714620"/>
                <a:ext cx="1143008" cy="500066"/>
              </a:xfrm>
              <a:prstGeom prst="ellipse">
                <a:avLst/>
              </a:prstGeom>
              <a:solidFill>
                <a:srgbClr val="CCFFCC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Oval 39"/>
              <p:cNvSpPr>
                <a:spLocks noChangeArrowheads="1"/>
              </p:cNvSpPr>
              <p:nvPr/>
            </p:nvSpPr>
            <p:spPr bwMode="auto">
              <a:xfrm rot="-748194">
                <a:off x="3949224" y="3099963"/>
                <a:ext cx="378586" cy="67720"/>
              </a:xfrm>
              <a:prstGeom prst="ellipse">
                <a:avLst/>
              </a:prstGeom>
              <a:solidFill>
                <a:srgbClr val="FF0000"/>
              </a:solidFill>
              <a:ln w="158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" name="Group 93"/>
          <p:cNvGrpSpPr>
            <a:grpSpLocks/>
          </p:cNvGrpSpPr>
          <p:nvPr/>
        </p:nvGrpSpPr>
        <p:grpSpPr bwMode="auto">
          <a:xfrm>
            <a:off x="819150" y="3789385"/>
            <a:ext cx="2466975" cy="1814513"/>
            <a:chOff x="818444" y="3686858"/>
            <a:chExt cx="2649328" cy="2006386"/>
          </a:xfrm>
        </p:grpSpPr>
        <p:grpSp>
          <p:nvGrpSpPr>
            <p:cNvPr id="16" name="Group 45"/>
            <p:cNvGrpSpPr>
              <a:grpSpLocks/>
            </p:cNvGrpSpPr>
            <p:nvPr/>
          </p:nvGrpSpPr>
          <p:grpSpPr bwMode="auto">
            <a:xfrm rot="10800000">
              <a:off x="2324764" y="4808094"/>
              <a:ext cx="1143008" cy="500066"/>
              <a:chOff x="2571736" y="3643314"/>
              <a:chExt cx="1143008" cy="500066"/>
            </a:xfrm>
          </p:grpSpPr>
          <p:sp>
            <p:nvSpPr>
              <p:cNvPr id="35" name="Oval 43"/>
              <p:cNvSpPr>
                <a:spLocks noChangeArrowheads="1"/>
              </p:cNvSpPr>
              <p:nvPr/>
            </p:nvSpPr>
            <p:spPr bwMode="auto">
              <a:xfrm>
                <a:off x="2571736" y="3643314"/>
                <a:ext cx="1143008" cy="500066"/>
              </a:xfrm>
              <a:prstGeom prst="ellipse">
                <a:avLst/>
              </a:prstGeom>
              <a:solidFill>
                <a:srgbClr val="00B050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36" name="Oval 44"/>
              <p:cNvSpPr>
                <a:spLocks noChangeArrowheads="1"/>
              </p:cNvSpPr>
              <p:nvPr/>
            </p:nvSpPr>
            <p:spPr bwMode="auto">
              <a:xfrm rot="-748194">
                <a:off x="2704325" y="3685229"/>
                <a:ext cx="378586" cy="67720"/>
              </a:xfrm>
              <a:prstGeom prst="ellipse">
                <a:avLst/>
              </a:prstGeom>
              <a:solidFill>
                <a:srgbClr val="FF0000"/>
              </a:solidFill>
              <a:ln w="158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46"/>
            <p:cNvGrpSpPr>
              <a:grpSpLocks/>
            </p:cNvGrpSpPr>
            <p:nvPr/>
          </p:nvGrpSpPr>
          <p:grpSpPr bwMode="auto">
            <a:xfrm>
              <a:off x="1571604" y="4429132"/>
              <a:ext cx="1143008" cy="500066"/>
              <a:chOff x="3857620" y="3143248"/>
              <a:chExt cx="1143008" cy="500066"/>
            </a:xfrm>
          </p:grpSpPr>
          <p:sp>
            <p:nvSpPr>
              <p:cNvPr id="33" name="Oval 47"/>
              <p:cNvSpPr>
                <a:spLocks noChangeArrowheads="1"/>
              </p:cNvSpPr>
              <p:nvPr/>
            </p:nvSpPr>
            <p:spPr bwMode="auto">
              <a:xfrm>
                <a:off x="3857620" y="3143248"/>
                <a:ext cx="1143008" cy="500066"/>
              </a:xfrm>
              <a:prstGeom prst="ellipse">
                <a:avLst/>
              </a:prstGeom>
              <a:solidFill>
                <a:srgbClr val="CCFFCC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auto">
              <a:xfrm rot="-748194">
                <a:off x="3990209" y="3185163"/>
                <a:ext cx="378586" cy="67720"/>
              </a:xfrm>
              <a:prstGeom prst="ellipse">
                <a:avLst/>
              </a:prstGeom>
              <a:solidFill>
                <a:srgbClr val="FF0000"/>
              </a:solidFill>
              <a:ln w="158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49"/>
            <p:cNvGrpSpPr>
              <a:grpSpLocks/>
            </p:cNvGrpSpPr>
            <p:nvPr/>
          </p:nvGrpSpPr>
          <p:grpSpPr bwMode="auto">
            <a:xfrm>
              <a:off x="818444" y="4054934"/>
              <a:ext cx="1143008" cy="500066"/>
              <a:chOff x="3286116" y="2714620"/>
              <a:chExt cx="1143008" cy="500066"/>
            </a:xfrm>
          </p:grpSpPr>
          <p:sp>
            <p:nvSpPr>
              <p:cNvPr id="31" name="Oval 50"/>
              <p:cNvSpPr>
                <a:spLocks noChangeArrowheads="1"/>
              </p:cNvSpPr>
              <p:nvPr/>
            </p:nvSpPr>
            <p:spPr bwMode="auto">
              <a:xfrm>
                <a:off x="3286116" y="2714620"/>
                <a:ext cx="1143008" cy="500066"/>
              </a:xfrm>
              <a:prstGeom prst="ellipse">
                <a:avLst/>
              </a:prstGeom>
              <a:solidFill>
                <a:srgbClr val="CCFFCC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51"/>
              <p:cNvSpPr>
                <a:spLocks noChangeArrowheads="1"/>
              </p:cNvSpPr>
              <p:nvPr/>
            </p:nvSpPr>
            <p:spPr bwMode="auto">
              <a:xfrm rot="-748194">
                <a:off x="3949224" y="3099963"/>
                <a:ext cx="378586" cy="67720"/>
              </a:xfrm>
              <a:prstGeom prst="ellipse">
                <a:avLst/>
              </a:prstGeom>
              <a:solidFill>
                <a:srgbClr val="FF0000"/>
              </a:solidFill>
              <a:ln w="158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52"/>
            <p:cNvGrpSpPr>
              <a:grpSpLocks/>
            </p:cNvGrpSpPr>
            <p:nvPr/>
          </p:nvGrpSpPr>
          <p:grpSpPr bwMode="auto">
            <a:xfrm>
              <a:off x="2324764" y="4071942"/>
              <a:ext cx="1143008" cy="500066"/>
              <a:chOff x="2571736" y="3643314"/>
              <a:chExt cx="1143008" cy="500066"/>
            </a:xfrm>
          </p:grpSpPr>
          <p:sp>
            <p:nvSpPr>
              <p:cNvPr id="29" name="Oval 53"/>
              <p:cNvSpPr>
                <a:spLocks noChangeArrowheads="1"/>
              </p:cNvSpPr>
              <p:nvPr/>
            </p:nvSpPr>
            <p:spPr bwMode="auto">
              <a:xfrm>
                <a:off x="2571736" y="3643314"/>
                <a:ext cx="1143008" cy="500066"/>
              </a:xfrm>
              <a:prstGeom prst="ellipse">
                <a:avLst/>
              </a:prstGeom>
              <a:solidFill>
                <a:srgbClr val="00B050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54"/>
              <p:cNvSpPr>
                <a:spLocks noChangeArrowheads="1"/>
              </p:cNvSpPr>
              <p:nvPr/>
            </p:nvSpPr>
            <p:spPr bwMode="auto">
              <a:xfrm rot="-748194">
                <a:off x="2704325" y="3685229"/>
                <a:ext cx="378586" cy="67720"/>
              </a:xfrm>
              <a:prstGeom prst="ellipse">
                <a:avLst/>
              </a:prstGeom>
              <a:solidFill>
                <a:srgbClr val="FF0000"/>
              </a:solidFill>
              <a:ln w="158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55"/>
            <p:cNvGrpSpPr>
              <a:grpSpLocks/>
            </p:cNvGrpSpPr>
            <p:nvPr/>
          </p:nvGrpSpPr>
          <p:grpSpPr bwMode="auto">
            <a:xfrm rot="10800000">
              <a:off x="818444" y="4808094"/>
              <a:ext cx="1143008" cy="500066"/>
              <a:chOff x="2571736" y="3643314"/>
              <a:chExt cx="1143008" cy="500066"/>
            </a:xfrm>
          </p:grpSpPr>
          <p:sp>
            <p:nvSpPr>
              <p:cNvPr id="27" name="Oval 56"/>
              <p:cNvSpPr>
                <a:spLocks noChangeArrowheads="1"/>
              </p:cNvSpPr>
              <p:nvPr/>
            </p:nvSpPr>
            <p:spPr bwMode="auto">
              <a:xfrm>
                <a:off x="2571736" y="3643314"/>
                <a:ext cx="1143008" cy="500066"/>
              </a:xfrm>
              <a:prstGeom prst="ellipse">
                <a:avLst/>
              </a:prstGeom>
              <a:solidFill>
                <a:srgbClr val="00B050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28" name="Oval 57"/>
              <p:cNvSpPr>
                <a:spLocks noChangeArrowheads="1"/>
              </p:cNvSpPr>
              <p:nvPr/>
            </p:nvSpPr>
            <p:spPr bwMode="auto">
              <a:xfrm rot="-748194">
                <a:off x="2704325" y="3685229"/>
                <a:ext cx="378586" cy="67720"/>
              </a:xfrm>
              <a:prstGeom prst="ellipse">
                <a:avLst/>
              </a:prstGeom>
              <a:solidFill>
                <a:srgbClr val="FF0000"/>
              </a:solidFill>
              <a:ln w="158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58"/>
            <p:cNvGrpSpPr>
              <a:grpSpLocks/>
            </p:cNvGrpSpPr>
            <p:nvPr/>
          </p:nvGrpSpPr>
          <p:grpSpPr bwMode="auto">
            <a:xfrm rot="10800000">
              <a:off x="1571604" y="3686858"/>
              <a:ext cx="1143008" cy="500066"/>
              <a:chOff x="2571736" y="3643314"/>
              <a:chExt cx="1143008" cy="500066"/>
            </a:xfrm>
          </p:grpSpPr>
          <p:sp>
            <p:nvSpPr>
              <p:cNvPr id="25" name="Oval 59"/>
              <p:cNvSpPr>
                <a:spLocks noChangeArrowheads="1"/>
              </p:cNvSpPr>
              <p:nvPr/>
            </p:nvSpPr>
            <p:spPr bwMode="auto">
              <a:xfrm>
                <a:off x="2571736" y="3643314"/>
                <a:ext cx="1143008" cy="500066"/>
              </a:xfrm>
              <a:prstGeom prst="ellipse">
                <a:avLst/>
              </a:prstGeom>
              <a:solidFill>
                <a:srgbClr val="00B050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26" name="Oval 60"/>
              <p:cNvSpPr>
                <a:spLocks noChangeArrowheads="1"/>
              </p:cNvSpPr>
              <p:nvPr/>
            </p:nvSpPr>
            <p:spPr bwMode="auto">
              <a:xfrm rot="-748194">
                <a:off x="2704325" y="3685229"/>
                <a:ext cx="378586" cy="67720"/>
              </a:xfrm>
              <a:prstGeom prst="ellipse">
                <a:avLst/>
              </a:prstGeom>
              <a:solidFill>
                <a:srgbClr val="FF0000"/>
              </a:solidFill>
              <a:ln w="158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grpSp>
          <p:nvGrpSpPr>
            <p:cNvPr id="22" name="Group 61"/>
            <p:cNvGrpSpPr>
              <a:grpSpLocks/>
            </p:cNvGrpSpPr>
            <p:nvPr/>
          </p:nvGrpSpPr>
          <p:grpSpPr bwMode="auto">
            <a:xfrm>
              <a:off x="1571604" y="5193178"/>
              <a:ext cx="1143008" cy="500066"/>
              <a:chOff x="2571736" y="3643314"/>
              <a:chExt cx="1143008" cy="500066"/>
            </a:xfrm>
          </p:grpSpPr>
          <p:sp>
            <p:nvSpPr>
              <p:cNvPr id="23" name="Oval 62"/>
              <p:cNvSpPr>
                <a:spLocks noChangeArrowheads="1"/>
              </p:cNvSpPr>
              <p:nvPr/>
            </p:nvSpPr>
            <p:spPr bwMode="auto">
              <a:xfrm>
                <a:off x="2571736" y="3643314"/>
                <a:ext cx="1143008" cy="500066"/>
              </a:xfrm>
              <a:prstGeom prst="ellipse">
                <a:avLst/>
              </a:prstGeom>
              <a:solidFill>
                <a:srgbClr val="00B050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63"/>
              <p:cNvSpPr>
                <a:spLocks noChangeArrowheads="1"/>
              </p:cNvSpPr>
              <p:nvPr/>
            </p:nvSpPr>
            <p:spPr bwMode="auto">
              <a:xfrm rot="-748194">
                <a:off x="2704325" y="3685229"/>
                <a:ext cx="378586" cy="67720"/>
              </a:xfrm>
              <a:prstGeom prst="ellipse">
                <a:avLst/>
              </a:prstGeom>
              <a:solidFill>
                <a:srgbClr val="FF0000"/>
              </a:solidFill>
              <a:ln w="158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7" name="Group 92"/>
          <p:cNvGrpSpPr>
            <a:grpSpLocks/>
          </p:cNvGrpSpPr>
          <p:nvPr/>
        </p:nvGrpSpPr>
        <p:grpSpPr bwMode="auto">
          <a:xfrm>
            <a:off x="5500688" y="3460773"/>
            <a:ext cx="3143250" cy="2571750"/>
            <a:chOff x="5000628" y="3286125"/>
            <a:chExt cx="3429024" cy="2786081"/>
          </a:xfrm>
        </p:grpSpPr>
        <p:grpSp>
          <p:nvGrpSpPr>
            <p:cNvPr id="38" name="Group 64"/>
            <p:cNvGrpSpPr>
              <a:grpSpLocks/>
            </p:cNvGrpSpPr>
            <p:nvPr/>
          </p:nvGrpSpPr>
          <p:grpSpPr bwMode="auto">
            <a:xfrm>
              <a:off x="6143636" y="4429132"/>
              <a:ext cx="1143008" cy="500066"/>
              <a:chOff x="3857620" y="3143248"/>
              <a:chExt cx="1143008" cy="500066"/>
            </a:xfrm>
          </p:grpSpPr>
          <p:sp>
            <p:nvSpPr>
              <p:cNvPr id="63" name="Oval 65"/>
              <p:cNvSpPr>
                <a:spLocks noChangeArrowheads="1"/>
              </p:cNvSpPr>
              <p:nvPr/>
            </p:nvSpPr>
            <p:spPr bwMode="auto">
              <a:xfrm>
                <a:off x="3857620" y="3143248"/>
                <a:ext cx="1143008" cy="500066"/>
              </a:xfrm>
              <a:prstGeom prst="ellipse">
                <a:avLst/>
              </a:prstGeom>
              <a:solidFill>
                <a:srgbClr val="CCFFCC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Oval 66"/>
              <p:cNvSpPr>
                <a:spLocks noChangeArrowheads="1"/>
              </p:cNvSpPr>
              <p:nvPr/>
            </p:nvSpPr>
            <p:spPr bwMode="auto">
              <a:xfrm rot="-748194">
                <a:off x="3990209" y="3185163"/>
                <a:ext cx="378586" cy="67720"/>
              </a:xfrm>
              <a:prstGeom prst="ellipse">
                <a:avLst/>
              </a:prstGeom>
              <a:solidFill>
                <a:srgbClr val="FF0000"/>
              </a:solidFill>
              <a:ln w="158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" name="Group 67"/>
            <p:cNvGrpSpPr>
              <a:grpSpLocks/>
            </p:cNvGrpSpPr>
            <p:nvPr/>
          </p:nvGrpSpPr>
          <p:grpSpPr bwMode="auto">
            <a:xfrm rot="2405658">
              <a:off x="5402534" y="3834065"/>
              <a:ext cx="1143008" cy="500066"/>
              <a:chOff x="3286116" y="2714620"/>
              <a:chExt cx="1143008" cy="500066"/>
            </a:xfrm>
          </p:grpSpPr>
          <p:sp>
            <p:nvSpPr>
              <p:cNvPr id="61" name="Oval 68"/>
              <p:cNvSpPr>
                <a:spLocks noChangeArrowheads="1"/>
              </p:cNvSpPr>
              <p:nvPr/>
            </p:nvSpPr>
            <p:spPr bwMode="auto">
              <a:xfrm>
                <a:off x="3286116" y="2714620"/>
                <a:ext cx="1143008" cy="500066"/>
              </a:xfrm>
              <a:prstGeom prst="ellipse">
                <a:avLst/>
              </a:prstGeom>
              <a:solidFill>
                <a:srgbClr val="CCFFCC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69"/>
              <p:cNvSpPr>
                <a:spLocks noChangeArrowheads="1"/>
              </p:cNvSpPr>
              <p:nvPr/>
            </p:nvSpPr>
            <p:spPr bwMode="auto">
              <a:xfrm rot="-748194">
                <a:off x="3949224" y="3099963"/>
                <a:ext cx="378586" cy="67720"/>
              </a:xfrm>
              <a:prstGeom prst="ellipse">
                <a:avLst/>
              </a:prstGeom>
              <a:solidFill>
                <a:srgbClr val="FF0000"/>
              </a:solidFill>
              <a:ln w="158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" name="Group 70"/>
            <p:cNvGrpSpPr>
              <a:grpSpLocks/>
            </p:cNvGrpSpPr>
            <p:nvPr/>
          </p:nvGrpSpPr>
          <p:grpSpPr bwMode="auto">
            <a:xfrm>
              <a:off x="5000628" y="4429132"/>
              <a:ext cx="1143008" cy="500066"/>
              <a:chOff x="2571736" y="3643314"/>
              <a:chExt cx="1143008" cy="500066"/>
            </a:xfrm>
          </p:grpSpPr>
          <p:sp>
            <p:nvSpPr>
              <p:cNvPr id="59" name="Oval 71"/>
              <p:cNvSpPr>
                <a:spLocks noChangeArrowheads="1"/>
              </p:cNvSpPr>
              <p:nvPr/>
            </p:nvSpPr>
            <p:spPr bwMode="auto">
              <a:xfrm>
                <a:off x="2571736" y="3643314"/>
                <a:ext cx="1143008" cy="500066"/>
              </a:xfrm>
              <a:prstGeom prst="ellipse">
                <a:avLst/>
              </a:prstGeom>
              <a:solidFill>
                <a:srgbClr val="00B050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 rot="-748194">
                <a:off x="2704325" y="3685229"/>
                <a:ext cx="378586" cy="67720"/>
              </a:xfrm>
              <a:prstGeom prst="ellipse">
                <a:avLst/>
              </a:prstGeom>
              <a:solidFill>
                <a:srgbClr val="FF0000"/>
              </a:solidFill>
              <a:ln w="158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" name="Group 73"/>
            <p:cNvGrpSpPr>
              <a:grpSpLocks/>
            </p:cNvGrpSpPr>
            <p:nvPr/>
          </p:nvGrpSpPr>
          <p:grpSpPr bwMode="auto">
            <a:xfrm rot="10800000">
              <a:off x="7286644" y="4429132"/>
              <a:ext cx="1143008" cy="500066"/>
              <a:chOff x="2571736" y="3643314"/>
              <a:chExt cx="1143008" cy="500066"/>
            </a:xfrm>
          </p:grpSpPr>
          <p:sp>
            <p:nvSpPr>
              <p:cNvPr id="57" name="Oval 74"/>
              <p:cNvSpPr>
                <a:spLocks noChangeArrowheads="1"/>
              </p:cNvSpPr>
              <p:nvPr/>
            </p:nvSpPr>
            <p:spPr bwMode="auto">
              <a:xfrm>
                <a:off x="2571736" y="3643314"/>
                <a:ext cx="1143008" cy="500066"/>
              </a:xfrm>
              <a:prstGeom prst="ellipse">
                <a:avLst/>
              </a:prstGeom>
              <a:solidFill>
                <a:srgbClr val="00B050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58" name="Oval 75"/>
              <p:cNvSpPr>
                <a:spLocks noChangeArrowheads="1"/>
              </p:cNvSpPr>
              <p:nvPr/>
            </p:nvSpPr>
            <p:spPr bwMode="auto">
              <a:xfrm rot="-748194">
                <a:off x="2704325" y="3685229"/>
                <a:ext cx="378586" cy="67720"/>
              </a:xfrm>
              <a:prstGeom prst="ellipse">
                <a:avLst/>
              </a:prstGeom>
              <a:solidFill>
                <a:srgbClr val="FF0000"/>
              </a:solidFill>
              <a:ln w="158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grpSp>
          <p:nvGrpSpPr>
            <p:cNvPr id="42" name="Group 76"/>
            <p:cNvGrpSpPr>
              <a:grpSpLocks/>
            </p:cNvGrpSpPr>
            <p:nvPr/>
          </p:nvGrpSpPr>
          <p:grpSpPr bwMode="auto">
            <a:xfrm rot="2309591">
              <a:off x="6889444" y="5016264"/>
              <a:ext cx="1143008" cy="500066"/>
              <a:chOff x="2571736" y="3643314"/>
              <a:chExt cx="1143008" cy="500066"/>
            </a:xfrm>
          </p:grpSpPr>
          <p:sp>
            <p:nvSpPr>
              <p:cNvPr id="55" name="Oval 77"/>
              <p:cNvSpPr>
                <a:spLocks noChangeArrowheads="1"/>
              </p:cNvSpPr>
              <p:nvPr/>
            </p:nvSpPr>
            <p:spPr bwMode="auto">
              <a:xfrm>
                <a:off x="2571736" y="3643314"/>
                <a:ext cx="1143008" cy="500066"/>
              </a:xfrm>
              <a:prstGeom prst="ellipse">
                <a:avLst/>
              </a:prstGeom>
              <a:solidFill>
                <a:srgbClr val="00B050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Oval 78"/>
              <p:cNvSpPr>
                <a:spLocks noChangeArrowheads="1"/>
              </p:cNvSpPr>
              <p:nvPr/>
            </p:nvSpPr>
            <p:spPr bwMode="auto">
              <a:xfrm rot="-748194">
                <a:off x="2704325" y="3685229"/>
                <a:ext cx="378586" cy="67720"/>
              </a:xfrm>
              <a:prstGeom prst="ellipse">
                <a:avLst/>
              </a:prstGeom>
              <a:solidFill>
                <a:srgbClr val="FF0000"/>
              </a:solidFill>
              <a:ln w="158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" name="Group 79"/>
            <p:cNvGrpSpPr>
              <a:grpSpLocks/>
            </p:cNvGrpSpPr>
            <p:nvPr/>
          </p:nvGrpSpPr>
          <p:grpSpPr bwMode="auto">
            <a:xfrm rot="8258699">
              <a:off x="6877298" y="3820211"/>
              <a:ext cx="1143008" cy="500066"/>
              <a:chOff x="2571736" y="3643314"/>
              <a:chExt cx="1143008" cy="500066"/>
            </a:xfrm>
          </p:grpSpPr>
          <p:sp>
            <p:nvSpPr>
              <p:cNvPr id="53" name="Oval 80"/>
              <p:cNvSpPr>
                <a:spLocks noChangeArrowheads="1"/>
              </p:cNvSpPr>
              <p:nvPr/>
            </p:nvSpPr>
            <p:spPr bwMode="auto">
              <a:xfrm>
                <a:off x="2571736" y="3643314"/>
                <a:ext cx="1143008" cy="500066"/>
              </a:xfrm>
              <a:prstGeom prst="ellipse">
                <a:avLst/>
              </a:prstGeom>
              <a:solidFill>
                <a:srgbClr val="00B050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54" name="Oval 81"/>
              <p:cNvSpPr>
                <a:spLocks noChangeArrowheads="1"/>
              </p:cNvSpPr>
              <p:nvPr/>
            </p:nvSpPr>
            <p:spPr bwMode="auto">
              <a:xfrm rot="-748194">
                <a:off x="2704325" y="3685229"/>
                <a:ext cx="378586" cy="67720"/>
              </a:xfrm>
              <a:prstGeom prst="ellipse">
                <a:avLst/>
              </a:prstGeom>
              <a:solidFill>
                <a:srgbClr val="FF0000"/>
              </a:solidFill>
              <a:ln w="158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44" name="Group 82"/>
            <p:cNvGrpSpPr>
              <a:grpSpLocks/>
            </p:cNvGrpSpPr>
            <p:nvPr/>
          </p:nvGrpSpPr>
          <p:grpSpPr bwMode="auto">
            <a:xfrm rot="-2548628">
              <a:off x="5387558" y="5035197"/>
              <a:ext cx="1143008" cy="500066"/>
              <a:chOff x="2571736" y="3643314"/>
              <a:chExt cx="1143008" cy="500066"/>
            </a:xfrm>
          </p:grpSpPr>
          <p:sp>
            <p:nvSpPr>
              <p:cNvPr id="51" name="Oval 83"/>
              <p:cNvSpPr>
                <a:spLocks noChangeArrowheads="1"/>
              </p:cNvSpPr>
              <p:nvPr/>
            </p:nvSpPr>
            <p:spPr bwMode="auto">
              <a:xfrm>
                <a:off x="2571736" y="3643314"/>
                <a:ext cx="1143008" cy="500066"/>
              </a:xfrm>
              <a:prstGeom prst="ellipse">
                <a:avLst/>
              </a:prstGeom>
              <a:solidFill>
                <a:srgbClr val="00B050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Oval 84"/>
              <p:cNvSpPr>
                <a:spLocks noChangeArrowheads="1"/>
              </p:cNvSpPr>
              <p:nvPr/>
            </p:nvSpPr>
            <p:spPr bwMode="auto">
              <a:xfrm rot="-748194">
                <a:off x="2704325" y="3685229"/>
                <a:ext cx="378586" cy="67720"/>
              </a:xfrm>
              <a:prstGeom prst="ellipse">
                <a:avLst/>
              </a:prstGeom>
              <a:solidFill>
                <a:srgbClr val="FF0000"/>
              </a:solidFill>
              <a:ln w="158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45" name="Group 85"/>
            <p:cNvGrpSpPr>
              <a:grpSpLocks/>
            </p:cNvGrpSpPr>
            <p:nvPr/>
          </p:nvGrpSpPr>
          <p:grpSpPr bwMode="auto">
            <a:xfrm rot="-5400000">
              <a:off x="6146697" y="3607596"/>
              <a:ext cx="1143008" cy="500066"/>
              <a:chOff x="2571736" y="3643314"/>
              <a:chExt cx="1143008" cy="500066"/>
            </a:xfrm>
          </p:grpSpPr>
          <p:sp>
            <p:nvSpPr>
              <p:cNvPr id="49" name="Oval 86"/>
              <p:cNvSpPr>
                <a:spLocks noChangeArrowheads="1"/>
              </p:cNvSpPr>
              <p:nvPr/>
            </p:nvSpPr>
            <p:spPr bwMode="auto">
              <a:xfrm>
                <a:off x="2571736" y="3643314"/>
                <a:ext cx="1143008" cy="500066"/>
              </a:xfrm>
              <a:prstGeom prst="ellipse">
                <a:avLst/>
              </a:prstGeom>
              <a:solidFill>
                <a:srgbClr val="00B050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0" name="Oval 87"/>
              <p:cNvSpPr>
                <a:spLocks noChangeArrowheads="1"/>
              </p:cNvSpPr>
              <p:nvPr/>
            </p:nvSpPr>
            <p:spPr bwMode="auto">
              <a:xfrm rot="-748194">
                <a:off x="2704325" y="3685229"/>
                <a:ext cx="378586" cy="67720"/>
              </a:xfrm>
              <a:prstGeom prst="ellipse">
                <a:avLst/>
              </a:prstGeom>
              <a:solidFill>
                <a:srgbClr val="FF0000"/>
              </a:solidFill>
              <a:ln w="158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46" name="Group 88"/>
            <p:cNvGrpSpPr>
              <a:grpSpLocks/>
            </p:cNvGrpSpPr>
            <p:nvPr/>
          </p:nvGrpSpPr>
          <p:grpSpPr bwMode="auto">
            <a:xfrm rot="5400000">
              <a:off x="6135811" y="5250669"/>
              <a:ext cx="1143008" cy="500066"/>
              <a:chOff x="2571736" y="3643314"/>
              <a:chExt cx="1143008" cy="500066"/>
            </a:xfrm>
          </p:grpSpPr>
          <p:sp>
            <p:nvSpPr>
              <p:cNvPr id="47" name="Oval 89"/>
              <p:cNvSpPr>
                <a:spLocks noChangeArrowheads="1"/>
              </p:cNvSpPr>
              <p:nvPr/>
            </p:nvSpPr>
            <p:spPr bwMode="auto">
              <a:xfrm>
                <a:off x="2571736" y="3643314"/>
                <a:ext cx="1143008" cy="500066"/>
              </a:xfrm>
              <a:prstGeom prst="ellipse">
                <a:avLst/>
              </a:prstGeom>
              <a:solidFill>
                <a:srgbClr val="00B050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8" name="Oval 90"/>
              <p:cNvSpPr>
                <a:spLocks noChangeArrowheads="1"/>
              </p:cNvSpPr>
              <p:nvPr/>
            </p:nvSpPr>
            <p:spPr bwMode="auto">
              <a:xfrm rot="-748194">
                <a:off x="2704325" y="3685229"/>
                <a:ext cx="378586" cy="67720"/>
              </a:xfrm>
              <a:prstGeom prst="ellipse">
                <a:avLst/>
              </a:prstGeom>
              <a:solidFill>
                <a:srgbClr val="FF0000"/>
              </a:solidFill>
              <a:ln w="158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65" name="Bent Arrow 94"/>
          <p:cNvSpPr>
            <a:spLocks noChangeArrowheads="1"/>
          </p:cNvSpPr>
          <p:nvPr/>
        </p:nvSpPr>
        <p:spPr bwMode="auto">
          <a:xfrm rot="10800000">
            <a:off x="3435350" y="3886223"/>
            <a:ext cx="857250" cy="1143000"/>
          </a:xfrm>
          <a:custGeom>
            <a:avLst/>
            <a:gdLst>
              <a:gd name="T0" fmla="*/ 544962 w 857250"/>
              <a:gd name="T1" fmla="*/ 0 h 1143000"/>
              <a:gd name="T2" fmla="*/ 544962 w 857250"/>
              <a:gd name="T3" fmla="*/ 363303 h 1143000"/>
              <a:gd name="T4" fmla="*/ 63612 w 857250"/>
              <a:gd name="T5" fmla="*/ 1143000 h 1143000"/>
              <a:gd name="T6" fmla="*/ 857250 w 857250"/>
              <a:gd name="T7" fmla="*/ 181651 h 11430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857250"/>
              <a:gd name="T13" fmla="*/ 0 h 1143000"/>
              <a:gd name="T14" fmla="*/ 857250 w 857250"/>
              <a:gd name="T15" fmla="*/ 1143000 h 1143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7250" h="1143000">
                <a:moveTo>
                  <a:pt x="0" y="1143000"/>
                </a:moveTo>
                <a:lnTo>
                  <a:pt x="0" y="663001"/>
                </a:lnTo>
                <a:cubicBezTo>
                  <a:pt x="0" y="362027"/>
                  <a:pt x="243988" y="118039"/>
                  <a:pt x="544962" y="118040"/>
                </a:cubicBezTo>
                <a:cubicBezTo>
                  <a:pt x="544962" y="118040"/>
                  <a:pt x="544962" y="118040"/>
                  <a:pt x="544962" y="118040"/>
                </a:cubicBezTo>
                <a:lnTo>
                  <a:pt x="544962" y="118039"/>
                </a:lnTo>
                <a:lnTo>
                  <a:pt x="544962" y="0"/>
                </a:lnTo>
                <a:lnTo>
                  <a:pt x="857250" y="181651"/>
                </a:lnTo>
                <a:lnTo>
                  <a:pt x="544962" y="363303"/>
                </a:lnTo>
                <a:lnTo>
                  <a:pt x="544962" y="245264"/>
                </a:lnTo>
                <a:lnTo>
                  <a:pt x="544961" y="245264"/>
                </a:lnTo>
                <a:cubicBezTo>
                  <a:pt x="314251" y="245264"/>
                  <a:pt x="127224" y="432291"/>
                  <a:pt x="127224" y="663001"/>
                </a:cubicBezTo>
                <a:lnTo>
                  <a:pt x="127224" y="1143000"/>
                </a:lnTo>
                <a:close/>
              </a:path>
            </a:pathLst>
          </a:custGeom>
          <a:solidFill>
            <a:srgbClr val="FFFF00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66" name="Bent Arrow 95"/>
          <p:cNvSpPr>
            <a:spLocks noChangeArrowheads="1"/>
          </p:cNvSpPr>
          <p:nvPr/>
        </p:nvSpPr>
        <p:spPr bwMode="auto">
          <a:xfrm rot="10800000" flipH="1">
            <a:off x="4506913" y="3886223"/>
            <a:ext cx="857250" cy="1143000"/>
          </a:xfrm>
          <a:custGeom>
            <a:avLst/>
            <a:gdLst>
              <a:gd name="T0" fmla="*/ 544962 w 857250"/>
              <a:gd name="T1" fmla="*/ 0 h 1143000"/>
              <a:gd name="T2" fmla="*/ 544962 w 857250"/>
              <a:gd name="T3" fmla="*/ 363303 h 1143000"/>
              <a:gd name="T4" fmla="*/ 63612 w 857250"/>
              <a:gd name="T5" fmla="*/ 1143000 h 1143000"/>
              <a:gd name="T6" fmla="*/ 857250 w 857250"/>
              <a:gd name="T7" fmla="*/ 181651 h 11430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857250"/>
              <a:gd name="T13" fmla="*/ 0 h 1143000"/>
              <a:gd name="T14" fmla="*/ 857250 w 857250"/>
              <a:gd name="T15" fmla="*/ 1143000 h 1143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7250" h="1143000">
                <a:moveTo>
                  <a:pt x="0" y="1143000"/>
                </a:moveTo>
                <a:lnTo>
                  <a:pt x="0" y="663001"/>
                </a:lnTo>
                <a:cubicBezTo>
                  <a:pt x="0" y="362027"/>
                  <a:pt x="243988" y="118039"/>
                  <a:pt x="544962" y="118040"/>
                </a:cubicBezTo>
                <a:cubicBezTo>
                  <a:pt x="544962" y="118040"/>
                  <a:pt x="544962" y="118040"/>
                  <a:pt x="544962" y="118040"/>
                </a:cubicBezTo>
                <a:lnTo>
                  <a:pt x="544962" y="118039"/>
                </a:lnTo>
                <a:lnTo>
                  <a:pt x="544962" y="0"/>
                </a:lnTo>
                <a:lnTo>
                  <a:pt x="857250" y="181651"/>
                </a:lnTo>
                <a:lnTo>
                  <a:pt x="544962" y="363303"/>
                </a:lnTo>
                <a:lnTo>
                  <a:pt x="544962" y="245264"/>
                </a:lnTo>
                <a:lnTo>
                  <a:pt x="544961" y="245264"/>
                </a:lnTo>
                <a:cubicBezTo>
                  <a:pt x="314251" y="245264"/>
                  <a:pt x="127224" y="432291"/>
                  <a:pt x="127224" y="663001"/>
                </a:cubicBezTo>
                <a:lnTo>
                  <a:pt x="127224" y="1143000"/>
                </a:lnTo>
                <a:close/>
              </a:path>
            </a:pathLst>
          </a:custGeom>
          <a:solidFill>
            <a:srgbClr val="FFFF00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grpSp>
        <p:nvGrpSpPr>
          <p:cNvPr id="67" name="Group 41"/>
          <p:cNvGrpSpPr/>
          <p:nvPr/>
        </p:nvGrpSpPr>
        <p:grpSpPr>
          <a:xfrm>
            <a:off x="989214" y="4054048"/>
            <a:ext cx="1047757" cy="461599"/>
            <a:chOff x="3286116" y="2714620"/>
            <a:chExt cx="1143008" cy="500066"/>
          </a:xfrm>
          <a:solidFill>
            <a:schemeClr val="accent1">
              <a:lumMod val="20000"/>
              <a:lumOff val="80000"/>
              <a:alpha val="20000"/>
            </a:schemeClr>
          </a:solidFill>
        </p:grpSpPr>
        <p:sp>
          <p:nvSpPr>
            <p:cNvPr id="68" name="Oval 67"/>
            <p:cNvSpPr/>
            <p:nvPr/>
          </p:nvSpPr>
          <p:spPr bwMode="auto">
            <a:xfrm>
              <a:off x="3286116" y="2714620"/>
              <a:ext cx="1143008" cy="500066"/>
            </a:xfrm>
            <a:prstGeom prst="ellipse">
              <a:avLst/>
            </a:prstGeom>
            <a:grpFill/>
            <a:ln w="158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 rot="20851806">
              <a:off x="3949224" y="3099963"/>
              <a:ext cx="378586" cy="67720"/>
            </a:xfrm>
            <a:prstGeom prst="ellipse">
              <a:avLst/>
            </a:prstGeom>
            <a:grpFill/>
            <a:ln w="158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70" name="Group 41"/>
          <p:cNvGrpSpPr/>
          <p:nvPr/>
        </p:nvGrpSpPr>
        <p:grpSpPr>
          <a:xfrm>
            <a:off x="5964021" y="4142181"/>
            <a:ext cx="1047757" cy="461599"/>
            <a:chOff x="3286116" y="2714620"/>
            <a:chExt cx="1143008" cy="500066"/>
          </a:xfrm>
          <a:solidFill>
            <a:schemeClr val="accent1">
              <a:lumMod val="20000"/>
              <a:lumOff val="80000"/>
              <a:alpha val="20000"/>
            </a:schemeClr>
          </a:solidFill>
        </p:grpSpPr>
        <p:sp>
          <p:nvSpPr>
            <p:cNvPr id="71" name="Oval 70"/>
            <p:cNvSpPr/>
            <p:nvPr/>
          </p:nvSpPr>
          <p:spPr bwMode="auto">
            <a:xfrm>
              <a:off x="3286116" y="2714620"/>
              <a:ext cx="1143008" cy="500066"/>
            </a:xfrm>
            <a:prstGeom prst="ellipse">
              <a:avLst/>
            </a:prstGeom>
            <a:grpFill/>
            <a:ln w="158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 rot="20851806">
              <a:off x="3949224" y="3099963"/>
              <a:ext cx="378586" cy="67720"/>
            </a:xfrm>
            <a:prstGeom prst="ellipse">
              <a:avLst/>
            </a:prstGeom>
            <a:grpFill/>
            <a:ln w="158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765175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buFontTx/>
              <a:buNone/>
              <a:defRPr/>
            </a:pPr>
            <a:r>
              <a:rPr lang="en-GB" sz="2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Docking experiment</a:t>
            </a:r>
            <a:endParaRPr lang="en-GB" sz="2800" b="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57188" y="1514475"/>
            <a:ext cx="7696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l" eaLnBrk="0" hangingPunct="0">
              <a:spcBef>
                <a:spcPct val="125000"/>
              </a:spcBef>
              <a:buSzPct val="125000"/>
              <a:buFont typeface="Symbol" pitchFamily="18" charset="2"/>
              <a:buBlip>
                <a:blip r:embed="rId2"/>
              </a:buBlip>
            </a:pPr>
            <a:r>
              <a:rPr lang="en-GB" sz="2000" b="0" dirty="0">
                <a:solidFill>
                  <a:schemeClr val="bg1">
                    <a:lumMod val="65000"/>
                  </a:schemeClr>
                </a:solidFill>
              </a:rPr>
              <a:t>Objectives: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14399" y="1928802"/>
            <a:ext cx="72866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l" eaLnBrk="0" hangingPunct="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14375" algn="l"/>
              </a:tabLst>
            </a:pPr>
            <a:r>
              <a:rPr lang="en-GB" sz="1600" b="0" dirty="0">
                <a:solidFill>
                  <a:schemeClr val="bg1">
                    <a:lumMod val="65000"/>
                  </a:schemeClr>
                </a:solidFill>
              </a:rPr>
              <a:t>to find out whether PISA models can give geometry of interactions</a:t>
            </a:r>
          </a:p>
          <a:p>
            <a:pPr marL="174625" indent="-174625" algn="l" eaLnBrk="0" hangingPunct="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14375" algn="l"/>
              </a:tabLst>
            </a:pPr>
            <a:r>
              <a:rPr lang="en-GB" sz="1600" b="0" dirty="0">
                <a:solidFill>
                  <a:schemeClr val="bg1">
                    <a:lumMod val="65000"/>
                  </a:schemeClr>
                </a:solidFill>
              </a:rPr>
              <a:t>to identify conditions for complex distortion and re-assembly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57188" y="5243513"/>
            <a:ext cx="2286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l" eaLnBrk="0" hangingPunct="0">
              <a:spcBef>
                <a:spcPct val="125000"/>
              </a:spcBef>
              <a:buSzPct val="125000"/>
              <a:buFont typeface="Symbol" pitchFamily="18" charset="2"/>
              <a:buBlip>
                <a:blip r:embed="rId2"/>
              </a:buBlip>
            </a:pPr>
            <a:r>
              <a:rPr lang="en-GB" sz="2000" b="0">
                <a:solidFill>
                  <a:schemeClr val="bg1">
                    <a:lumMod val="65000"/>
                  </a:schemeClr>
                </a:solidFill>
              </a:rPr>
              <a:t>Data set: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14375" y="5603875"/>
            <a:ext cx="70723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l" eaLnBrk="0" hangingPunct="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14375" algn="l"/>
              </a:tabLst>
            </a:pPr>
            <a:r>
              <a:rPr lang="en-GB" sz="1600" b="0">
                <a:solidFill>
                  <a:schemeClr val="bg1">
                    <a:lumMod val="65000"/>
                  </a:schemeClr>
                </a:solidFill>
              </a:rPr>
              <a:t>4065 protein dimers identified by PISA</a:t>
            </a:r>
          </a:p>
          <a:p>
            <a:pPr marL="174625" indent="-174625" algn="l" eaLnBrk="0" hangingPunct="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14375" algn="l"/>
              </a:tabLst>
            </a:pPr>
            <a:r>
              <a:rPr lang="en-GB" sz="1600" b="0">
                <a:solidFill>
                  <a:schemeClr val="bg1">
                    <a:lumMod val="65000"/>
                  </a:schemeClr>
                </a:solidFill>
              </a:rPr>
              <a:t>decreased redundancy by removing structures with high structure and sequence similarity </a:t>
            </a:r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4857750" y="3514725"/>
            <a:ext cx="2078038" cy="1725613"/>
            <a:chOff x="4857750" y="3571876"/>
            <a:chExt cx="2078038" cy="1725613"/>
          </a:xfrm>
        </p:grpSpPr>
        <p:sp>
          <p:nvSpPr>
            <p:cNvPr id="10" name="Freeform 88"/>
            <p:cNvSpPr>
              <a:spLocks noChangeArrowheads="1"/>
            </p:cNvSpPr>
            <p:nvPr/>
          </p:nvSpPr>
          <p:spPr bwMode="auto">
            <a:xfrm rot="10800000">
              <a:off x="5741081" y="3746786"/>
              <a:ext cx="1194707" cy="1479278"/>
            </a:xfrm>
            <a:custGeom>
              <a:avLst/>
              <a:gdLst>
                <a:gd name="T0" fmla="*/ 608617 w 1195070"/>
                <a:gd name="T1" fmla="*/ 13913 h 1479550"/>
                <a:gd name="T2" fmla="*/ 835901 w 1195070"/>
                <a:gd name="T3" fmla="*/ 44298 h 1479550"/>
                <a:gd name="T4" fmla="*/ 941964 w 1195070"/>
                <a:gd name="T5" fmla="*/ 188565 h 1479550"/>
                <a:gd name="T6" fmla="*/ 979845 w 1195070"/>
                <a:gd name="T7" fmla="*/ 423968 h 1479550"/>
                <a:gd name="T8" fmla="*/ 828323 w 1195070"/>
                <a:gd name="T9" fmla="*/ 674554 h 1479550"/>
                <a:gd name="T10" fmla="*/ 896506 w 1195070"/>
                <a:gd name="T11" fmla="*/ 864388 h 1479550"/>
                <a:gd name="T12" fmla="*/ 1116219 w 1195070"/>
                <a:gd name="T13" fmla="*/ 1039032 h 1479550"/>
                <a:gd name="T14" fmla="*/ 1138947 w 1195070"/>
                <a:gd name="T15" fmla="*/ 1282026 h 1479550"/>
                <a:gd name="T16" fmla="*/ 820746 w 1195070"/>
                <a:gd name="T17" fmla="*/ 1464266 h 1479550"/>
                <a:gd name="T18" fmla="*/ 305573 w 1195070"/>
                <a:gd name="T19" fmla="*/ 1221276 h 1479550"/>
                <a:gd name="T20" fmla="*/ 32830 w 1195070"/>
                <a:gd name="T21" fmla="*/ 864388 h 1479550"/>
                <a:gd name="T22" fmla="*/ 108593 w 1195070"/>
                <a:gd name="T23" fmla="*/ 386001 h 1479550"/>
                <a:gd name="T24" fmla="*/ 244957 w 1195070"/>
                <a:gd name="T25" fmla="*/ 127814 h 1479550"/>
                <a:gd name="T26" fmla="*/ 608617 w 1195070"/>
                <a:gd name="T27" fmla="*/ 13913 h 14795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95070"/>
                <a:gd name="T43" fmla="*/ 0 h 1479550"/>
                <a:gd name="T44" fmla="*/ 1195070 w 1195070"/>
                <a:gd name="T45" fmla="*/ 1479550 h 14795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95070" h="1479550">
                  <a:moveTo>
                    <a:pt x="612140" y="13970"/>
                  </a:moveTo>
                  <a:cubicBezTo>
                    <a:pt x="711200" y="0"/>
                    <a:pt x="784860" y="15240"/>
                    <a:pt x="840740" y="44450"/>
                  </a:cubicBezTo>
                  <a:cubicBezTo>
                    <a:pt x="896620" y="73660"/>
                    <a:pt x="923290" y="125730"/>
                    <a:pt x="947420" y="189230"/>
                  </a:cubicBezTo>
                  <a:cubicBezTo>
                    <a:pt x="971550" y="252730"/>
                    <a:pt x="1004570" y="344170"/>
                    <a:pt x="985520" y="425450"/>
                  </a:cubicBezTo>
                  <a:cubicBezTo>
                    <a:pt x="966470" y="506730"/>
                    <a:pt x="847090" y="603250"/>
                    <a:pt x="833120" y="676910"/>
                  </a:cubicBezTo>
                  <a:cubicBezTo>
                    <a:pt x="819150" y="750570"/>
                    <a:pt x="853440" y="806450"/>
                    <a:pt x="901700" y="867410"/>
                  </a:cubicBezTo>
                  <a:cubicBezTo>
                    <a:pt x="949960" y="928370"/>
                    <a:pt x="1082040" y="972820"/>
                    <a:pt x="1122680" y="1042670"/>
                  </a:cubicBezTo>
                  <a:cubicBezTo>
                    <a:pt x="1163320" y="1112520"/>
                    <a:pt x="1195070" y="1215390"/>
                    <a:pt x="1145540" y="1286510"/>
                  </a:cubicBezTo>
                  <a:cubicBezTo>
                    <a:pt x="1096010" y="1357630"/>
                    <a:pt x="965200" y="1479550"/>
                    <a:pt x="825500" y="1469390"/>
                  </a:cubicBezTo>
                  <a:cubicBezTo>
                    <a:pt x="685800" y="1459230"/>
                    <a:pt x="439420" y="1325880"/>
                    <a:pt x="307340" y="1225550"/>
                  </a:cubicBezTo>
                  <a:cubicBezTo>
                    <a:pt x="175260" y="1125220"/>
                    <a:pt x="66040" y="1007110"/>
                    <a:pt x="33020" y="867410"/>
                  </a:cubicBezTo>
                  <a:cubicBezTo>
                    <a:pt x="0" y="727710"/>
                    <a:pt x="73660" y="510540"/>
                    <a:pt x="109220" y="387350"/>
                  </a:cubicBezTo>
                  <a:cubicBezTo>
                    <a:pt x="144780" y="264160"/>
                    <a:pt x="162560" y="189230"/>
                    <a:pt x="246380" y="128270"/>
                  </a:cubicBezTo>
                  <a:cubicBezTo>
                    <a:pt x="330200" y="67310"/>
                    <a:pt x="513080" y="27940"/>
                    <a:pt x="612140" y="13970"/>
                  </a:cubicBezTo>
                  <a:close/>
                </a:path>
              </a:pathLst>
            </a:custGeom>
            <a:solidFill>
              <a:srgbClr val="33CCFF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1" name="Freeform 91"/>
            <p:cNvSpPr>
              <a:spLocks noChangeArrowheads="1"/>
            </p:cNvSpPr>
            <p:nvPr/>
          </p:nvSpPr>
          <p:spPr bwMode="auto">
            <a:xfrm rot="10800000">
              <a:off x="4857750" y="3571876"/>
              <a:ext cx="1225177" cy="1725613"/>
            </a:xfrm>
            <a:custGeom>
              <a:avLst/>
              <a:gdLst>
                <a:gd name="T0" fmla="*/ 223498 w 1225550"/>
                <a:gd name="T1" fmla="*/ 5061 h 1725930"/>
                <a:gd name="T2" fmla="*/ 56827 w 1225550"/>
                <a:gd name="T3" fmla="*/ 111372 h 1725930"/>
                <a:gd name="T4" fmla="*/ 117426 w 1225550"/>
                <a:gd name="T5" fmla="*/ 248046 h 1725930"/>
                <a:gd name="T6" fmla="*/ 147735 w 1225550"/>
                <a:gd name="T7" fmla="*/ 354365 h 1725930"/>
                <a:gd name="T8" fmla="*/ 170462 w 1225550"/>
                <a:gd name="T9" fmla="*/ 468266 h 1725930"/>
                <a:gd name="T10" fmla="*/ 132583 w 1225550"/>
                <a:gd name="T11" fmla="*/ 559383 h 1725930"/>
                <a:gd name="T12" fmla="*/ 26518 w 1225550"/>
                <a:gd name="T13" fmla="*/ 711251 h 1725930"/>
                <a:gd name="T14" fmla="*/ 3791 w 1225550"/>
                <a:gd name="T15" fmla="*/ 817563 h 1725930"/>
                <a:gd name="T16" fmla="*/ 49245 w 1225550"/>
                <a:gd name="T17" fmla="*/ 901086 h 1725930"/>
                <a:gd name="T18" fmla="*/ 140153 w 1225550"/>
                <a:gd name="T19" fmla="*/ 977020 h 1725930"/>
                <a:gd name="T20" fmla="*/ 284098 w 1225550"/>
                <a:gd name="T21" fmla="*/ 1075740 h 1725930"/>
                <a:gd name="T22" fmla="*/ 329557 w 1225550"/>
                <a:gd name="T23" fmla="*/ 1174456 h 1725930"/>
                <a:gd name="T24" fmla="*/ 352286 w 1225550"/>
                <a:gd name="T25" fmla="*/ 1303544 h 1725930"/>
                <a:gd name="T26" fmla="*/ 299257 w 1225550"/>
                <a:gd name="T27" fmla="*/ 1409853 h 1725930"/>
                <a:gd name="T28" fmla="*/ 253797 w 1225550"/>
                <a:gd name="T29" fmla="*/ 1463007 h 1725930"/>
                <a:gd name="T30" fmla="*/ 261370 w 1225550"/>
                <a:gd name="T31" fmla="*/ 1607282 h 1725930"/>
                <a:gd name="T32" fmla="*/ 503805 w 1225550"/>
                <a:gd name="T33" fmla="*/ 1690808 h 1725930"/>
                <a:gd name="T34" fmla="*/ 799272 w 1225550"/>
                <a:gd name="T35" fmla="*/ 1705996 h 1725930"/>
                <a:gd name="T36" fmla="*/ 981098 w 1225550"/>
                <a:gd name="T37" fmla="*/ 1607282 h 1725930"/>
                <a:gd name="T38" fmla="*/ 1215957 w 1225550"/>
                <a:gd name="T39" fmla="*/ 1333919 h 1725930"/>
                <a:gd name="T40" fmla="*/ 996248 w 1225550"/>
                <a:gd name="T41" fmla="*/ 885903 h 1725930"/>
                <a:gd name="T42" fmla="*/ 617449 w 1225550"/>
                <a:gd name="T43" fmla="*/ 604951 h 1725930"/>
                <a:gd name="T44" fmla="*/ 534113 w 1225550"/>
                <a:gd name="T45" fmla="*/ 308797 h 1725930"/>
                <a:gd name="T46" fmla="*/ 481077 w 1225550"/>
                <a:gd name="T47" fmla="*/ 80995 h 1725930"/>
                <a:gd name="T48" fmla="*/ 223498 w 1225550"/>
                <a:gd name="T49" fmla="*/ 5061 h 17259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25550"/>
                <a:gd name="T76" fmla="*/ 0 h 1725930"/>
                <a:gd name="T77" fmla="*/ 1225550 w 1225550"/>
                <a:gd name="T78" fmla="*/ 1725930 h 17259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25550" h="1725930">
                  <a:moveTo>
                    <a:pt x="224790" y="5080"/>
                  </a:moveTo>
                  <a:cubicBezTo>
                    <a:pt x="153670" y="10160"/>
                    <a:pt x="74930" y="71120"/>
                    <a:pt x="57150" y="111760"/>
                  </a:cubicBezTo>
                  <a:cubicBezTo>
                    <a:pt x="39370" y="152400"/>
                    <a:pt x="102870" y="208280"/>
                    <a:pt x="118110" y="248920"/>
                  </a:cubicBezTo>
                  <a:cubicBezTo>
                    <a:pt x="133350" y="289560"/>
                    <a:pt x="139700" y="318770"/>
                    <a:pt x="148590" y="355600"/>
                  </a:cubicBezTo>
                  <a:cubicBezTo>
                    <a:pt x="157480" y="392430"/>
                    <a:pt x="173990" y="435610"/>
                    <a:pt x="171450" y="469900"/>
                  </a:cubicBezTo>
                  <a:cubicBezTo>
                    <a:pt x="168910" y="504190"/>
                    <a:pt x="157480" y="520700"/>
                    <a:pt x="133350" y="561340"/>
                  </a:cubicBezTo>
                  <a:cubicBezTo>
                    <a:pt x="109220" y="601980"/>
                    <a:pt x="48260" y="670560"/>
                    <a:pt x="26670" y="713740"/>
                  </a:cubicBezTo>
                  <a:cubicBezTo>
                    <a:pt x="5080" y="756920"/>
                    <a:pt x="0" y="788670"/>
                    <a:pt x="3810" y="820420"/>
                  </a:cubicBezTo>
                  <a:cubicBezTo>
                    <a:pt x="7620" y="852170"/>
                    <a:pt x="26670" y="877570"/>
                    <a:pt x="49530" y="904240"/>
                  </a:cubicBezTo>
                  <a:cubicBezTo>
                    <a:pt x="72390" y="930910"/>
                    <a:pt x="101600" y="951230"/>
                    <a:pt x="140970" y="980440"/>
                  </a:cubicBezTo>
                  <a:cubicBezTo>
                    <a:pt x="180340" y="1009650"/>
                    <a:pt x="254000" y="1046480"/>
                    <a:pt x="285750" y="1079500"/>
                  </a:cubicBezTo>
                  <a:cubicBezTo>
                    <a:pt x="317500" y="1112520"/>
                    <a:pt x="320040" y="1140460"/>
                    <a:pt x="331470" y="1178560"/>
                  </a:cubicBezTo>
                  <a:cubicBezTo>
                    <a:pt x="342900" y="1216660"/>
                    <a:pt x="359410" y="1268730"/>
                    <a:pt x="354330" y="1308100"/>
                  </a:cubicBezTo>
                  <a:cubicBezTo>
                    <a:pt x="349250" y="1347470"/>
                    <a:pt x="317500" y="1388110"/>
                    <a:pt x="300990" y="1414780"/>
                  </a:cubicBezTo>
                  <a:cubicBezTo>
                    <a:pt x="284480" y="1441450"/>
                    <a:pt x="261620" y="1435100"/>
                    <a:pt x="255270" y="1468120"/>
                  </a:cubicBezTo>
                  <a:cubicBezTo>
                    <a:pt x="248920" y="1501140"/>
                    <a:pt x="220980" y="1574800"/>
                    <a:pt x="262890" y="1612900"/>
                  </a:cubicBezTo>
                  <a:cubicBezTo>
                    <a:pt x="304800" y="1651000"/>
                    <a:pt x="416560" y="1680210"/>
                    <a:pt x="506730" y="1696720"/>
                  </a:cubicBezTo>
                  <a:cubicBezTo>
                    <a:pt x="596900" y="1713230"/>
                    <a:pt x="723900" y="1725930"/>
                    <a:pt x="803910" y="1711960"/>
                  </a:cubicBezTo>
                  <a:cubicBezTo>
                    <a:pt x="883920" y="1697990"/>
                    <a:pt x="916940" y="1675130"/>
                    <a:pt x="986790" y="1612900"/>
                  </a:cubicBezTo>
                  <a:cubicBezTo>
                    <a:pt x="1056640" y="1550670"/>
                    <a:pt x="1220470" y="1459230"/>
                    <a:pt x="1223010" y="1338580"/>
                  </a:cubicBezTo>
                  <a:cubicBezTo>
                    <a:pt x="1225550" y="1217930"/>
                    <a:pt x="1102360" y="1010920"/>
                    <a:pt x="1002030" y="889000"/>
                  </a:cubicBezTo>
                  <a:cubicBezTo>
                    <a:pt x="901700" y="767080"/>
                    <a:pt x="698500" y="703580"/>
                    <a:pt x="621030" y="607060"/>
                  </a:cubicBezTo>
                  <a:cubicBezTo>
                    <a:pt x="543560" y="510540"/>
                    <a:pt x="560070" y="397510"/>
                    <a:pt x="537210" y="309880"/>
                  </a:cubicBezTo>
                  <a:cubicBezTo>
                    <a:pt x="514350" y="222250"/>
                    <a:pt x="532130" y="133350"/>
                    <a:pt x="483870" y="81280"/>
                  </a:cubicBezTo>
                  <a:cubicBezTo>
                    <a:pt x="435610" y="29210"/>
                    <a:pt x="295910" y="0"/>
                    <a:pt x="224790" y="5080"/>
                  </a:cubicBezTo>
                  <a:close/>
                </a:path>
              </a:pathLst>
            </a:custGeom>
            <a:solidFill>
              <a:srgbClr val="00FF00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</p:grpSp>
      <p:sp>
        <p:nvSpPr>
          <p:cNvPr id="12" name="Freeform 92"/>
          <p:cNvSpPr>
            <a:spLocks noChangeArrowheads="1"/>
          </p:cNvSpPr>
          <p:nvPr/>
        </p:nvSpPr>
        <p:spPr bwMode="auto">
          <a:xfrm>
            <a:off x="7710488" y="1585913"/>
            <a:ext cx="1195387" cy="1479550"/>
          </a:xfrm>
          <a:custGeom>
            <a:avLst/>
            <a:gdLst>
              <a:gd name="T0" fmla="*/ 615233 w 1195070"/>
              <a:gd name="T1" fmla="*/ 13970 h 1479550"/>
              <a:gd name="T2" fmla="*/ 844986 w 1195070"/>
              <a:gd name="T3" fmla="*/ 44450 h 1479550"/>
              <a:gd name="T4" fmla="*/ 952202 w 1195070"/>
              <a:gd name="T5" fmla="*/ 189230 h 1479550"/>
              <a:gd name="T6" fmla="*/ 990495 w 1195070"/>
              <a:gd name="T7" fmla="*/ 425450 h 1479550"/>
              <a:gd name="T8" fmla="*/ 837327 w 1195070"/>
              <a:gd name="T9" fmla="*/ 676910 h 1479550"/>
              <a:gd name="T10" fmla="*/ 906252 w 1195070"/>
              <a:gd name="T11" fmla="*/ 867410 h 1479550"/>
              <a:gd name="T12" fmla="*/ 1128352 w 1195070"/>
              <a:gd name="T13" fmla="*/ 1042670 h 1479550"/>
              <a:gd name="T14" fmla="*/ 1151327 w 1195070"/>
              <a:gd name="T15" fmla="*/ 1286510 h 1479550"/>
              <a:gd name="T16" fmla="*/ 829669 w 1195070"/>
              <a:gd name="T17" fmla="*/ 1469390 h 1479550"/>
              <a:gd name="T18" fmla="*/ 308898 w 1195070"/>
              <a:gd name="T19" fmla="*/ 1225550 h 1479550"/>
              <a:gd name="T20" fmla="*/ 33191 w 1195070"/>
              <a:gd name="T21" fmla="*/ 867410 h 1479550"/>
              <a:gd name="T22" fmla="*/ 109771 w 1195070"/>
              <a:gd name="T23" fmla="*/ 387350 h 1479550"/>
              <a:gd name="T24" fmla="*/ 247623 w 1195070"/>
              <a:gd name="T25" fmla="*/ 128270 h 1479550"/>
              <a:gd name="T26" fmla="*/ 615233 w 1195070"/>
              <a:gd name="T27" fmla="*/ 13970 h 147955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95070"/>
              <a:gd name="T43" fmla="*/ 0 h 1479550"/>
              <a:gd name="T44" fmla="*/ 1195070 w 1195070"/>
              <a:gd name="T45" fmla="*/ 1479550 h 147955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95070" h="1479550">
                <a:moveTo>
                  <a:pt x="612140" y="13970"/>
                </a:moveTo>
                <a:cubicBezTo>
                  <a:pt x="711200" y="0"/>
                  <a:pt x="784860" y="15240"/>
                  <a:pt x="840740" y="44450"/>
                </a:cubicBezTo>
                <a:cubicBezTo>
                  <a:pt x="896620" y="73660"/>
                  <a:pt x="923290" y="125730"/>
                  <a:pt x="947420" y="189230"/>
                </a:cubicBezTo>
                <a:cubicBezTo>
                  <a:pt x="971550" y="252730"/>
                  <a:pt x="1004570" y="344170"/>
                  <a:pt x="985520" y="425450"/>
                </a:cubicBezTo>
                <a:cubicBezTo>
                  <a:pt x="966470" y="506730"/>
                  <a:pt x="847090" y="603250"/>
                  <a:pt x="833120" y="676910"/>
                </a:cubicBezTo>
                <a:cubicBezTo>
                  <a:pt x="819150" y="750570"/>
                  <a:pt x="853440" y="806450"/>
                  <a:pt x="901700" y="867410"/>
                </a:cubicBezTo>
                <a:cubicBezTo>
                  <a:pt x="949960" y="928370"/>
                  <a:pt x="1082040" y="972820"/>
                  <a:pt x="1122680" y="1042670"/>
                </a:cubicBezTo>
                <a:cubicBezTo>
                  <a:pt x="1163320" y="1112520"/>
                  <a:pt x="1195070" y="1215390"/>
                  <a:pt x="1145540" y="1286510"/>
                </a:cubicBezTo>
                <a:cubicBezTo>
                  <a:pt x="1096010" y="1357630"/>
                  <a:pt x="965200" y="1479550"/>
                  <a:pt x="825500" y="1469390"/>
                </a:cubicBezTo>
                <a:cubicBezTo>
                  <a:pt x="685800" y="1459230"/>
                  <a:pt x="439420" y="1325880"/>
                  <a:pt x="307340" y="1225550"/>
                </a:cubicBezTo>
                <a:cubicBezTo>
                  <a:pt x="175260" y="1125220"/>
                  <a:pt x="66040" y="1007110"/>
                  <a:pt x="33020" y="867410"/>
                </a:cubicBezTo>
                <a:cubicBezTo>
                  <a:pt x="0" y="727710"/>
                  <a:pt x="73660" y="510540"/>
                  <a:pt x="109220" y="387350"/>
                </a:cubicBezTo>
                <a:cubicBezTo>
                  <a:pt x="144780" y="264160"/>
                  <a:pt x="162560" y="189230"/>
                  <a:pt x="246380" y="128270"/>
                </a:cubicBezTo>
                <a:cubicBezTo>
                  <a:pt x="330200" y="67310"/>
                  <a:pt x="513080" y="27940"/>
                  <a:pt x="612140" y="13970"/>
                </a:cubicBezTo>
                <a:close/>
              </a:path>
            </a:pathLst>
          </a:custGeom>
          <a:solidFill>
            <a:srgbClr val="33CCFF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Down Arrow 96"/>
          <p:cNvSpPr>
            <a:spLocks noChangeArrowheads="1"/>
          </p:cNvSpPr>
          <p:nvPr/>
        </p:nvSpPr>
        <p:spPr bwMode="auto">
          <a:xfrm rot="2438752">
            <a:off x="7058025" y="2954338"/>
            <a:ext cx="349250" cy="854075"/>
          </a:xfrm>
          <a:prstGeom prst="downArrow">
            <a:avLst>
              <a:gd name="adj1" fmla="val 32935"/>
              <a:gd name="adj2" fmla="val 97331"/>
            </a:avLst>
          </a:prstGeom>
          <a:solidFill>
            <a:srgbClr val="FFFF00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Curved Up Arrow 97"/>
          <p:cNvSpPr>
            <a:spLocks noChangeArrowheads="1"/>
          </p:cNvSpPr>
          <p:nvPr/>
        </p:nvSpPr>
        <p:spPr bwMode="auto">
          <a:xfrm rot="18601992">
            <a:off x="7253288" y="2841625"/>
            <a:ext cx="571500" cy="428625"/>
          </a:xfrm>
          <a:prstGeom prst="curvedUpArrow">
            <a:avLst>
              <a:gd name="adj1" fmla="val 25000"/>
              <a:gd name="adj2" fmla="val 50000"/>
              <a:gd name="adj3" fmla="val 42778"/>
            </a:avLst>
          </a:prstGeom>
          <a:solidFill>
            <a:srgbClr val="FFFF00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092950" y="3871913"/>
            <a:ext cx="20510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l" eaLnBrk="0" hangingPunct="0">
              <a:lnSpc>
                <a:spcPct val="100000"/>
              </a:lnSpc>
              <a:spcBef>
                <a:spcPts val="600"/>
              </a:spcBef>
              <a:tabLst>
                <a:tab pos="714375" algn="l"/>
              </a:tabLst>
            </a:pPr>
            <a:r>
              <a:rPr lang="en-GB" sz="1600" b="0">
                <a:solidFill>
                  <a:srgbClr val="FFFF00"/>
                </a:solidFill>
              </a:rPr>
              <a:t>Rigid body docking</a:t>
            </a:r>
          </a:p>
          <a:p>
            <a:pPr marL="174625" indent="-174625" algn="l" eaLnBrk="0" hangingPunct="0">
              <a:lnSpc>
                <a:spcPct val="100000"/>
              </a:lnSpc>
              <a:spcBef>
                <a:spcPts val="600"/>
              </a:spcBef>
              <a:tabLst>
                <a:tab pos="714375" algn="l"/>
              </a:tabLst>
            </a:pPr>
            <a:r>
              <a:rPr lang="en-GB" sz="1600" b="0">
                <a:solidFill>
                  <a:srgbClr val="FFFF00"/>
                </a:solidFill>
              </a:rPr>
              <a:t> = rotation +</a:t>
            </a:r>
          </a:p>
          <a:p>
            <a:pPr marL="174625" indent="-174625" algn="l" eaLnBrk="0" hangingPunct="0">
              <a:lnSpc>
                <a:spcPct val="100000"/>
              </a:lnSpc>
              <a:spcBef>
                <a:spcPct val="0"/>
              </a:spcBef>
              <a:tabLst>
                <a:tab pos="714375" algn="l"/>
              </a:tabLst>
            </a:pPr>
            <a:r>
              <a:rPr lang="en-GB" sz="1600" b="0">
                <a:solidFill>
                  <a:srgbClr val="FFFF00"/>
                </a:solidFill>
              </a:rPr>
              <a:t>	 translation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57158" y="2714620"/>
            <a:ext cx="571504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l" eaLnBrk="0" hangingPunct="0">
              <a:spcBef>
                <a:spcPct val="125000"/>
              </a:spcBef>
              <a:buSzPct val="125000"/>
              <a:buFont typeface="Symbol" pitchFamily="18" charset="2"/>
              <a:buBlip>
                <a:blip r:embed="rId2"/>
              </a:buBlip>
            </a:pPr>
            <a:r>
              <a:rPr lang="en-GB" sz="2000" b="0" dirty="0" smtClean="0">
                <a:solidFill>
                  <a:schemeClr val="bg1"/>
                </a:solidFill>
              </a:rPr>
              <a:t>Idea: attempt to reproduce crystal </a:t>
            </a:r>
            <a:r>
              <a:rPr lang="en-GB" sz="2000" b="0" dirty="0" err="1" smtClean="0">
                <a:solidFill>
                  <a:schemeClr val="bg1"/>
                </a:solidFill>
              </a:rPr>
              <a:t>dimers</a:t>
            </a:r>
            <a:endParaRPr lang="en-GB" sz="2000" b="0" dirty="0">
              <a:solidFill>
                <a:schemeClr val="bg1"/>
              </a:solidFill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714369" y="3128947"/>
            <a:ext cx="3929069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l" eaLnBrk="0" hangingPunct="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14375" algn="l"/>
              </a:tabLst>
            </a:pPr>
            <a:r>
              <a:rPr lang="en-GB" sz="1600" b="0" dirty="0" smtClean="0">
                <a:solidFill>
                  <a:schemeClr val="bg1"/>
                </a:solidFill>
              </a:rPr>
              <a:t>geometry optimized by crystal – no conformation modelling required</a:t>
            </a:r>
          </a:p>
          <a:p>
            <a:pPr marL="174625" indent="-174625" algn="l" eaLnBrk="0" hangingPunct="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14375" algn="l"/>
              </a:tabLst>
            </a:pPr>
            <a:r>
              <a:rPr lang="en-GB" sz="1600" b="0" dirty="0" smtClean="0">
                <a:solidFill>
                  <a:schemeClr val="bg1"/>
                </a:solidFill>
              </a:rPr>
              <a:t>if there is no reassemble effects and PISA  energies are good, all </a:t>
            </a:r>
            <a:r>
              <a:rPr lang="en-GB" sz="1600" b="0" dirty="0" err="1" smtClean="0">
                <a:solidFill>
                  <a:schemeClr val="bg1"/>
                </a:solidFill>
              </a:rPr>
              <a:t>dimers</a:t>
            </a:r>
            <a:r>
              <a:rPr lang="en-GB" sz="1600" b="0" dirty="0" smtClean="0">
                <a:solidFill>
                  <a:schemeClr val="bg1"/>
                </a:solidFill>
              </a:rPr>
              <a:t> should be found by docking</a:t>
            </a:r>
          </a:p>
          <a:p>
            <a:pPr marL="174625" indent="-174625" algn="l" eaLnBrk="0" hangingPunct="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714375" algn="l"/>
              </a:tabLst>
            </a:pPr>
            <a:r>
              <a:rPr lang="en-GB" sz="1600" b="0" dirty="0" smtClean="0">
                <a:solidFill>
                  <a:schemeClr val="bg1"/>
                </a:solidFill>
              </a:rPr>
              <a:t>any docking failures should be due to energy errors, or crystal effects, or both</a:t>
            </a:r>
            <a:endParaRPr lang="en-GB" sz="16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765175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buFontTx/>
              <a:buNone/>
              <a:defRPr/>
            </a:pPr>
            <a:r>
              <a:rPr lang="en-GB" sz="2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Docking results</a:t>
            </a:r>
            <a:endParaRPr lang="en-GB" sz="2800" b="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428875" y="1800225"/>
            <a:ext cx="4143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spcBef>
                <a:spcPct val="125000"/>
              </a:spcBef>
              <a:buSzPct val="125000"/>
            </a:pPr>
            <a:r>
              <a:rPr lang="en-GB" sz="2400" b="0">
                <a:solidFill>
                  <a:schemeClr val="bg1"/>
                </a:solidFill>
              </a:rPr>
              <a:t>4065 protein pairs docked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357313" y="3086100"/>
            <a:ext cx="29289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125000"/>
              </a:spcBef>
              <a:buSzPct val="125000"/>
            </a:pPr>
            <a:r>
              <a:rPr lang="en-GB" sz="2400" b="0" dirty="0">
                <a:solidFill>
                  <a:schemeClr val="bg1"/>
                </a:solidFill>
              </a:rPr>
              <a:t>2520 came back to the significant crystal interface</a:t>
            </a: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857250" y="2443163"/>
            <a:ext cx="4429125" cy="500062"/>
          </a:xfrm>
          <a:prstGeom prst="rect">
            <a:avLst/>
          </a:prstGeom>
          <a:solidFill>
            <a:srgbClr val="00FF00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5286375" y="2443163"/>
            <a:ext cx="2786063" cy="500062"/>
          </a:xfrm>
          <a:prstGeom prst="rect">
            <a:avLst/>
          </a:prstGeom>
          <a:solidFill>
            <a:srgbClr val="FF0000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214938" y="3086100"/>
            <a:ext cx="29289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125000"/>
              </a:spcBef>
              <a:buSzPct val="125000"/>
            </a:pPr>
            <a:r>
              <a:rPr lang="en-GB" sz="2400" b="0">
                <a:solidFill>
                  <a:schemeClr val="bg1"/>
                </a:solidFill>
              </a:rPr>
              <a:t>1545 arrived at interface not found in crystal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214688" y="4443413"/>
            <a:ext cx="2928937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125000"/>
              </a:spcBef>
              <a:buSzPct val="125000"/>
            </a:pPr>
            <a:r>
              <a:rPr lang="en-GB" sz="8000">
                <a:solidFill>
                  <a:srgbClr val="C00000"/>
                </a:solidFill>
              </a:rPr>
              <a:t>38%</a:t>
            </a:r>
            <a:r>
              <a:rPr lang="en-GB" sz="8000" b="0">
                <a:solidFill>
                  <a:srgbClr val="C00000"/>
                </a:solidFill>
              </a:rPr>
              <a:t> </a:t>
            </a:r>
            <a:r>
              <a:rPr lang="en-GB" sz="2800">
                <a:solidFill>
                  <a:srgbClr val="C00000"/>
                </a:solidFill>
              </a:rPr>
              <a:t>failures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42875" y="6511925"/>
            <a:ext cx="6661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0" dirty="0">
                <a:solidFill>
                  <a:srgbClr val="99FFCC"/>
                </a:solidFill>
              </a:rPr>
              <a:t>E. </a:t>
            </a:r>
            <a:r>
              <a:rPr lang="en-US" sz="1200" b="0" dirty="0" err="1">
                <a:solidFill>
                  <a:srgbClr val="99FFCC"/>
                </a:solidFill>
              </a:rPr>
              <a:t>Krissinel</a:t>
            </a:r>
            <a:r>
              <a:rPr lang="en-US" sz="1200" b="0" dirty="0">
                <a:solidFill>
                  <a:srgbClr val="99FFCC"/>
                </a:solidFill>
              </a:rPr>
              <a:t> (2010) J. Comp. Chem. </a:t>
            </a:r>
            <a:r>
              <a:rPr lang="en-US" sz="1200" dirty="0">
                <a:solidFill>
                  <a:srgbClr val="99FFCC"/>
                </a:solidFill>
              </a:rPr>
              <a:t>31</a:t>
            </a:r>
            <a:r>
              <a:rPr lang="en-US" sz="1200" b="0" dirty="0">
                <a:solidFill>
                  <a:srgbClr val="99FFCC"/>
                </a:solidFill>
              </a:rPr>
              <a:t>, </a:t>
            </a:r>
            <a:r>
              <a:rPr lang="en-US" sz="1200" b="0" dirty="0" smtClean="0">
                <a:solidFill>
                  <a:srgbClr val="99FFCC"/>
                </a:solidFill>
              </a:rPr>
              <a:t>133-143</a:t>
            </a:r>
            <a:endParaRPr lang="en-US" sz="1200" b="0" dirty="0">
              <a:solidFill>
                <a:srgbClr val="99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1219200" y="1687513"/>
            <a:ext cx="4995863" cy="4041775"/>
          </a:xfrm>
          <a:prstGeom prst="rect">
            <a:avLst/>
          </a:prstGeom>
          <a:solidFill>
            <a:srgbClr val="003366"/>
          </a:solidFill>
          <a:ln w="158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571625"/>
            <a:ext cx="6156325" cy="51847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200" y="765175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buFontTx/>
              <a:buNone/>
              <a:defRPr/>
            </a:pPr>
            <a:r>
              <a:rPr lang="en-GB" sz="2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Fail rate of docking</a:t>
            </a:r>
            <a:endParaRPr lang="en-GB" sz="2800" b="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588125" y="2014538"/>
            <a:ext cx="23050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ts val="600"/>
              </a:spcBef>
              <a:tabLst>
                <a:tab pos="714375" algn="l"/>
              </a:tabLst>
            </a:pPr>
            <a:r>
              <a:rPr lang="en-GB" sz="1600" b="0">
                <a:solidFill>
                  <a:schemeClr val="bg1"/>
                </a:solidFill>
              </a:rPr>
              <a:t>The plot shows the probability of docking algorithm to fail as a function of free energy of dimer dissociation.</a:t>
            </a:r>
          </a:p>
          <a:p>
            <a:pPr algn="l" eaLnBrk="0" hangingPunct="0">
              <a:lnSpc>
                <a:spcPct val="100000"/>
              </a:lnSpc>
              <a:spcBef>
                <a:spcPts val="600"/>
              </a:spcBef>
              <a:tabLst>
                <a:tab pos="714375" algn="l"/>
              </a:tabLst>
            </a:pPr>
            <a:endParaRPr lang="en-GB" sz="1600" b="0">
              <a:solidFill>
                <a:schemeClr val="bg1"/>
              </a:solidFill>
            </a:endParaRPr>
          </a:p>
          <a:p>
            <a:pPr algn="l" eaLnBrk="0" hangingPunct="0">
              <a:lnSpc>
                <a:spcPct val="100000"/>
              </a:lnSpc>
              <a:spcBef>
                <a:spcPts val="600"/>
              </a:spcBef>
              <a:tabLst>
                <a:tab pos="714375" algn="l"/>
              </a:tabLst>
            </a:pPr>
            <a:r>
              <a:rPr lang="en-GB" sz="1600" b="0">
                <a:solidFill>
                  <a:schemeClr val="bg1"/>
                </a:solidFill>
              </a:rPr>
              <a:t>The probabilities were calculated using equipopulated bins.</a:t>
            </a:r>
          </a:p>
          <a:p>
            <a:pPr algn="l" eaLnBrk="0" hangingPunct="0">
              <a:lnSpc>
                <a:spcPct val="100000"/>
              </a:lnSpc>
              <a:spcBef>
                <a:spcPts val="600"/>
              </a:spcBef>
              <a:tabLst>
                <a:tab pos="714375" algn="l"/>
              </a:tabLst>
            </a:pPr>
            <a:endParaRPr lang="en-US" sz="1600" b="0">
              <a:solidFill>
                <a:schemeClr val="bg1"/>
              </a:solidFill>
            </a:endParaRPr>
          </a:p>
          <a:p>
            <a:pPr algn="l" eaLnBrk="0" hangingPunct="0">
              <a:lnSpc>
                <a:spcPct val="100000"/>
              </a:lnSpc>
              <a:spcBef>
                <a:spcPts val="600"/>
              </a:spcBef>
              <a:tabLst>
                <a:tab pos="714375" algn="l"/>
              </a:tabLst>
            </a:pPr>
            <a:r>
              <a:rPr lang="en-US" sz="1600" b="0">
                <a:solidFill>
                  <a:srgbClr val="66FFFF"/>
                </a:solidFill>
              </a:rPr>
              <a:t>Overall, </a:t>
            </a:r>
            <a:r>
              <a:rPr lang="en-US" sz="1600">
                <a:solidFill>
                  <a:srgbClr val="FF0000"/>
                </a:solidFill>
              </a:rPr>
              <a:t>38%</a:t>
            </a:r>
            <a:r>
              <a:rPr lang="en-US" sz="1600" b="0">
                <a:solidFill>
                  <a:srgbClr val="66FFFF"/>
                </a:solidFill>
              </a:rPr>
              <a:t> failures</a:t>
            </a:r>
            <a:endParaRPr lang="en-GB" sz="1600" b="0">
              <a:solidFill>
                <a:srgbClr val="66FFFF"/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911475" y="1863725"/>
            <a:ext cx="3049588" cy="3308350"/>
          </a:xfrm>
          <a:prstGeom prst="rect">
            <a:avLst/>
          </a:prstGeom>
          <a:solidFill>
            <a:srgbClr val="003366"/>
          </a:solidFill>
          <a:ln w="158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466850" y="1858963"/>
            <a:ext cx="215900" cy="504825"/>
          </a:xfrm>
          <a:prstGeom prst="rect">
            <a:avLst/>
          </a:prstGeom>
          <a:noFill/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787525"/>
            <a:ext cx="3097212" cy="33845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 bwMode="auto">
          <a:xfrm>
            <a:off x="3571875" y="3500438"/>
            <a:ext cx="1714500" cy="16430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4925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39750" y="765175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buFontTx/>
              <a:buNone/>
              <a:defRPr/>
            </a:pPr>
            <a:r>
              <a:rPr lang="en-GB" sz="28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it </a:t>
            </a:r>
            <a:r>
              <a:rPr lang="en-GB" sz="2800" b="0" i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may</a:t>
            </a:r>
            <a:r>
              <a:rPr lang="en-GB" sz="28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fail? Thermodynamics of docking</a:t>
            </a:r>
            <a:endParaRPr lang="en-GB" sz="2800" b="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00063" y="1571625"/>
            <a:ext cx="82153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l" eaLnBrk="0" hangingPunct="0">
              <a:spcBef>
                <a:spcPct val="125000"/>
              </a:spcBef>
              <a:buSzPct val="125000"/>
              <a:buFont typeface="Symbol" pitchFamily="18" charset="2"/>
              <a:buBlip>
                <a:blip r:embed="rId3"/>
              </a:buBlip>
            </a:pPr>
            <a:r>
              <a:rPr lang="en-GB" sz="2000" b="0">
                <a:solidFill>
                  <a:schemeClr val="bg1"/>
                </a:solidFill>
              </a:rPr>
              <a:t>All docking positions (dimers) are possible, however with different occurrence probabilities in both solvent and in crystal</a:t>
            </a: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000250" y="2571750"/>
            <a:ext cx="1000125" cy="785813"/>
            <a:chOff x="4857750" y="3571876"/>
            <a:chExt cx="2078038" cy="1725613"/>
          </a:xfrm>
        </p:grpSpPr>
        <p:sp>
          <p:nvSpPr>
            <p:cNvPr id="6" name="Freeform 88"/>
            <p:cNvSpPr>
              <a:spLocks noChangeArrowheads="1"/>
            </p:cNvSpPr>
            <p:nvPr/>
          </p:nvSpPr>
          <p:spPr bwMode="auto">
            <a:xfrm rot="10800000">
              <a:off x="5741081" y="3746786"/>
              <a:ext cx="1194707" cy="1479278"/>
            </a:xfrm>
            <a:custGeom>
              <a:avLst/>
              <a:gdLst>
                <a:gd name="T0" fmla="*/ 609727 w 1195070"/>
                <a:gd name="T1" fmla="*/ 13931 h 1479550"/>
                <a:gd name="T2" fmla="*/ 837425 w 1195070"/>
                <a:gd name="T3" fmla="*/ 44346 h 1479550"/>
                <a:gd name="T4" fmla="*/ 943684 w 1195070"/>
                <a:gd name="T5" fmla="*/ 188775 h 1479550"/>
                <a:gd name="T6" fmla="*/ 981633 w 1195070"/>
                <a:gd name="T7" fmla="*/ 424436 h 1479550"/>
                <a:gd name="T8" fmla="*/ 829835 w 1195070"/>
                <a:gd name="T9" fmla="*/ 675298 h 1479550"/>
                <a:gd name="T10" fmla="*/ 898144 w 1195070"/>
                <a:gd name="T11" fmla="*/ 865342 h 1479550"/>
                <a:gd name="T12" fmla="*/ 1118255 w 1195070"/>
                <a:gd name="T13" fmla="*/ 1040178 h 1479550"/>
                <a:gd name="T14" fmla="*/ 1141024 w 1195070"/>
                <a:gd name="T15" fmla="*/ 1283442 h 1479550"/>
                <a:gd name="T16" fmla="*/ 822245 w 1195070"/>
                <a:gd name="T17" fmla="*/ 1465880 h 1479550"/>
                <a:gd name="T18" fmla="*/ 306131 w 1195070"/>
                <a:gd name="T19" fmla="*/ 1222625 h 1479550"/>
                <a:gd name="T20" fmla="*/ 32890 w 1195070"/>
                <a:gd name="T21" fmla="*/ 865342 h 1479550"/>
                <a:gd name="T22" fmla="*/ 108791 w 1195070"/>
                <a:gd name="T23" fmla="*/ 386427 h 1479550"/>
                <a:gd name="T24" fmla="*/ 245405 w 1195070"/>
                <a:gd name="T25" fmla="*/ 127958 h 1479550"/>
                <a:gd name="T26" fmla="*/ 609727 w 1195070"/>
                <a:gd name="T27" fmla="*/ 13931 h 14795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95070"/>
                <a:gd name="T43" fmla="*/ 0 h 1479550"/>
                <a:gd name="T44" fmla="*/ 1195070 w 1195070"/>
                <a:gd name="T45" fmla="*/ 1479550 h 14795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95070" h="1479550">
                  <a:moveTo>
                    <a:pt x="612140" y="13970"/>
                  </a:moveTo>
                  <a:cubicBezTo>
                    <a:pt x="711200" y="0"/>
                    <a:pt x="784860" y="15240"/>
                    <a:pt x="840740" y="44450"/>
                  </a:cubicBezTo>
                  <a:cubicBezTo>
                    <a:pt x="896620" y="73660"/>
                    <a:pt x="923290" y="125730"/>
                    <a:pt x="947420" y="189230"/>
                  </a:cubicBezTo>
                  <a:cubicBezTo>
                    <a:pt x="971550" y="252730"/>
                    <a:pt x="1004570" y="344170"/>
                    <a:pt x="985520" y="425450"/>
                  </a:cubicBezTo>
                  <a:cubicBezTo>
                    <a:pt x="966470" y="506730"/>
                    <a:pt x="847090" y="603250"/>
                    <a:pt x="833120" y="676910"/>
                  </a:cubicBezTo>
                  <a:cubicBezTo>
                    <a:pt x="819150" y="750570"/>
                    <a:pt x="853440" y="806450"/>
                    <a:pt x="901700" y="867410"/>
                  </a:cubicBezTo>
                  <a:cubicBezTo>
                    <a:pt x="949960" y="928370"/>
                    <a:pt x="1082040" y="972820"/>
                    <a:pt x="1122680" y="1042670"/>
                  </a:cubicBezTo>
                  <a:cubicBezTo>
                    <a:pt x="1163320" y="1112520"/>
                    <a:pt x="1195070" y="1215390"/>
                    <a:pt x="1145540" y="1286510"/>
                  </a:cubicBezTo>
                  <a:cubicBezTo>
                    <a:pt x="1096010" y="1357630"/>
                    <a:pt x="965200" y="1479550"/>
                    <a:pt x="825500" y="1469390"/>
                  </a:cubicBezTo>
                  <a:cubicBezTo>
                    <a:pt x="685800" y="1459230"/>
                    <a:pt x="439420" y="1325880"/>
                    <a:pt x="307340" y="1225550"/>
                  </a:cubicBezTo>
                  <a:cubicBezTo>
                    <a:pt x="175260" y="1125220"/>
                    <a:pt x="66040" y="1007110"/>
                    <a:pt x="33020" y="867410"/>
                  </a:cubicBezTo>
                  <a:cubicBezTo>
                    <a:pt x="0" y="727710"/>
                    <a:pt x="73660" y="510540"/>
                    <a:pt x="109220" y="387350"/>
                  </a:cubicBezTo>
                  <a:cubicBezTo>
                    <a:pt x="144780" y="264160"/>
                    <a:pt x="162560" y="189230"/>
                    <a:pt x="246380" y="128270"/>
                  </a:cubicBezTo>
                  <a:cubicBezTo>
                    <a:pt x="330200" y="67310"/>
                    <a:pt x="513080" y="27940"/>
                    <a:pt x="612140" y="13970"/>
                  </a:cubicBezTo>
                  <a:close/>
                </a:path>
              </a:pathLst>
            </a:custGeom>
            <a:solidFill>
              <a:srgbClr val="33CCFF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7" name="Freeform 91"/>
            <p:cNvSpPr>
              <a:spLocks noChangeArrowheads="1"/>
            </p:cNvSpPr>
            <p:nvPr/>
          </p:nvSpPr>
          <p:spPr bwMode="auto">
            <a:xfrm rot="10800000">
              <a:off x="4857750" y="3571876"/>
              <a:ext cx="1225177" cy="1725613"/>
            </a:xfrm>
            <a:custGeom>
              <a:avLst/>
              <a:gdLst>
                <a:gd name="T0" fmla="*/ 223906 w 1225550"/>
                <a:gd name="T1" fmla="*/ 5067 h 1725930"/>
                <a:gd name="T2" fmla="*/ 56929 w 1225550"/>
                <a:gd name="T3" fmla="*/ 111492 h 1725930"/>
                <a:gd name="T4" fmla="*/ 117642 w 1225550"/>
                <a:gd name="T5" fmla="*/ 248322 h 1725930"/>
                <a:gd name="T6" fmla="*/ 148005 w 1225550"/>
                <a:gd name="T7" fmla="*/ 354755 h 1725930"/>
                <a:gd name="T8" fmla="*/ 170774 w 1225550"/>
                <a:gd name="T9" fmla="*/ 468782 h 1725930"/>
                <a:gd name="T10" fmla="*/ 132823 w 1225550"/>
                <a:gd name="T11" fmla="*/ 560001 h 1725930"/>
                <a:gd name="T12" fmla="*/ 26566 w 1225550"/>
                <a:gd name="T13" fmla="*/ 712037 h 1725930"/>
                <a:gd name="T14" fmla="*/ 3797 w 1225550"/>
                <a:gd name="T15" fmla="*/ 818463 h 1725930"/>
                <a:gd name="T16" fmla="*/ 49335 w 1225550"/>
                <a:gd name="T17" fmla="*/ 902082 h 1725930"/>
                <a:gd name="T18" fmla="*/ 140411 w 1225550"/>
                <a:gd name="T19" fmla="*/ 978100 h 1725930"/>
                <a:gd name="T20" fmla="*/ 284619 w 1225550"/>
                <a:gd name="T21" fmla="*/ 1076926 h 1725930"/>
                <a:gd name="T22" fmla="*/ 330157 w 1225550"/>
                <a:gd name="T23" fmla="*/ 1175752 h 1725930"/>
                <a:gd name="T24" fmla="*/ 352928 w 1225550"/>
                <a:gd name="T25" fmla="*/ 1304980 h 1725930"/>
                <a:gd name="T26" fmla="*/ 299803 w 1225550"/>
                <a:gd name="T27" fmla="*/ 1411407 h 1725930"/>
                <a:gd name="T28" fmla="*/ 254259 w 1225550"/>
                <a:gd name="T29" fmla="*/ 1464621 h 1725930"/>
                <a:gd name="T30" fmla="*/ 261850 w 1225550"/>
                <a:gd name="T31" fmla="*/ 1609052 h 1725930"/>
                <a:gd name="T32" fmla="*/ 504728 w 1225550"/>
                <a:gd name="T33" fmla="*/ 1692674 h 1725930"/>
                <a:gd name="T34" fmla="*/ 800734 w 1225550"/>
                <a:gd name="T35" fmla="*/ 1707878 h 1725930"/>
                <a:gd name="T36" fmla="*/ 982892 w 1225550"/>
                <a:gd name="T37" fmla="*/ 1609052 h 1725930"/>
                <a:gd name="T38" fmla="*/ 1218180 w 1225550"/>
                <a:gd name="T39" fmla="*/ 1335389 h 1725930"/>
                <a:gd name="T40" fmla="*/ 998071 w 1225550"/>
                <a:gd name="T41" fmla="*/ 886881 h 1725930"/>
                <a:gd name="T42" fmla="*/ 618577 w 1225550"/>
                <a:gd name="T43" fmla="*/ 605617 h 1725930"/>
                <a:gd name="T44" fmla="*/ 535091 w 1225550"/>
                <a:gd name="T45" fmla="*/ 309139 h 1725930"/>
                <a:gd name="T46" fmla="*/ 481959 w 1225550"/>
                <a:gd name="T47" fmla="*/ 81085 h 1725930"/>
                <a:gd name="T48" fmla="*/ 223906 w 1225550"/>
                <a:gd name="T49" fmla="*/ 5067 h 17259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25550"/>
                <a:gd name="T76" fmla="*/ 0 h 1725930"/>
                <a:gd name="T77" fmla="*/ 1225550 w 1225550"/>
                <a:gd name="T78" fmla="*/ 1725930 h 17259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25550" h="1725930">
                  <a:moveTo>
                    <a:pt x="224790" y="5080"/>
                  </a:moveTo>
                  <a:cubicBezTo>
                    <a:pt x="153670" y="10160"/>
                    <a:pt x="74930" y="71120"/>
                    <a:pt x="57150" y="111760"/>
                  </a:cubicBezTo>
                  <a:cubicBezTo>
                    <a:pt x="39370" y="152400"/>
                    <a:pt x="102870" y="208280"/>
                    <a:pt x="118110" y="248920"/>
                  </a:cubicBezTo>
                  <a:cubicBezTo>
                    <a:pt x="133350" y="289560"/>
                    <a:pt x="139700" y="318770"/>
                    <a:pt x="148590" y="355600"/>
                  </a:cubicBezTo>
                  <a:cubicBezTo>
                    <a:pt x="157480" y="392430"/>
                    <a:pt x="173990" y="435610"/>
                    <a:pt x="171450" y="469900"/>
                  </a:cubicBezTo>
                  <a:cubicBezTo>
                    <a:pt x="168910" y="504190"/>
                    <a:pt x="157480" y="520700"/>
                    <a:pt x="133350" y="561340"/>
                  </a:cubicBezTo>
                  <a:cubicBezTo>
                    <a:pt x="109220" y="601980"/>
                    <a:pt x="48260" y="670560"/>
                    <a:pt x="26670" y="713740"/>
                  </a:cubicBezTo>
                  <a:cubicBezTo>
                    <a:pt x="5080" y="756920"/>
                    <a:pt x="0" y="788670"/>
                    <a:pt x="3810" y="820420"/>
                  </a:cubicBezTo>
                  <a:cubicBezTo>
                    <a:pt x="7620" y="852170"/>
                    <a:pt x="26670" y="877570"/>
                    <a:pt x="49530" y="904240"/>
                  </a:cubicBezTo>
                  <a:cubicBezTo>
                    <a:pt x="72390" y="930910"/>
                    <a:pt x="101600" y="951230"/>
                    <a:pt x="140970" y="980440"/>
                  </a:cubicBezTo>
                  <a:cubicBezTo>
                    <a:pt x="180340" y="1009650"/>
                    <a:pt x="254000" y="1046480"/>
                    <a:pt x="285750" y="1079500"/>
                  </a:cubicBezTo>
                  <a:cubicBezTo>
                    <a:pt x="317500" y="1112520"/>
                    <a:pt x="320040" y="1140460"/>
                    <a:pt x="331470" y="1178560"/>
                  </a:cubicBezTo>
                  <a:cubicBezTo>
                    <a:pt x="342900" y="1216660"/>
                    <a:pt x="359410" y="1268730"/>
                    <a:pt x="354330" y="1308100"/>
                  </a:cubicBezTo>
                  <a:cubicBezTo>
                    <a:pt x="349250" y="1347470"/>
                    <a:pt x="317500" y="1388110"/>
                    <a:pt x="300990" y="1414780"/>
                  </a:cubicBezTo>
                  <a:cubicBezTo>
                    <a:pt x="284480" y="1441450"/>
                    <a:pt x="261620" y="1435100"/>
                    <a:pt x="255270" y="1468120"/>
                  </a:cubicBezTo>
                  <a:cubicBezTo>
                    <a:pt x="248920" y="1501140"/>
                    <a:pt x="220980" y="1574800"/>
                    <a:pt x="262890" y="1612900"/>
                  </a:cubicBezTo>
                  <a:cubicBezTo>
                    <a:pt x="304800" y="1651000"/>
                    <a:pt x="416560" y="1680210"/>
                    <a:pt x="506730" y="1696720"/>
                  </a:cubicBezTo>
                  <a:cubicBezTo>
                    <a:pt x="596900" y="1713230"/>
                    <a:pt x="723900" y="1725930"/>
                    <a:pt x="803910" y="1711960"/>
                  </a:cubicBezTo>
                  <a:cubicBezTo>
                    <a:pt x="883920" y="1697990"/>
                    <a:pt x="916940" y="1675130"/>
                    <a:pt x="986790" y="1612900"/>
                  </a:cubicBezTo>
                  <a:cubicBezTo>
                    <a:pt x="1056640" y="1550670"/>
                    <a:pt x="1220470" y="1459230"/>
                    <a:pt x="1223010" y="1338580"/>
                  </a:cubicBezTo>
                  <a:cubicBezTo>
                    <a:pt x="1225550" y="1217930"/>
                    <a:pt x="1102360" y="1010920"/>
                    <a:pt x="1002030" y="889000"/>
                  </a:cubicBezTo>
                  <a:cubicBezTo>
                    <a:pt x="901700" y="767080"/>
                    <a:pt x="698500" y="703580"/>
                    <a:pt x="621030" y="607060"/>
                  </a:cubicBezTo>
                  <a:cubicBezTo>
                    <a:pt x="543560" y="510540"/>
                    <a:pt x="560070" y="397510"/>
                    <a:pt x="537210" y="309880"/>
                  </a:cubicBezTo>
                  <a:cubicBezTo>
                    <a:pt x="514350" y="222250"/>
                    <a:pt x="532130" y="133350"/>
                    <a:pt x="483870" y="81280"/>
                  </a:cubicBezTo>
                  <a:cubicBezTo>
                    <a:pt x="435610" y="29210"/>
                    <a:pt x="295910" y="0"/>
                    <a:pt x="224790" y="5080"/>
                  </a:cubicBezTo>
                  <a:close/>
                </a:path>
              </a:pathLst>
            </a:custGeom>
            <a:solidFill>
              <a:srgbClr val="00FF00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</p:grp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428750" y="2500313"/>
          <a:ext cx="517525" cy="419100"/>
        </p:xfrm>
        <a:graphic>
          <a:graphicData uri="http://schemas.openxmlformats.org/presentationml/2006/ole">
            <p:oleObj spid="_x0000_s37890" name="Equation" r:id="rId4" imgW="291960" imgH="228600" progId="Equation.3">
              <p:embed/>
            </p:oleObj>
          </a:graphicData>
        </a:graphic>
      </p:graphicFrame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1928813" y="5214938"/>
            <a:ext cx="873125" cy="1098550"/>
            <a:chOff x="3286116" y="2330317"/>
            <a:chExt cx="873225" cy="1098683"/>
          </a:xfrm>
        </p:grpSpPr>
        <p:sp>
          <p:nvSpPr>
            <p:cNvPr id="10" name="Freeform 88"/>
            <p:cNvSpPr>
              <a:spLocks noChangeArrowheads="1"/>
            </p:cNvSpPr>
            <p:nvPr/>
          </p:nvSpPr>
          <p:spPr bwMode="auto">
            <a:xfrm rot="9808707">
              <a:off x="3584344" y="2330317"/>
              <a:ext cx="574997" cy="673641"/>
            </a:xfrm>
            <a:custGeom>
              <a:avLst/>
              <a:gdLst>
                <a:gd name="T0" fmla="*/ 94 w 1195070"/>
                <a:gd name="T1" fmla="*/ 1 h 1479550"/>
                <a:gd name="T2" fmla="*/ 129 w 1195070"/>
                <a:gd name="T3" fmla="*/ 4 h 1479550"/>
                <a:gd name="T4" fmla="*/ 146 w 1195070"/>
                <a:gd name="T5" fmla="*/ 15 h 1479550"/>
                <a:gd name="T6" fmla="*/ 152 w 1195070"/>
                <a:gd name="T7" fmla="*/ 34 h 1479550"/>
                <a:gd name="T8" fmla="*/ 128 w 1195070"/>
                <a:gd name="T9" fmla="*/ 54 h 1479550"/>
                <a:gd name="T10" fmla="*/ 139 w 1195070"/>
                <a:gd name="T11" fmla="*/ 69 h 1479550"/>
                <a:gd name="T12" fmla="*/ 173 w 1195070"/>
                <a:gd name="T13" fmla="*/ 83 h 1479550"/>
                <a:gd name="T14" fmla="*/ 176 w 1195070"/>
                <a:gd name="T15" fmla="*/ 102 h 1479550"/>
                <a:gd name="T16" fmla="*/ 127 w 1195070"/>
                <a:gd name="T17" fmla="*/ 117 h 1479550"/>
                <a:gd name="T18" fmla="*/ 47 w 1195070"/>
                <a:gd name="T19" fmla="*/ 97 h 1479550"/>
                <a:gd name="T20" fmla="*/ 5 w 1195070"/>
                <a:gd name="T21" fmla="*/ 69 h 1479550"/>
                <a:gd name="T22" fmla="*/ 17 w 1195070"/>
                <a:gd name="T23" fmla="*/ 31 h 1479550"/>
                <a:gd name="T24" fmla="*/ 38 w 1195070"/>
                <a:gd name="T25" fmla="*/ 10 h 1479550"/>
                <a:gd name="T26" fmla="*/ 94 w 1195070"/>
                <a:gd name="T27" fmla="*/ 1 h 14795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95070"/>
                <a:gd name="T43" fmla="*/ 0 h 1479550"/>
                <a:gd name="T44" fmla="*/ 1195070 w 1195070"/>
                <a:gd name="T45" fmla="*/ 1479550 h 14795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95070" h="1479550">
                  <a:moveTo>
                    <a:pt x="612140" y="13970"/>
                  </a:moveTo>
                  <a:cubicBezTo>
                    <a:pt x="711200" y="0"/>
                    <a:pt x="784860" y="15240"/>
                    <a:pt x="840740" y="44450"/>
                  </a:cubicBezTo>
                  <a:cubicBezTo>
                    <a:pt x="896620" y="73660"/>
                    <a:pt x="923290" y="125730"/>
                    <a:pt x="947420" y="189230"/>
                  </a:cubicBezTo>
                  <a:cubicBezTo>
                    <a:pt x="971550" y="252730"/>
                    <a:pt x="1004570" y="344170"/>
                    <a:pt x="985520" y="425450"/>
                  </a:cubicBezTo>
                  <a:cubicBezTo>
                    <a:pt x="966470" y="506730"/>
                    <a:pt x="847090" y="603250"/>
                    <a:pt x="833120" y="676910"/>
                  </a:cubicBezTo>
                  <a:cubicBezTo>
                    <a:pt x="819150" y="750570"/>
                    <a:pt x="853440" y="806450"/>
                    <a:pt x="901700" y="867410"/>
                  </a:cubicBezTo>
                  <a:cubicBezTo>
                    <a:pt x="949960" y="928370"/>
                    <a:pt x="1082040" y="972820"/>
                    <a:pt x="1122680" y="1042670"/>
                  </a:cubicBezTo>
                  <a:cubicBezTo>
                    <a:pt x="1163320" y="1112520"/>
                    <a:pt x="1195070" y="1215390"/>
                    <a:pt x="1145540" y="1286510"/>
                  </a:cubicBezTo>
                  <a:cubicBezTo>
                    <a:pt x="1096010" y="1357630"/>
                    <a:pt x="965200" y="1479550"/>
                    <a:pt x="825500" y="1469390"/>
                  </a:cubicBezTo>
                  <a:cubicBezTo>
                    <a:pt x="685800" y="1459230"/>
                    <a:pt x="439420" y="1325880"/>
                    <a:pt x="307340" y="1225550"/>
                  </a:cubicBezTo>
                  <a:cubicBezTo>
                    <a:pt x="175260" y="1125220"/>
                    <a:pt x="66040" y="1007110"/>
                    <a:pt x="33020" y="867410"/>
                  </a:cubicBezTo>
                  <a:cubicBezTo>
                    <a:pt x="0" y="727710"/>
                    <a:pt x="73660" y="510540"/>
                    <a:pt x="109220" y="387350"/>
                  </a:cubicBezTo>
                  <a:cubicBezTo>
                    <a:pt x="144780" y="264160"/>
                    <a:pt x="162560" y="189230"/>
                    <a:pt x="246380" y="128270"/>
                  </a:cubicBezTo>
                  <a:cubicBezTo>
                    <a:pt x="330200" y="67310"/>
                    <a:pt x="513080" y="27940"/>
                    <a:pt x="612140" y="13970"/>
                  </a:cubicBezTo>
                  <a:close/>
                </a:path>
              </a:pathLst>
            </a:custGeom>
            <a:solidFill>
              <a:srgbClr val="33CCFF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1" name="Freeform 91"/>
            <p:cNvSpPr>
              <a:spLocks noChangeArrowheads="1"/>
            </p:cNvSpPr>
            <p:nvPr/>
          </p:nvSpPr>
          <p:spPr bwMode="auto">
            <a:xfrm rot="10800000">
              <a:off x="3286116" y="2643182"/>
              <a:ext cx="589661" cy="785818"/>
            </a:xfrm>
            <a:custGeom>
              <a:avLst/>
              <a:gdLst>
                <a:gd name="T0" fmla="*/ 35 w 1225550"/>
                <a:gd name="T1" fmla="*/ 0 h 1725930"/>
                <a:gd name="T2" fmla="*/ 9 w 1225550"/>
                <a:gd name="T3" fmla="*/ 9 h 1725930"/>
                <a:gd name="T4" fmla="*/ 18 w 1225550"/>
                <a:gd name="T5" fmla="*/ 20 h 1725930"/>
                <a:gd name="T6" fmla="*/ 23 w 1225550"/>
                <a:gd name="T7" fmla="*/ 28 h 1725930"/>
                <a:gd name="T8" fmla="*/ 26 w 1225550"/>
                <a:gd name="T9" fmla="*/ 37 h 1725930"/>
                <a:gd name="T10" fmla="*/ 21 w 1225550"/>
                <a:gd name="T11" fmla="*/ 45 h 1725930"/>
                <a:gd name="T12" fmla="*/ 4 w 1225550"/>
                <a:gd name="T13" fmla="*/ 56 h 1725930"/>
                <a:gd name="T14" fmla="*/ 0 w 1225550"/>
                <a:gd name="T15" fmla="*/ 65 h 1725930"/>
                <a:gd name="T16" fmla="*/ 8 w 1225550"/>
                <a:gd name="T17" fmla="*/ 72 h 1725930"/>
                <a:gd name="T18" fmla="*/ 22 w 1225550"/>
                <a:gd name="T19" fmla="*/ 78 h 1725930"/>
                <a:gd name="T20" fmla="*/ 44 w 1225550"/>
                <a:gd name="T21" fmla="*/ 86 h 1725930"/>
                <a:gd name="T22" fmla="*/ 51 w 1225550"/>
                <a:gd name="T23" fmla="*/ 93 h 1725930"/>
                <a:gd name="T24" fmla="*/ 54 w 1225550"/>
                <a:gd name="T25" fmla="*/ 104 h 1725930"/>
                <a:gd name="T26" fmla="*/ 46 w 1225550"/>
                <a:gd name="T27" fmla="*/ 112 h 1725930"/>
                <a:gd name="T28" fmla="*/ 39 w 1225550"/>
                <a:gd name="T29" fmla="*/ 117 h 1725930"/>
                <a:gd name="T30" fmla="*/ 40 w 1225550"/>
                <a:gd name="T31" fmla="*/ 128 h 1725930"/>
                <a:gd name="T32" fmla="*/ 78 w 1225550"/>
                <a:gd name="T33" fmla="*/ 134 h 1725930"/>
                <a:gd name="T34" fmla="*/ 124 w 1225550"/>
                <a:gd name="T35" fmla="*/ 136 h 1725930"/>
                <a:gd name="T36" fmla="*/ 152 w 1225550"/>
                <a:gd name="T37" fmla="*/ 128 h 1725930"/>
                <a:gd name="T38" fmla="*/ 188 w 1225550"/>
                <a:gd name="T39" fmla="*/ 106 h 1725930"/>
                <a:gd name="T40" fmla="*/ 154 w 1225550"/>
                <a:gd name="T41" fmla="*/ 71 h 1725930"/>
                <a:gd name="T42" fmla="*/ 96 w 1225550"/>
                <a:gd name="T43" fmla="*/ 48 h 1725930"/>
                <a:gd name="T44" fmla="*/ 83 w 1225550"/>
                <a:gd name="T45" fmla="*/ 25 h 1725930"/>
                <a:gd name="T46" fmla="*/ 74 w 1225550"/>
                <a:gd name="T47" fmla="*/ 6 h 1725930"/>
                <a:gd name="T48" fmla="*/ 35 w 1225550"/>
                <a:gd name="T49" fmla="*/ 0 h 17259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25550"/>
                <a:gd name="T76" fmla="*/ 0 h 1725930"/>
                <a:gd name="T77" fmla="*/ 1225550 w 1225550"/>
                <a:gd name="T78" fmla="*/ 1725930 h 17259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25550" h="1725930">
                  <a:moveTo>
                    <a:pt x="224790" y="5080"/>
                  </a:moveTo>
                  <a:cubicBezTo>
                    <a:pt x="153670" y="10160"/>
                    <a:pt x="74930" y="71120"/>
                    <a:pt x="57150" y="111760"/>
                  </a:cubicBezTo>
                  <a:cubicBezTo>
                    <a:pt x="39370" y="152400"/>
                    <a:pt x="102870" y="208280"/>
                    <a:pt x="118110" y="248920"/>
                  </a:cubicBezTo>
                  <a:cubicBezTo>
                    <a:pt x="133350" y="289560"/>
                    <a:pt x="139700" y="318770"/>
                    <a:pt x="148590" y="355600"/>
                  </a:cubicBezTo>
                  <a:cubicBezTo>
                    <a:pt x="157480" y="392430"/>
                    <a:pt x="173990" y="435610"/>
                    <a:pt x="171450" y="469900"/>
                  </a:cubicBezTo>
                  <a:cubicBezTo>
                    <a:pt x="168910" y="504190"/>
                    <a:pt x="157480" y="520700"/>
                    <a:pt x="133350" y="561340"/>
                  </a:cubicBezTo>
                  <a:cubicBezTo>
                    <a:pt x="109220" y="601980"/>
                    <a:pt x="48260" y="670560"/>
                    <a:pt x="26670" y="713740"/>
                  </a:cubicBezTo>
                  <a:cubicBezTo>
                    <a:pt x="5080" y="756920"/>
                    <a:pt x="0" y="788670"/>
                    <a:pt x="3810" y="820420"/>
                  </a:cubicBezTo>
                  <a:cubicBezTo>
                    <a:pt x="7620" y="852170"/>
                    <a:pt x="26670" y="877570"/>
                    <a:pt x="49530" y="904240"/>
                  </a:cubicBezTo>
                  <a:cubicBezTo>
                    <a:pt x="72390" y="930910"/>
                    <a:pt x="101600" y="951230"/>
                    <a:pt x="140970" y="980440"/>
                  </a:cubicBezTo>
                  <a:cubicBezTo>
                    <a:pt x="180340" y="1009650"/>
                    <a:pt x="254000" y="1046480"/>
                    <a:pt x="285750" y="1079500"/>
                  </a:cubicBezTo>
                  <a:cubicBezTo>
                    <a:pt x="317500" y="1112520"/>
                    <a:pt x="320040" y="1140460"/>
                    <a:pt x="331470" y="1178560"/>
                  </a:cubicBezTo>
                  <a:cubicBezTo>
                    <a:pt x="342900" y="1216660"/>
                    <a:pt x="359410" y="1268730"/>
                    <a:pt x="354330" y="1308100"/>
                  </a:cubicBezTo>
                  <a:cubicBezTo>
                    <a:pt x="349250" y="1347470"/>
                    <a:pt x="317500" y="1388110"/>
                    <a:pt x="300990" y="1414780"/>
                  </a:cubicBezTo>
                  <a:cubicBezTo>
                    <a:pt x="284480" y="1441450"/>
                    <a:pt x="261620" y="1435100"/>
                    <a:pt x="255270" y="1468120"/>
                  </a:cubicBezTo>
                  <a:cubicBezTo>
                    <a:pt x="248920" y="1501140"/>
                    <a:pt x="220980" y="1574800"/>
                    <a:pt x="262890" y="1612900"/>
                  </a:cubicBezTo>
                  <a:cubicBezTo>
                    <a:pt x="304800" y="1651000"/>
                    <a:pt x="416560" y="1680210"/>
                    <a:pt x="506730" y="1696720"/>
                  </a:cubicBezTo>
                  <a:cubicBezTo>
                    <a:pt x="596900" y="1713230"/>
                    <a:pt x="723900" y="1725930"/>
                    <a:pt x="803910" y="1711960"/>
                  </a:cubicBezTo>
                  <a:cubicBezTo>
                    <a:pt x="883920" y="1697990"/>
                    <a:pt x="916940" y="1675130"/>
                    <a:pt x="986790" y="1612900"/>
                  </a:cubicBezTo>
                  <a:cubicBezTo>
                    <a:pt x="1056640" y="1550670"/>
                    <a:pt x="1220470" y="1459230"/>
                    <a:pt x="1223010" y="1338580"/>
                  </a:cubicBezTo>
                  <a:cubicBezTo>
                    <a:pt x="1225550" y="1217930"/>
                    <a:pt x="1102360" y="1010920"/>
                    <a:pt x="1002030" y="889000"/>
                  </a:cubicBezTo>
                  <a:cubicBezTo>
                    <a:pt x="901700" y="767080"/>
                    <a:pt x="698500" y="703580"/>
                    <a:pt x="621030" y="607060"/>
                  </a:cubicBezTo>
                  <a:cubicBezTo>
                    <a:pt x="543560" y="510540"/>
                    <a:pt x="560070" y="397510"/>
                    <a:pt x="537210" y="309880"/>
                  </a:cubicBezTo>
                  <a:cubicBezTo>
                    <a:pt x="514350" y="222250"/>
                    <a:pt x="532130" y="133350"/>
                    <a:pt x="483870" y="81280"/>
                  </a:cubicBezTo>
                  <a:cubicBezTo>
                    <a:pt x="435610" y="29210"/>
                    <a:pt x="295910" y="0"/>
                    <a:pt x="224790" y="5080"/>
                  </a:cubicBezTo>
                  <a:close/>
                </a:path>
              </a:pathLst>
            </a:custGeom>
            <a:solidFill>
              <a:srgbClr val="00FF00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1428750" y="5262563"/>
          <a:ext cx="500063" cy="381000"/>
        </p:xfrm>
        <a:graphic>
          <a:graphicData uri="http://schemas.openxmlformats.org/presentationml/2006/ole">
            <p:oleObj spid="_x0000_s37891" name="Equation" r:id="rId5" imgW="279360" imgH="215640" progId="Equation.3">
              <p:embed/>
            </p:oleObj>
          </a:graphicData>
        </a:graphic>
      </p:graphicFrame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6286500" y="3571875"/>
            <a:ext cx="808038" cy="1000125"/>
            <a:chOff x="4925697" y="2643182"/>
            <a:chExt cx="807468" cy="1000131"/>
          </a:xfrm>
        </p:grpSpPr>
        <p:sp>
          <p:nvSpPr>
            <p:cNvPr id="14" name="Freeform 88"/>
            <p:cNvSpPr>
              <a:spLocks noChangeArrowheads="1"/>
            </p:cNvSpPr>
            <p:nvPr/>
          </p:nvSpPr>
          <p:spPr bwMode="auto">
            <a:xfrm rot="10800000">
              <a:off x="4925697" y="2969672"/>
              <a:ext cx="574997" cy="673641"/>
            </a:xfrm>
            <a:custGeom>
              <a:avLst/>
              <a:gdLst>
                <a:gd name="T0" fmla="*/ 94 w 1195070"/>
                <a:gd name="T1" fmla="*/ 1 h 1479550"/>
                <a:gd name="T2" fmla="*/ 129 w 1195070"/>
                <a:gd name="T3" fmla="*/ 4 h 1479550"/>
                <a:gd name="T4" fmla="*/ 146 w 1195070"/>
                <a:gd name="T5" fmla="*/ 15 h 1479550"/>
                <a:gd name="T6" fmla="*/ 152 w 1195070"/>
                <a:gd name="T7" fmla="*/ 34 h 1479550"/>
                <a:gd name="T8" fmla="*/ 128 w 1195070"/>
                <a:gd name="T9" fmla="*/ 54 h 1479550"/>
                <a:gd name="T10" fmla="*/ 139 w 1195070"/>
                <a:gd name="T11" fmla="*/ 69 h 1479550"/>
                <a:gd name="T12" fmla="*/ 173 w 1195070"/>
                <a:gd name="T13" fmla="*/ 83 h 1479550"/>
                <a:gd name="T14" fmla="*/ 176 w 1195070"/>
                <a:gd name="T15" fmla="*/ 102 h 1479550"/>
                <a:gd name="T16" fmla="*/ 127 w 1195070"/>
                <a:gd name="T17" fmla="*/ 117 h 1479550"/>
                <a:gd name="T18" fmla="*/ 47 w 1195070"/>
                <a:gd name="T19" fmla="*/ 97 h 1479550"/>
                <a:gd name="T20" fmla="*/ 5 w 1195070"/>
                <a:gd name="T21" fmla="*/ 69 h 1479550"/>
                <a:gd name="T22" fmla="*/ 17 w 1195070"/>
                <a:gd name="T23" fmla="*/ 31 h 1479550"/>
                <a:gd name="T24" fmla="*/ 38 w 1195070"/>
                <a:gd name="T25" fmla="*/ 10 h 1479550"/>
                <a:gd name="T26" fmla="*/ 94 w 1195070"/>
                <a:gd name="T27" fmla="*/ 1 h 14795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95070"/>
                <a:gd name="T43" fmla="*/ 0 h 1479550"/>
                <a:gd name="T44" fmla="*/ 1195070 w 1195070"/>
                <a:gd name="T45" fmla="*/ 1479550 h 14795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95070" h="1479550">
                  <a:moveTo>
                    <a:pt x="612140" y="13970"/>
                  </a:moveTo>
                  <a:cubicBezTo>
                    <a:pt x="711200" y="0"/>
                    <a:pt x="784860" y="15240"/>
                    <a:pt x="840740" y="44450"/>
                  </a:cubicBezTo>
                  <a:cubicBezTo>
                    <a:pt x="896620" y="73660"/>
                    <a:pt x="923290" y="125730"/>
                    <a:pt x="947420" y="189230"/>
                  </a:cubicBezTo>
                  <a:cubicBezTo>
                    <a:pt x="971550" y="252730"/>
                    <a:pt x="1004570" y="344170"/>
                    <a:pt x="985520" y="425450"/>
                  </a:cubicBezTo>
                  <a:cubicBezTo>
                    <a:pt x="966470" y="506730"/>
                    <a:pt x="847090" y="603250"/>
                    <a:pt x="833120" y="676910"/>
                  </a:cubicBezTo>
                  <a:cubicBezTo>
                    <a:pt x="819150" y="750570"/>
                    <a:pt x="853440" y="806450"/>
                    <a:pt x="901700" y="867410"/>
                  </a:cubicBezTo>
                  <a:cubicBezTo>
                    <a:pt x="949960" y="928370"/>
                    <a:pt x="1082040" y="972820"/>
                    <a:pt x="1122680" y="1042670"/>
                  </a:cubicBezTo>
                  <a:cubicBezTo>
                    <a:pt x="1163320" y="1112520"/>
                    <a:pt x="1195070" y="1215390"/>
                    <a:pt x="1145540" y="1286510"/>
                  </a:cubicBezTo>
                  <a:cubicBezTo>
                    <a:pt x="1096010" y="1357630"/>
                    <a:pt x="965200" y="1479550"/>
                    <a:pt x="825500" y="1469390"/>
                  </a:cubicBezTo>
                  <a:cubicBezTo>
                    <a:pt x="685800" y="1459230"/>
                    <a:pt x="439420" y="1325880"/>
                    <a:pt x="307340" y="1225550"/>
                  </a:cubicBezTo>
                  <a:cubicBezTo>
                    <a:pt x="175260" y="1125220"/>
                    <a:pt x="66040" y="1007110"/>
                    <a:pt x="33020" y="867410"/>
                  </a:cubicBezTo>
                  <a:cubicBezTo>
                    <a:pt x="0" y="727710"/>
                    <a:pt x="73660" y="510540"/>
                    <a:pt x="109220" y="387350"/>
                  </a:cubicBezTo>
                  <a:cubicBezTo>
                    <a:pt x="144780" y="264160"/>
                    <a:pt x="162560" y="189230"/>
                    <a:pt x="246380" y="128270"/>
                  </a:cubicBezTo>
                  <a:cubicBezTo>
                    <a:pt x="330200" y="67310"/>
                    <a:pt x="513080" y="27940"/>
                    <a:pt x="612140" y="13970"/>
                  </a:cubicBezTo>
                  <a:close/>
                </a:path>
              </a:pathLst>
            </a:custGeom>
            <a:solidFill>
              <a:srgbClr val="33CCFF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5" name="Freeform 91"/>
            <p:cNvSpPr>
              <a:spLocks noChangeArrowheads="1"/>
            </p:cNvSpPr>
            <p:nvPr/>
          </p:nvSpPr>
          <p:spPr bwMode="auto">
            <a:xfrm rot="10800000">
              <a:off x="5143504" y="2643182"/>
              <a:ext cx="589661" cy="785818"/>
            </a:xfrm>
            <a:custGeom>
              <a:avLst/>
              <a:gdLst>
                <a:gd name="T0" fmla="*/ 35 w 1225550"/>
                <a:gd name="T1" fmla="*/ 0 h 1725930"/>
                <a:gd name="T2" fmla="*/ 9 w 1225550"/>
                <a:gd name="T3" fmla="*/ 9 h 1725930"/>
                <a:gd name="T4" fmla="*/ 18 w 1225550"/>
                <a:gd name="T5" fmla="*/ 20 h 1725930"/>
                <a:gd name="T6" fmla="*/ 23 w 1225550"/>
                <a:gd name="T7" fmla="*/ 28 h 1725930"/>
                <a:gd name="T8" fmla="*/ 26 w 1225550"/>
                <a:gd name="T9" fmla="*/ 37 h 1725930"/>
                <a:gd name="T10" fmla="*/ 21 w 1225550"/>
                <a:gd name="T11" fmla="*/ 45 h 1725930"/>
                <a:gd name="T12" fmla="*/ 4 w 1225550"/>
                <a:gd name="T13" fmla="*/ 56 h 1725930"/>
                <a:gd name="T14" fmla="*/ 0 w 1225550"/>
                <a:gd name="T15" fmla="*/ 65 h 1725930"/>
                <a:gd name="T16" fmla="*/ 8 w 1225550"/>
                <a:gd name="T17" fmla="*/ 72 h 1725930"/>
                <a:gd name="T18" fmla="*/ 22 w 1225550"/>
                <a:gd name="T19" fmla="*/ 78 h 1725930"/>
                <a:gd name="T20" fmla="*/ 44 w 1225550"/>
                <a:gd name="T21" fmla="*/ 86 h 1725930"/>
                <a:gd name="T22" fmla="*/ 51 w 1225550"/>
                <a:gd name="T23" fmla="*/ 93 h 1725930"/>
                <a:gd name="T24" fmla="*/ 54 w 1225550"/>
                <a:gd name="T25" fmla="*/ 104 h 1725930"/>
                <a:gd name="T26" fmla="*/ 46 w 1225550"/>
                <a:gd name="T27" fmla="*/ 112 h 1725930"/>
                <a:gd name="T28" fmla="*/ 39 w 1225550"/>
                <a:gd name="T29" fmla="*/ 117 h 1725930"/>
                <a:gd name="T30" fmla="*/ 40 w 1225550"/>
                <a:gd name="T31" fmla="*/ 128 h 1725930"/>
                <a:gd name="T32" fmla="*/ 78 w 1225550"/>
                <a:gd name="T33" fmla="*/ 134 h 1725930"/>
                <a:gd name="T34" fmla="*/ 124 w 1225550"/>
                <a:gd name="T35" fmla="*/ 136 h 1725930"/>
                <a:gd name="T36" fmla="*/ 152 w 1225550"/>
                <a:gd name="T37" fmla="*/ 128 h 1725930"/>
                <a:gd name="T38" fmla="*/ 188 w 1225550"/>
                <a:gd name="T39" fmla="*/ 106 h 1725930"/>
                <a:gd name="T40" fmla="*/ 154 w 1225550"/>
                <a:gd name="T41" fmla="*/ 71 h 1725930"/>
                <a:gd name="T42" fmla="*/ 96 w 1225550"/>
                <a:gd name="T43" fmla="*/ 48 h 1725930"/>
                <a:gd name="T44" fmla="*/ 83 w 1225550"/>
                <a:gd name="T45" fmla="*/ 25 h 1725930"/>
                <a:gd name="T46" fmla="*/ 74 w 1225550"/>
                <a:gd name="T47" fmla="*/ 6 h 1725930"/>
                <a:gd name="T48" fmla="*/ 35 w 1225550"/>
                <a:gd name="T49" fmla="*/ 0 h 17259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25550"/>
                <a:gd name="T76" fmla="*/ 0 h 1725930"/>
                <a:gd name="T77" fmla="*/ 1225550 w 1225550"/>
                <a:gd name="T78" fmla="*/ 1725930 h 17259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25550" h="1725930">
                  <a:moveTo>
                    <a:pt x="224790" y="5080"/>
                  </a:moveTo>
                  <a:cubicBezTo>
                    <a:pt x="153670" y="10160"/>
                    <a:pt x="74930" y="71120"/>
                    <a:pt x="57150" y="111760"/>
                  </a:cubicBezTo>
                  <a:cubicBezTo>
                    <a:pt x="39370" y="152400"/>
                    <a:pt x="102870" y="208280"/>
                    <a:pt x="118110" y="248920"/>
                  </a:cubicBezTo>
                  <a:cubicBezTo>
                    <a:pt x="133350" y="289560"/>
                    <a:pt x="139700" y="318770"/>
                    <a:pt x="148590" y="355600"/>
                  </a:cubicBezTo>
                  <a:cubicBezTo>
                    <a:pt x="157480" y="392430"/>
                    <a:pt x="173990" y="435610"/>
                    <a:pt x="171450" y="469900"/>
                  </a:cubicBezTo>
                  <a:cubicBezTo>
                    <a:pt x="168910" y="504190"/>
                    <a:pt x="157480" y="520700"/>
                    <a:pt x="133350" y="561340"/>
                  </a:cubicBezTo>
                  <a:cubicBezTo>
                    <a:pt x="109220" y="601980"/>
                    <a:pt x="48260" y="670560"/>
                    <a:pt x="26670" y="713740"/>
                  </a:cubicBezTo>
                  <a:cubicBezTo>
                    <a:pt x="5080" y="756920"/>
                    <a:pt x="0" y="788670"/>
                    <a:pt x="3810" y="820420"/>
                  </a:cubicBezTo>
                  <a:cubicBezTo>
                    <a:pt x="7620" y="852170"/>
                    <a:pt x="26670" y="877570"/>
                    <a:pt x="49530" y="904240"/>
                  </a:cubicBezTo>
                  <a:cubicBezTo>
                    <a:pt x="72390" y="930910"/>
                    <a:pt x="101600" y="951230"/>
                    <a:pt x="140970" y="980440"/>
                  </a:cubicBezTo>
                  <a:cubicBezTo>
                    <a:pt x="180340" y="1009650"/>
                    <a:pt x="254000" y="1046480"/>
                    <a:pt x="285750" y="1079500"/>
                  </a:cubicBezTo>
                  <a:cubicBezTo>
                    <a:pt x="317500" y="1112520"/>
                    <a:pt x="320040" y="1140460"/>
                    <a:pt x="331470" y="1178560"/>
                  </a:cubicBezTo>
                  <a:cubicBezTo>
                    <a:pt x="342900" y="1216660"/>
                    <a:pt x="359410" y="1268730"/>
                    <a:pt x="354330" y="1308100"/>
                  </a:cubicBezTo>
                  <a:cubicBezTo>
                    <a:pt x="349250" y="1347470"/>
                    <a:pt x="317500" y="1388110"/>
                    <a:pt x="300990" y="1414780"/>
                  </a:cubicBezTo>
                  <a:cubicBezTo>
                    <a:pt x="284480" y="1441450"/>
                    <a:pt x="261620" y="1435100"/>
                    <a:pt x="255270" y="1468120"/>
                  </a:cubicBezTo>
                  <a:cubicBezTo>
                    <a:pt x="248920" y="1501140"/>
                    <a:pt x="220980" y="1574800"/>
                    <a:pt x="262890" y="1612900"/>
                  </a:cubicBezTo>
                  <a:cubicBezTo>
                    <a:pt x="304800" y="1651000"/>
                    <a:pt x="416560" y="1680210"/>
                    <a:pt x="506730" y="1696720"/>
                  </a:cubicBezTo>
                  <a:cubicBezTo>
                    <a:pt x="596900" y="1713230"/>
                    <a:pt x="723900" y="1725930"/>
                    <a:pt x="803910" y="1711960"/>
                  </a:cubicBezTo>
                  <a:cubicBezTo>
                    <a:pt x="883920" y="1697990"/>
                    <a:pt x="916940" y="1675130"/>
                    <a:pt x="986790" y="1612900"/>
                  </a:cubicBezTo>
                  <a:cubicBezTo>
                    <a:pt x="1056640" y="1550670"/>
                    <a:pt x="1220470" y="1459230"/>
                    <a:pt x="1223010" y="1338580"/>
                  </a:cubicBezTo>
                  <a:cubicBezTo>
                    <a:pt x="1225550" y="1217930"/>
                    <a:pt x="1102360" y="1010920"/>
                    <a:pt x="1002030" y="889000"/>
                  </a:cubicBezTo>
                  <a:cubicBezTo>
                    <a:pt x="901700" y="767080"/>
                    <a:pt x="698500" y="703580"/>
                    <a:pt x="621030" y="607060"/>
                  </a:cubicBezTo>
                  <a:cubicBezTo>
                    <a:pt x="543560" y="510540"/>
                    <a:pt x="560070" y="397510"/>
                    <a:pt x="537210" y="309880"/>
                  </a:cubicBezTo>
                  <a:cubicBezTo>
                    <a:pt x="514350" y="222250"/>
                    <a:pt x="532130" y="133350"/>
                    <a:pt x="483870" y="81280"/>
                  </a:cubicBezTo>
                  <a:cubicBezTo>
                    <a:pt x="435610" y="29210"/>
                    <a:pt x="295910" y="0"/>
                    <a:pt x="224790" y="5080"/>
                  </a:cubicBezTo>
                  <a:close/>
                </a:path>
              </a:pathLst>
            </a:custGeom>
            <a:solidFill>
              <a:srgbClr val="00FF00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</p:grp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7143750" y="3603625"/>
          <a:ext cx="515938" cy="396875"/>
        </p:xfrm>
        <a:graphic>
          <a:graphicData uri="http://schemas.openxmlformats.org/presentationml/2006/ole">
            <p:oleObj spid="_x0000_s37892" name="Equation" r:id="rId6" imgW="291960" imgH="215640" progId="Equation.3">
              <p:embed/>
            </p:oleObj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428625" y="2928938"/>
          <a:ext cx="1760538" cy="674687"/>
        </p:xfrm>
        <a:graphic>
          <a:graphicData uri="http://schemas.openxmlformats.org/presentationml/2006/ole">
            <p:oleObj spid="_x0000_s37893" name="Equation" r:id="rId7" imgW="1168200" imgH="431640" progId="Equation.3">
              <p:embed/>
            </p:oleObj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285750" y="5715000"/>
          <a:ext cx="1720850" cy="674688"/>
        </p:xfrm>
        <a:graphic>
          <a:graphicData uri="http://schemas.openxmlformats.org/presentationml/2006/ole">
            <p:oleObj spid="_x0000_s37894" name="Equation" r:id="rId8" imgW="1143000" imgH="431640" progId="Equation.3">
              <p:embed/>
            </p:oleObj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7072313" y="3857625"/>
          <a:ext cx="1928812" cy="739775"/>
        </p:xfrm>
        <a:graphic>
          <a:graphicData uri="http://schemas.openxmlformats.org/presentationml/2006/ole">
            <p:oleObj spid="_x0000_s37895" name="Equation" r:id="rId9" imgW="1168200" imgH="431640" progId="Equation.3">
              <p:embed/>
            </p:oleObj>
          </a:graphicData>
        </a:graphic>
      </p:graphicFrame>
      <p:grpSp>
        <p:nvGrpSpPr>
          <p:cNvPr id="20" name="Group 41"/>
          <p:cNvGrpSpPr>
            <a:grpSpLocks/>
          </p:cNvGrpSpPr>
          <p:nvPr/>
        </p:nvGrpSpPr>
        <p:grpSpPr bwMode="auto">
          <a:xfrm>
            <a:off x="3643313" y="3786188"/>
            <a:ext cx="1503362" cy="1143000"/>
            <a:chOff x="3428992" y="4000504"/>
            <a:chExt cx="1503691" cy="1143008"/>
          </a:xfrm>
        </p:grpSpPr>
        <p:sp>
          <p:nvSpPr>
            <p:cNvPr id="21" name="Freeform 88"/>
            <p:cNvSpPr>
              <a:spLocks noChangeArrowheads="1"/>
            </p:cNvSpPr>
            <p:nvPr/>
          </p:nvSpPr>
          <p:spPr bwMode="auto">
            <a:xfrm rot="10800000">
              <a:off x="4357686" y="4000504"/>
              <a:ext cx="574997" cy="673641"/>
            </a:xfrm>
            <a:custGeom>
              <a:avLst/>
              <a:gdLst>
                <a:gd name="T0" fmla="*/ 94 w 1195070"/>
                <a:gd name="T1" fmla="*/ 1 h 1479550"/>
                <a:gd name="T2" fmla="*/ 129 w 1195070"/>
                <a:gd name="T3" fmla="*/ 4 h 1479550"/>
                <a:gd name="T4" fmla="*/ 146 w 1195070"/>
                <a:gd name="T5" fmla="*/ 15 h 1479550"/>
                <a:gd name="T6" fmla="*/ 152 w 1195070"/>
                <a:gd name="T7" fmla="*/ 34 h 1479550"/>
                <a:gd name="T8" fmla="*/ 128 w 1195070"/>
                <a:gd name="T9" fmla="*/ 54 h 1479550"/>
                <a:gd name="T10" fmla="*/ 139 w 1195070"/>
                <a:gd name="T11" fmla="*/ 69 h 1479550"/>
                <a:gd name="T12" fmla="*/ 173 w 1195070"/>
                <a:gd name="T13" fmla="*/ 83 h 1479550"/>
                <a:gd name="T14" fmla="*/ 176 w 1195070"/>
                <a:gd name="T15" fmla="*/ 102 h 1479550"/>
                <a:gd name="T16" fmla="*/ 127 w 1195070"/>
                <a:gd name="T17" fmla="*/ 117 h 1479550"/>
                <a:gd name="T18" fmla="*/ 47 w 1195070"/>
                <a:gd name="T19" fmla="*/ 97 h 1479550"/>
                <a:gd name="T20" fmla="*/ 5 w 1195070"/>
                <a:gd name="T21" fmla="*/ 69 h 1479550"/>
                <a:gd name="T22" fmla="*/ 17 w 1195070"/>
                <a:gd name="T23" fmla="*/ 31 h 1479550"/>
                <a:gd name="T24" fmla="*/ 38 w 1195070"/>
                <a:gd name="T25" fmla="*/ 10 h 1479550"/>
                <a:gd name="T26" fmla="*/ 94 w 1195070"/>
                <a:gd name="T27" fmla="*/ 1 h 14795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95070"/>
                <a:gd name="T43" fmla="*/ 0 h 1479550"/>
                <a:gd name="T44" fmla="*/ 1195070 w 1195070"/>
                <a:gd name="T45" fmla="*/ 1479550 h 14795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95070" h="1479550">
                  <a:moveTo>
                    <a:pt x="612140" y="13970"/>
                  </a:moveTo>
                  <a:cubicBezTo>
                    <a:pt x="711200" y="0"/>
                    <a:pt x="784860" y="15240"/>
                    <a:pt x="840740" y="44450"/>
                  </a:cubicBezTo>
                  <a:cubicBezTo>
                    <a:pt x="896620" y="73660"/>
                    <a:pt x="923290" y="125730"/>
                    <a:pt x="947420" y="189230"/>
                  </a:cubicBezTo>
                  <a:cubicBezTo>
                    <a:pt x="971550" y="252730"/>
                    <a:pt x="1004570" y="344170"/>
                    <a:pt x="985520" y="425450"/>
                  </a:cubicBezTo>
                  <a:cubicBezTo>
                    <a:pt x="966470" y="506730"/>
                    <a:pt x="847090" y="603250"/>
                    <a:pt x="833120" y="676910"/>
                  </a:cubicBezTo>
                  <a:cubicBezTo>
                    <a:pt x="819150" y="750570"/>
                    <a:pt x="853440" y="806450"/>
                    <a:pt x="901700" y="867410"/>
                  </a:cubicBezTo>
                  <a:cubicBezTo>
                    <a:pt x="949960" y="928370"/>
                    <a:pt x="1082040" y="972820"/>
                    <a:pt x="1122680" y="1042670"/>
                  </a:cubicBezTo>
                  <a:cubicBezTo>
                    <a:pt x="1163320" y="1112520"/>
                    <a:pt x="1195070" y="1215390"/>
                    <a:pt x="1145540" y="1286510"/>
                  </a:cubicBezTo>
                  <a:cubicBezTo>
                    <a:pt x="1096010" y="1357630"/>
                    <a:pt x="965200" y="1479550"/>
                    <a:pt x="825500" y="1469390"/>
                  </a:cubicBezTo>
                  <a:cubicBezTo>
                    <a:pt x="685800" y="1459230"/>
                    <a:pt x="439420" y="1325880"/>
                    <a:pt x="307340" y="1225550"/>
                  </a:cubicBezTo>
                  <a:cubicBezTo>
                    <a:pt x="175260" y="1125220"/>
                    <a:pt x="66040" y="1007110"/>
                    <a:pt x="33020" y="867410"/>
                  </a:cubicBezTo>
                  <a:cubicBezTo>
                    <a:pt x="0" y="727710"/>
                    <a:pt x="73660" y="510540"/>
                    <a:pt x="109220" y="387350"/>
                  </a:cubicBezTo>
                  <a:cubicBezTo>
                    <a:pt x="144780" y="264160"/>
                    <a:pt x="162560" y="189230"/>
                    <a:pt x="246380" y="128270"/>
                  </a:cubicBezTo>
                  <a:cubicBezTo>
                    <a:pt x="330200" y="67310"/>
                    <a:pt x="513080" y="27940"/>
                    <a:pt x="612140" y="13970"/>
                  </a:cubicBezTo>
                  <a:close/>
                </a:path>
              </a:pathLst>
            </a:custGeom>
            <a:solidFill>
              <a:srgbClr val="33CCFF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22" name="Freeform 91"/>
            <p:cNvSpPr>
              <a:spLocks noChangeArrowheads="1"/>
            </p:cNvSpPr>
            <p:nvPr/>
          </p:nvSpPr>
          <p:spPr bwMode="auto">
            <a:xfrm rot="10800000">
              <a:off x="3428992" y="4357694"/>
              <a:ext cx="589661" cy="785818"/>
            </a:xfrm>
            <a:custGeom>
              <a:avLst/>
              <a:gdLst>
                <a:gd name="T0" fmla="*/ 35 w 1225550"/>
                <a:gd name="T1" fmla="*/ 0 h 1725930"/>
                <a:gd name="T2" fmla="*/ 9 w 1225550"/>
                <a:gd name="T3" fmla="*/ 9 h 1725930"/>
                <a:gd name="T4" fmla="*/ 18 w 1225550"/>
                <a:gd name="T5" fmla="*/ 20 h 1725930"/>
                <a:gd name="T6" fmla="*/ 23 w 1225550"/>
                <a:gd name="T7" fmla="*/ 28 h 1725930"/>
                <a:gd name="T8" fmla="*/ 26 w 1225550"/>
                <a:gd name="T9" fmla="*/ 37 h 1725930"/>
                <a:gd name="T10" fmla="*/ 21 w 1225550"/>
                <a:gd name="T11" fmla="*/ 45 h 1725930"/>
                <a:gd name="T12" fmla="*/ 4 w 1225550"/>
                <a:gd name="T13" fmla="*/ 56 h 1725930"/>
                <a:gd name="T14" fmla="*/ 0 w 1225550"/>
                <a:gd name="T15" fmla="*/ 65 h 1725930"/>
                <a:gd name="T16" fmla="*/ 8 w 1225550"/>
                <a:gd name="T17" fmla="*/ 72 h 1725930"/>
                <a:gd name="T18" fmla="*/ 22 w 1225550"/>
                <a:gd name="T19" fmla="*/ 78 h 1725930"/>
                <a:gd name="T20" fmla="*/ 44 w 1225550"/>
                <a:gd name="T21" fmla="*/ 86 h 1725930"/>
                <a:gd name="T22" fmla="*/ 51 w 1225550"/>
                <a:gd name="T23" fmla="*/ 93 h 1725930"/>
                <a:gd name="T24" fmla="*/ 54 w 1225550"/>
                <a:gd name="T25" fmla="*/ 104 h 1725930"/>
                <a:gd name="T26" fmla="*/ 46 w 1225550"/>
                <a:gd name="T27" fmla="*/ 112 h 1725930"/>
                <a:gd name="T28" fmla="*/ 39 w 1225550"/>
                <a:gd name="T29" fmla="*/ 117 h 1725930"/>
                <a:gd name="T30" fmla="*/ 40 w 1225550"/>
                <a:gd name="T31" fmla="*/ 128 h 1725930"/>
                <a:gd name="T32" fmla="*/ 78 w 1225550"/>
                <a:gd name="T33" fmla="*/ 134 h 1725930"/>
                <a:gd name="T34" fmla="*/ 124 w 1225550"/>
                <a:gd name="T35" fmla="*/ 136 h 1725930"/>
                <a:gd name="T36" fmla="*/ 152 w 1225550"/>
                <a:gd name="T37" fmla="*/ 128 h 1725930"/>
                <a:gd name="T38" fmla="*/ 188 w 1225550"/>
                <a:gd name="T39" fmla="*/ 106 h 1725930"/>
                <a:gd name="T40" fmla="*/ 154 w 1225550"/>
                <a:gd name="T41" fmla="*/ 71 h 1725930"/>
                <a:gd name="T42" fmla="*/ 96 w 1225550"/>
                <a:gd name="T43" fmla="*/ 48 h 1725930"/>
                <a:gd name="T44" fmla="*/ 83 w 1225550"/>
                <a:gd name="T45" fmla="*/ 25 h 1725930"/>
                <a:gd name="T46" fmla="*/ 74 w 1225550"/>
                <a:gd name="T47" fmla="*/ 6 h 1725930"/>
                <a:gd name="T48" fmla="*/ 35 w 1225550"/>
                <a:gd name="T49" fmla="*/ 0 h 17259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25550"/>
                <a:gd name="T76" fmla="*/ 0 h 1725930"/>
                <a:gd name="T77" fmla="*/ 1225550 w 1225550"/>
                <a:gd name="T78" fmla="*/ 1725930 h 17259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25550" h="1725930">
                  <a:moveTo>
                    <a:pt x="224790" y="5080"/>
                  </a:moveTo>
                  <a:cubicBezTo>
                    <a:pt x="153670" y="10160"/>
                    <a:pt x="74930" y="71120"/>
                    <a:pt x="57150" y="111760"/>
                  </a:cubicBezTo>
                  <a:cubicBezTo>
                    <a:pt x="39370" y="152400"/>
                    <a:pt x="102870" y="208280"/>
                    <a:pt x="118110" y="248920"/>
                  </a:cubicBezTo>
                  <a:cubicBezTo>
                    <a:pt x="133350" y="289560"/>
                    <a:pt x="139700" y="318770"/>
                    <a:pt x="148590" y="355600"/>
                  </a:cubicBezTo>
                  <a:cubicBezTo>
                    <a:pt x="157480" y="392430"/>
                    <a:pt x="173990" y="435610"/>
                    <a:pt x="171450" y="469900"/>
                  </a:cubicBezTo>
                  <a:cubicBezTo>
                    <a:pt x="168910" y="504190"/>
                    <a:pt x="157480" y="520700"/>
                    <a:pt x="133350" y="561340"/>
                  </a:cubicBezTo>
                  <a:cubicBezTo>
                    <a:pt x="109220" y="601980"/>
                    <a:pt x="48260" y="670560"/>
                    <a:pt x="26670" y="713740"/>
                  </a:cubicBezTo>
                  <a:cubicBezTo>
                    <a:pt x="5080" y="756920"/>
                    <a:pt x="0" y="788670"/>
                    <a:pt x="3810" y="820420"/>
                  </a:cubicBezTo>
                  <a:cubicBezTo>
                    <a:pt x="7620" y="852170"/>
                    <a:pt x="26670" y="877570"/>
                    <a:pt x="49530" y="904240"/>
                  </a:cubicBezTo>
                  <a:cubicBezTo>
                    <a:pt x="72390" y="930910"/>
                    <a:pt x="101600" y="951230"/>
                    <a:pt x="140970" y="980440"/>
                  </a:cubicBezTo>
                  <a:cubicBezTo>
                    <a:pt x="180340" y="1009650"/>
                    <a:pt x="254000" y="1046480"/>
                    <a:pt x="285750" y="1079500"/>
                  </a:cubicBezTo>
                  <a:cubicBezTo>
                    <a:pt x="317500" y="1112520"/>
                    <a:pt x="320040" y="1140460"/>
                    <a:pt x="331470" y="1178560"/>
                  </a:cubicBezTo>
                  <a:cubicBezTo>
                    <a:pt x="342900" y="1216660"/>
                    <a:pt x="359410" y="1268730"/>
                    <a:pt x="354330" y="1308100"/>
                  </a:cubicBezTo>
                  <a:cubicBezTo>
                    <a:pt x="349250" y="1347470"/>
                    <a:pt x="317500" y="1388110"/>
                    <a:pt x="300990" y="1414780"/>
                  </a:cubicBezTo>
                  <a:cubicBezTo>
                    <a:pt x="284480" y="1441450"/>
                    <a:pt x="261620" y="1435100"/>
                    <a:pt x="255270" y="1468120"/>
                  </a:cubicBezTo>
                  <a:cubicBezTo>
                    <a:pt x="248920" y="1501140"/>
                    <a:pt x="220980" y="1574800"/>
                    <a:pt x="262890" y="1612900"/>
                  </a:cubicBezTo>
                  <a:cubicBezTo>
                    <a:pt x="304800" y="1651000"/>
                    <a:pt x="416560" y="1680210"/>
                    <a:pt x="506730" y="1696720"/>
                  </a:cubicBezTo>
                  <a:cubicBezTo>
                    <a:pt x="596900" y="1713230"/>
                    <a:pt x="723900" y="1725930"/>
                    <a:pt x="803910" y="1711960"/>
                  </a:cubicBezTo>
                  <a:cubicBezTo>
                    <a:pt x="883920" y="1697990"/>
                    <a:pt x="916940" y="1675130"/>
                    <a:pt x="986790" y="1612900"/>
                  </a:cubicBezTo>
                  <a:cubicBezTo>
                    <a:pt x="1056640" y="1550670"/>
                    <a:pt x="1220470" y="1459230"/>
                    <a:pt x="1223010" y="1338580"/>
                  </a:cubicBezTo>
                  <a:cubicBezTo>
                    <a:pt x="1225550" y="1217930"/>
                    <a:pt x="1102360" y="1010920"/>
                    <a:pt x="1002030" y="889000"/>
                  </a:cubicBezTo>
                  <a:cubicBezTo>
                    <a:pt x="901700" y="767080"/>
                    <a:pt x="698500" y="703580"/>
                    <a:pt x="621030" y="607060"/>
                  </a:cubicBezTo>
                  <a:cubicBezTo>
                    <a:pt x="543560" y="510540"/>
                    <a:pt x="560070" y="397510"/>
                    <a:pt x="537210" y="309880"/>
                  </a:cubicBezTo>
                  <a:cubicBezTo>
                    <a:pt x="514350" y="222250"/>
                    <a:pt x="532130" y="133350"/>
                    <a:pt x="483870" y="81280"/>
                  </a:cubicBezTo>
                  <a:cubicBezTo>
                    <a:pt x="435610" y="29210"/>
                    <a:pt x="295910" y="0"/>
                    <a:pt x="224790" y="5080"/>
                  </a:cubicBezTo>
                  <a:close/>
                </a:path>
              </a:pathLst>
            </a:custGeom>
            <a:solidFill>
              <a:srgbClr val="00FF00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4000617" y="4214818"/>
              <a:ext cx="500172" cy="603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 eaLnBrk="0" hangingPunct="0">
                <a:spcBef>
                  <a:spcPct val="125000"/>
                </a:spcBef>
                <a:buSzPct val="125000"/>
              </a:pPr>
              <a:r>
                <a:rPr lang="en-GB" sz="3200">
                  <a:solidFill>
                    <a:srgbClr val="FF0000"/>
                  </a:solidFill>
                </a:rPr>
                <a:t>+</a:t>
              </a:r>
            </a:p>
          </p:txBody>
        </p:sp>
      </p:grpSp>
      <p:sp>
        <p:nvSpPr>
          <p:cNvPr id="24" name="Left-Right Arrow 42"/>
          <p:cNvSpPr>
            <a:spLocks noChangeArrowheads="1"/>
          </p:cNvSpPr>
          <p:nvPr/>
        </p:nvSpPr>
        <p:spPr bwMode="auto">
          <a:xfrm rot="2197631">
            <a:off x="2871788" y="3390900"/>
            <a:ext cx="920750" cy="282575"/>
          </a:xfrm>
          <a:prstGeom prst="leftRightArrow">
            <a:avLst>
              <a:gd name="adj1" fmla="val 39213"/>
              <a:gd name="adj2" fmla="val 85896"/>
            </a:avLst>
          </a:prstGeom>
          <a:solidFill>
            <a:srgbClr val="FFFF00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eft-Right Arrow 43"/>
          <p:cNvSpPr>
            <a:spLocks noChangeArrowheads="1"/>
          </p:cNvSpPr>
          <p:nvPr/>
        </p:nvSpPr>
        <p:spPr bwMode="auto">
          <a:xfrm rot="19226015">
            <a:off x="2760663" y="4918075"/>
            <a:ext cx="922337" cy="282575"/>
          </a:xfrm>
          <a:prstGeom prst="leftRightArrow">
            <a:avLst>
              <a:gd name="adj1" fmla="val 39213"/>
              <a:gd name="adj2" fmla="val 86044"/>
            </a:avLst>
          </a:prstGeom>
          <a:solidFill>
            <a:srgbClr val="FFFF00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eft-Right Arrow 44"/>
          <p:cNvSpPr>
            <a:spLocks noChangeArrowheads="1"/>
          </p:cNvSpPr>
          <p:nvPr/>
        </p:nvSpPr>
        <p:spPr bwMode="auto">
          <a:xfrm>
            <a:off x="5357813" y="4143375"/>
            <a:ext cx="922337" cy="282575"/>
          </a:xfrm>
          <a:prstGeom prst="leftRightArrow">
            <a:avLst>
              <a:gd name="adj1" fmla="val 39213"/>
              <a:gd name="adj2" fmla="val 86044"/>
            </a:avLst>
          </a:prstGeom>
          <a:solidFill>
            <a:srgbClr val="FFFF00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2786063" y="3429000"/>
          <a:ext cx="504825" cy="582613"/>
        </p:xfrm>
        <a:graphic>
          <a:graphicData uri="http://schemas.openxmlformats.org/presentationml/2006/ole">
            <p:oleObj spid="_x0000_s37896" name="Equation" r:id="rId10" imgW="215640" imgH="241200" progId="Equation.3">
              <p:embed/>
            </p:oleObj>
          </a:graphicData>
        </a:graphic>
      </p:graphicFrame>
      <p:graphicFrame>
        <p:nvGraphicFramePr>
          <p:cNvPr id="28" name="Object 2"/>
          <p:cNvGraphicFramePr>
            <a:graphicFrameLocks noChangeAspect="1"/>
          </p:cNvGraphicFramePr>
          <p:nvPr/>
        </p:nvGraphicFramePr>
        <p:xfrm>
          <a:off x="3143250" y="5019675"/>
          <a:ext cx="504825" cy="552450"/>
        </p:xfrm>
        <a:graphic>
          <a:graphicData uri="http://schemas.openxmlformats.org/presentationml/2006/ole">
            <p:oleObj spid="_x0000_s37897" name="Equation" r:id="rId11" imgW="215640" imgH="228600" progId="Equation.3">
              <p:embed/>
            </p:oleObj>
          </a:graphicData>
        </a:graphic>
      </p:graphicFrame>
      <p:graphicFrame>
        <p:nvGraphicFramePr>
          <p:cNvPr id="29" name="Object 2"/>
          <p:cNvGraphicFramePr>
            <a:graphicFrameLocks noChangeAspect="1"/>
          </p:cNvGraphicFramePr>
          <p:nvPr/>
        </p:nvGraphicFramePr>
        <p:xfrm>
          <a:off x="5638800" y="3662363"/>
          <a:ext cx="504825" cy="552450"/>
        </p:xfrm>
        <a:graphic>
          <a:graphicData uri="http://schemas.openxmlformats.org/presentationml/2006/ole">
            <p:oleObj spid="_x0000_s37898" name="Equation" r:id="rId12" imgW="215640" imgH="228600" progId="Equation.3">
              <p:embed/>
            </p:oleObj>
          </a:graphicData>
        </a:graphic>
      </p:graphicFrame>
      <p:sp>
        <p:nvSpPr>
          <p:cNvPr id="30" name="Left-Right Arrow 49"/>
          <p:cNvSpPr>
            <a:spLocks noChangeArrowheads="1"/>
          </p:cNvSpPr>
          <p:nvPr/>
        </p:nvSpPr>
        <p:spPr bwMode="auto">
          <a:xfrm>
            <a:off x="2571750" y="4143375"/>
            <a:ext cx="922338" cy="282575"/>
          </a:xfrm>
          <a:prstGeom prst="leftRightArrow">
            <a:avLst>
              <a:gd name="adj1" fmla="val 39213"/>
              <a:gd name="adj2" fmla="val 86044"/>
            </a:avLst>
          </a:prstGeom>
          <a:solidFill>
            <a:srgbClr val="FFFF00">
              <a:alpha val="34901"/>
            </a:srgbClr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eft-Right Arrow 50"/>
          <p:cNvSpPr>
            <a:spLocks noChangeArrowheads="1"/>
          </p:cNvSpPr>
          <p:nvPr/>
        </p:nvSpPr>
        <p:spPr bwMode="auto">
          <a:xfrm rot="1903779">
            <a:off x="5148263" y="4924425"/>
            <a:ext cx="922337" cy="284163"/>
          </a:xfrm>
          <a:prstGeom prst="leftRightArrow">
            <a:avLst>
              <a:gd name="adj1" fmla="val 39213"/>
              <a:gd name="adj2" fmla="val 85563"/>
            </a:avLst>
          </a:prstGeom>
          <a:solidFill>
            <a:srgbClr val="FFFF00">
              <a:alpha val="34901"/>
            </a:srgbClr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eft-Right Arrow 51"/>
          <p:cNvSpPr>
            <a:spLocks noChangeArrowheads="1"/>
          </p:cNvSpPr>
          <p:nvPr/>
        </p:nvSpPr>
        <p:spPr bwMode="auto">
          <a:xfrm rot="3492070">
            <a:off x="4688682" y="5393531"/>
            <a:ext cx="922338" cy="282575"/>
          </a:xfrm>
          <a:prstGeom prst="leftRightArrow">
            <a:avLst>
              <a:gd name="adj1" fmla="val 39213"/>
              <a:gd name="adj2" fmla="val 86044"/>
            </a:avLst>
          </a:prstGeom>
          <a:solidFill>
            <a:srgbClr val="FFFF00">
              <a:alpha val="34901"/>
            </a:srgbClr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33" name="Left-Right Arrow 52"/>
          <p:cNvSpPr>
            <a:spLocks noChangeArrowheads="1"/>
          </p:cNvSpPr>
          <p:nvPr/>
        </p:nvSpPr>
        <p:spPr bwMode="auto">
          <a:xfrm rot="5400000">
            <a:off x="4040982" y="5523706"/>
            <a:ext cx="922338" cy="282575"/>
          </a:xfrm>
          <a:prstGeom prst="leftRightArrow">
            <a:avLst>
              <a:gd name="adj1" fmla="val 39213"/>
              <a:gd name="adj2" fmla="val 86044"/>
            </a:avLst>
          </a:prstGeom>
          <a:solidFill>
            <a:srgbClr val="FFFF00">
              <a:alpha val="34901"/>
            </a:srgbClr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34" name="Left-Right Arrow 53"/>
          <p:cNvSpPr>
            <a:spLocks noChangeArrowheads="1"/>
          </p:cNvSpPr>
          <p:nvPr/>
        </p:nvSpPr>
        <p:spPr bwMode="auto">
          <a:xfrm rot="7205219">
            <a:off x="3364707" y="5407819"/>
            <a:ext cx="922337" cy="282575"/>
          </a:xfrm>
          <a:prstGeom prst="leftRightArrow">
            <a:avLst>
              <a:gd name="adj1" fmla="val 39213"/>
              <a:gd name="adj2" fmla="val 86044"/>
            </a:avLst>
          </a:prstGeom>
          <a:solidFill>
            <a:srgbClr val="FFFF00">
              <a:alpha val="34901"/>
            </a:srgbClr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35" name="Left-Right Arrow 54"/>
          <p:cNvSpPr>
            <a:spLocks noChangeArrowheads="1"/>
          </p:cNvSpPr>
          <p:nvPr/>
        </p:nvSpPr>
        <p:spPr bwMode="auto">
          <a:xfrm rot="5400000">
            <a:off x="4037807" y="2820194"/>
            <a:ext cx="922337" cy="282575"/>
          </a:xfrm>
          <a:prstGeom prst="leftRightArrow">
            <a:avLst>
              <a:gd name="adj1" fmla="val 39213"/>
              <a:gd name="adj2" fmla="val 86044"/>
            </a:avLst>
          </a:prstGeom>
          <a:solidFill>
            <a:srgbClr val="FFFF00">
              <a:alpha val="34901"/>
            </a:srgbClr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36" name="Left-Right Arrow 55"/>
          <p:cNvSpPr>
            <a:spLocks noChangeArrowheads="1"/>
          </p:cNvSpPr>
          <p:nvPr/>
        </p:nvSpPr>
        <p:spPr bwMode="auto">
          <a:xfrm rot="7227395">
            <a:off x="4683919" y="3032919"/>
            <a:ext cx="922337" cy="282575"/>
          </a:xfrm>
          <a:prstGeom prst="leftRightArrow">
            <a:avLst>
              <a:gd name="adj1" fmla="val 39213"/>
              <a:gd name="adj2" fmla="val 86044"/>
            </a:avLst>
          </a:prstGeom>
          <a:solidFill>
            <a:srgbClr val="FFFF00">
              <a:alpha val="34901"/>
            </a:srgbClr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37" name="Left-Right Arrow 56"/>
          <p:cNvSpPr>
            <a:spLocks noChangeArrowheads="1"/>
          </p:cNvSpPr>
          <p:nvPr/>
        </p:nvSpPr>
        <p:spPr bwMode="auto">
          <a:xfrm rot="3875771">
            <a:off x="3345657" y="2951956"/>
            <a:ext cx="922338" cy="282575"/>
          </a:xfrm>
          <a:prstGeom prst="leftRightArrow">
            <a:avLst>
              <a:gd name="adj1" fmla="val 39213"/>
              <a:gd name="adj2" fmla="val 86044"/>
            </a:avLst>
          </a:prstGeom>
          <a:solidFill>
            <a:srgbClr val="FFFF00">
              <a:alpha val="32941"/>
            </a:srgbClr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eft-Right Arrow 57"/>
          <p:cNvSpPr>
            <a:spLocks noChangeArrowheads="1"/>
          </p:cNvSpPr>
          <p:nvPr/>
        </p:nvSpPr>
        <p:spPr bwMode="auto">
          <a:xfrm rot="8736746">
            <a:off x="5151438" y="3449638"/>
            <a:ext cx="920750" cy="282575"/>
          </a:xfrm>
          <a:prstGeom prst="leftRightArrow">
            <a:avLst>
              <a:gd name="adj1" fmla="val 39213"/>
              <a:gd name="adj2" fmla="val 85896"/>
            </a:avLst>
          </a:prstGeom>
          <a:solidFill>
            <a:srgbClr val="FFFF00">
              <a:alpha val="34901"/>
            </a:srgbClr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142875" y="6511925"/>
            <a:ext cx="6661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0" dirty="0">
                <a:solidFill>
                  <a:srgbClr val="99FFCC"/>
                </a:solidFill>
              </a:rPr>
              <a:t>E. </a:t>
            </a:r>
            <a:r>
              <a:rPr lang="en-US" sz="1200" b="0" dirty="0" err="1">
                <a:solidFill>
                  <a:srgbClr val="99FFCC"/>
                </a:solidFill>
              </a:rPr>
              <a:t>Krissinel</a:t>
            </a:r>
            <a:r>
              <a:rPr lang="en-US" sz="1200" b="0" dirty="0">
                <a:solidFill>
                  <a:srgbClr val="99FFCC"/>
                </a:solidFill>
              </a:rPr>
              <a:t> (2010) J. Comp. Chem. </a:t>
            </a:r>
            <a:r>
              <a:rPr lang="en-US" sz="1200" dirty="0">
                <a:solidFill>
                  <a:srgbClr val="99FFCC"/>
                </a:solidFill>
              </a:rPr>
              <a:t>31</a:t>
            </a:r>
            <a:r>
              <a:rPr lang="en-US" sz="1200" b="0" dirty="0">
                <a:solidFill>
                  <a:srgbClr val="99FFCC"/>
                </a:solidFill>
              </a:rPr>
              <a:t>, </a:t>
            </a:r>
            <a:r>
              <a:rPr lang="en-US" sz="1200" b="0" dirty="0" smtClean="0">
                <a:solidFill>
                  <a:srgbClr val="99FFCC"/>
                </a:solidFill>
              </a:rPr>
              <a:t>133-143</a:t>
            </a:r>
            <a:endParaRPr lang="en-US" sz="1200" b="0" dirty="0">
              <a:solidFill>
                <a:srgbClr val="99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1913" y="765175"/>
            <a:ext cx="6224587" cy="5851525"/>
          </a:xfrm>
          <a:noFill/>
          <a:ln w="15875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765175"/>
            <a:ext cx="8186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buFontTx/>
              <a:buNone/>
              <a:defRPr/>
            </a:pPr>
            <a:r>
              <a:rPr lang="en-GB" sz="28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Crystal Misrepresentation Hypothesis</a:t>
            </a:r>
            <a:endParaRPr lang="en-GB" sz="2800" b="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03575" y="2014538"/>
            <a:ext cx="5689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125000"/>
              </a:spcBef>
              <a:buSzPct val="125000"/>
            </a:pPr>
            <a:r>
              <a:rPr lang="en-GB" sz="2000" b="0">
                <a:solidFill>
                  <a:schemeClr val="bg1"/>
                </a:solidFill>
              </a:rPr>
              <a:t>Docking always finds the highest–energy dimer</a:t>
            </a:r>
            <a:endParaRPr lang="en-GB" sz="1600" b="0">
              <a:solidFill>
                <a:schemeClr val="bg1"/>
              </a:solidFill>
            </a:endParaRP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287338" y="1943100"/>
            <a:ext cx="1498600" cy="4025900"/>
            <a:chOff x="49187" y="2000250"/>
            <a:chExt cx="1498626" cy="4025900"/>
          </a:xfrm>
        </p:grpSpPr>
        <p:cxnSp>
          <p:nvCxnSpPr>
            <p:cNvPr id="5" name="Straight Connector 16"/>
            <p:cNvCxnSpPr>
              <a:cxnSpLocks noChangeShapeType="1"/>
            </p:cNvCxnSpPr>
            <p:nvPr/>
          </p:nvCxnSpPr>
          <p:spPr bwMode="auto">
            <a:xfrm>
              <a:off x="857250" y="2286000"/>
              <a:ext cx="690563" cy="1588"/>
            </a:xfrm>
            <a:prstGeom prst="line">
              <a:avLst/>
            </a:prstGeom>
            <a:noFill/>
            <a:ln w="31750" algn="ctr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6" name="Straight Connector 21"/>
            <p:cNvCxnSpPr>
              <a:cxnSpLocks noChangeShapeType="1"/>
            </p:cNvCxnSpPr>
            <p:nvPr/>
          </p:nvCxnSpPr>
          <p:spPr bwMode="auto">
            <a:xfrm>
              <a:off x="857250" y="2855913"/>
              <a:ext cx="690563" cy="1588"/>
            </a:xfrm>
            <a:prstGeom prst="line">
              <a:avLst/>
            </a:prstGeom>
            <a:noFill/>
            <a:ln w="31750" algn="ctr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7" name="Straight Connector 25"/>
            <p:cNvCxnSpPr>
              <a:cxnSpLocks noChangeShapeType="1"/>
            </p:cNvCxnSpPr>
            <p:nvPr/>
          </p:nvCxnSpPr>
          <p:spPr bwMode="auto">
            <a:xfrm>
              <a:off x="857250" y="3427413"/>
              <a:ext cx="690563" cy="1588"/>
            </a:xfrm>
            <a:prstGeom prst="line">
              <a:avLst/>
            </a:prstGeom>
            <a:noFill/>
            <a:ln w="31750" algn="ctr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8" name="Straight Connector 29"/>
            <p:cNvCxnSpPr>
              <a:cxnSpLocks noChangeShapeType="1"/>
            </p:cNvCxnSpPr>
            <p:nvPr/>
          </p:nvCxnSpPr>
          <p:spPr bwMode="auto">
            <a:xfrm>
              <a:off x="857250" y="3998913"/>
              <a:ext cx="690563" cy="1588"/>
            </a:xfrm>
            <a:prstGeom prst="line">
              <a:avLst/>
            </a:prstGeom>
            <a:noFill/>
            <a:ln w="31750" algn="ctr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9" name="Straight Connector 33"/>
            <p:cNvCxnSpPr>
              <a:cxnSpLocks noChangeShapeType="1"/>
            </p:cNvCxnSpPr>
            <p:nvPr/>
          </p:nvCxnSpPr>
          <p:spPr bwMode="auto">
            <a:xfrm>
              <a:off x="857250" y="4570413"/>
              <a:ext cx="690563" cy="1588"/>
            </a:xfrm>
            <a:prstGeom prst="line">
              <a:avLst/>
            </a:prstGeom>
            <a:noFill/>
            <a:ln w="31750" algn="ctr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10" name="Straight Connector 37"/>
            <p:cNvCxnSpPr>
              <a:cxnSpLocks noChangeShapeType="1"/>
            </p:cNvCxnSpPr>
            <p:nvPr/>
          </p:nvCxnSpPr>
          <p:spPr bwMode="auto">
            <a:xfrm>
              <a:off x="857250" y="5141913"/>
              <a:ext cx="690563" cy="1588"/>
            </a:xfrm>
            <a:prstGeom prst="line">
              <a:avLst/>
            </a:prstGeom>
            <a:noFill/>
            <a:ln w="31750" algn="ctr">
              <a:solidFill>
                <a:srgbClr val="FFFF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1" name="Straight Connector 41"/>
            <p:cNvCxnSpPr>
              <a:cxnSpLocks noChangeShapeType="1"/>
            </p:cNvCxnSpPr>
            <p:nvPr/>
          </p:nvCxnSpPr>
          <p:spPr bwMode="auto">
            <a:xfrm>
              <a:off x="857250" y="5713413"/>
              <a:ext cx="690563" cy="1588"/>
            </a:xfrm>
            <a:prstGeom prst="line">
              <a:avLst/>
            </a:prstGeom>
            <a:noFill/>
            <a:ln w="31750" algn="ctr">
              <a:solidFill>
                <a:srgbClr val="FFFF00"/>
              </a:solidFill>
              <a:round/>
              <a:headEnd/>
              <a:tailEnd/>
            </a:ln>
          </p:spPr>
        </p:cxnSp>
        <p:graphicFrame>
          <p:nvGraphicFramePr>
            <p:cNvPr id="12" name="Object 2"/>
            <p:cNvGraphicFramePr>
              <a:graphicFrameLocks noChangeAspect="1"/>
            </p:cNvGraphicFramePr>
            <p:nvPr/>
          </p:nvGraphicFramePr>
          <p:xfrm>
            <a:off x="127000" y="2000250"/>
            <a:ext cx="735013" cy="596900"/>
          </p:xfrm>
          <a:graphic>
            <a:graphicData uri="http://schemas.openxmlformats.org/presentationml/2006/ole">
              <p:oleObj spid="_x0000_s51202" name="Equation" r:id="rId3" imgW="291960" imgH="228600" progId="Equation.3">
                <p:embed/>
              </p:oleObj>
            </a:graphicData>
          </a:graphic>
        </p:graphicFrame>
        <p:graphicFrame>
          <p:nvGraphicFramePr>
            <p:cNvPr id="13" name="Object 2"/>
            <p:cNvGraphicFramePr>
              <a:graphicFrameLocks noChangeAspect="1"/>
            </p:cNvGraphicFramePr>
            <p:nvPr/>
          </p:nvGraphicFramePr>
          <p:xfrm>
            <a:off x="158750" y="2587625"/>
            <a:ext cx="703263" cy="563563"/>
          </p:xfrm>
          <a:graphic>
            <a:graphicData uri="http://schemas.openxmlformats.org/presentationml/2006/ole">
              <p:oleObj spid="_x0000_s51203" name="Equation" r:id="rId4" imgW="279360" imgH="215640" progId="Equation.3">
                <p:embed/>
              </p:oleObj>
            </a:graphicData>
          </a:graphic>
        </p:graphicFrame>
        <p:graphicFrame>
          <p:nvGraphicFramePr>
            <p:cNvPr id="14" name="Object 2"/>
            <p:cNvGraphicFramePr>
              <a:graphicFrameLocks noChangeAspect="1"/>
            </p:cNvGraphicFramePr>
            <p:nvPr/>
          </p:nvGraphicFramePr>
          <p:xfrm>
            <a:off x="142875" y="3159125"/>
            <a:ext cx="735013" cy="563563"/>
          </p:xfrm>
          <a:graphic>
            <a:graphicData uri="http://schemas.openxmlformats.org/presentationml/2006/ole">
              <p:oleObj spid="_x0000_s51204" name="Equation" r:id="rId5" imgW="291960" imgH="215640" progId="Equation.3">
                <p:embed/>
              </p:oleObj>
            </a:graphicData>
          </a:graphic>
        </p:graphicFrame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142844" y="3714752"/>
            <a:ext cx="735013" cy="596900"/>
          </p:xfrm>
          <a:graphic>
            <a:graphicData uri="http://schemas.openxmlformats.org/presentationml/2006/ole">
              <p:oleObj spid="_x0000_s51205" name="Equation" r:id="rId6" imgW="291960" imgH="228600" progId="Equation.3">
                <p:embed/>
              </p:oleObj>
            </a:graphicData>
          </a:graphic>
        </p:graphicFrame>
        <p:graphicFrame>
          <p:nvGraphicFramePr>
            <p:cNvPr id="16" name="Object 2"/>
            <p:cNvGraphicFramePr>
              <a:graphicFrameLocks noChangeAspect="1"/>
            </p:cNvGraphicFramePr>
            <p:nvPr/>
          </p:nvGraphicFramePr>
          <p:xfrm>
            <a:off x="142875" y="4302125"/>
            <a:ext cx="735013" cy="563563"/>
          </p:xfrm>
          <a:graphic>
            <a:graphicData uri="http://schemas.openxmlformats.org/presentationml/2006/ole">
              <p:oleObj spid="_x0000_s51206" name="Equation" r:id="rId7" imgW="291960" imgH="215640" progId="Equation.3">
                <p:embed/>
              </p:oleObj>
            </a:graphicData>
          </a:graphic>
        </p:graphicFrame>
        <p:graphicFrame>
          <p:nvGraphicFramePr>
            <p:cNvPr id="17" name="Object 2"/>
            <p:cNvGraphicFramePr>
              <a:graphicFrameLocks noChangeAspect="1"/>
            </p:cNvGraphicFramePr>
            <p:nvPr/>
          </p:nvGraphicFramePr>
          <p:xfrm>
            <a:off x="49187" y="5429250"/>
            <a:ext cx="1022351" cy="596900"/>
          </p:xfrm>
          <a:graphic>
            <a:graphicData uri="http://schemas.openxmlformats.org/presentationml/2006/ole">
              <p:oleObj spid="_x0000_s51207" name="Equation" r:id="rId8" imgW="406080" imgH="228600" progId="Equation.3">
                <p:embed/>
              </p:oleObj>
            </a:graphicData>
          </a:graphic>
        </p:graphicFrame>
      </p:grpSp>
      <p:cxnSp>
        <p:nvCxnSpPr>
          <p:cNvPr id="18" name="Straight Arrow Connector 49"/>
          <p:cNvCxnSpPr>
            <a:cxnSpLocks noChangeShapeType="1"/>
          </p:cNvCxnSpPr>
          <p:nvPr/>
        </p:nvCxnSpPr>
        <p:spPr bwMode="auto">
          <a:xfrm rot="10800000" flipV="1">
            <a:off x="2071688" y="2228850"/>
            <a:ext cx="1000125" cy="0"/>
          </a:xfrm>
          <a:prstGeom prst="straightConnector1">
            <a:avLst/>
          </a:prstGeom>
          <a:noFill/>
          <a:ln w="38100" algn="ctr">
            <a:solidFill>
              <a:srgbClr val="66FFFF"/>
            </a:solidFill>
            <a:round/>
            <a:headEnd/>
            <a:tailEnd type="triangle" w="med" len="lg"/>
          </a:ln>
        </p:spPr>
      </p:cxn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214688" y="3109913"/>
            <a:ext cx="2870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125000"/>
              </a:spcBef>
              <a:buSzPct val="125000"/>
            </a:pPr>
            <a:r>
              <a:rPr lang="en-GB" sz="2000" b="0">
                <a:solidFill>
                  <a:schemeClr val="bg1"/>
                </a:solidFill>
              </a:rPr>
              <a:t>But crystallization may capture any dimer with probability P</a:t>
            </a:r>
            <a:r>
              <a:rPr lang="en-GB" sz="2000" b="0" baseline="-25000">
                <a:solidFill>
                  <a:schemeClr val="bg1"/>
                </a:solidFill>
              </a:rPr>
              <a:t>i</a:t>
            </a:r>
            <a:endParaRPr lang="en-GB" sz="1600" b="0" baseline="-25000">
              <a:solidFill>
                <a:schemeClr val="bg1"/>
              </a:solidFill>
            </a:endParaRPr>
          </a:p>
        </p:txBody>
      </p:sp>
      <p:cxnSp>
        <p:nvCxnSpPr>
          <p:cNvPr id="20" name="Straight Arrow Connector 53"/>
          <p:cNvCxnSpPr>
            <a:cxnSpLocks noChangeShapeType="1"/>
            <a:stCxn id="19" idx="1"/>
          </p:cNvCxnSpPr>
          <p:nvPr/>
        </p:nvCxnSpPr>
        <p:spPr bwMode="auto">
          <a:xfrm flipH="1" flipV="1">
            <a:off x="2051050" y="2387600"/>
            <a:ext cx="1163638" cy="1249363"/>
          </a:xfrm>
          <a:prstGeom prst="straightConnector1">
            <a:avLst/>
          </a:prstGeom>
          <a:noFill/>
          <a:ln w="38100" algn="ctr">
            <a:solidFill>
              <a:srgbClr val="66FFFF"/>
            </a:solidFill>
            <a:prstDash val="sysDot"/>
            <a:round/>
            <a:headEnd/>
            <a:tailEnd type="triangle" w="med" len="lg"/>
          </a:ln>
        </p:spPr>
      </p:cxnSp>
      <p:cxnSp>
        <p:nvCxnSpPr>
          <p:cNvPr id="21" name="Straight Arrow Connector 56"/>
          <p:cNvCxnSpPr>
            <a:cxnSpLocks noChangeShapeType="1"/>
            <a:stCxn id="19" idx="1"/>
          </p:cNvCxnSpPr>
          <p:nvPr/>
        </p:nvCxnSpPr>
        <p:spPr bwMode="auto">
          <a:xfrm flipH="1" flipV="1">
            <a:off x="2051050" y="2890838"/>
            <a:ext cx="1163638" cy="746125"/>
          </a:xfrm>
          <a:prstGeom prst="straightConnector1">
            <a:avLst/>
          </a:prstGeom>
          <a:noFill/>
          <a:ln w="38100" algn="ctr">
            <a:solidFill>
              <a:srgbClr val="66FFFF"/>
            </a:solidFill>
            <a:prstDash val="sysDot"/>
            <a:round/>
            <a:headEnd/>
            <a:tailEnd type="triangle" w="med" len="lg"/>
          </a:ln>
        </p:spPr>
      </p:cxnSp>
      <p:cxnSp>
        <p:nvCxnSpPr>
          <p:cNvPr id="22" name="Straight Arrow Connector 59"/>
          <p:cNvCxnSpPr>
            <a:cxnSpLocks noChangeShapeType="1"/>
            <a:stCxn id="19" idx="1"/>
          </p:cNvCxnSpPr>
          <p:nvPr/>
        </p:nvCxnSpPr>
        <p:spPr bwMode="auto">
          <a:xfrm flipH="1" flipV="1">
            <a:off x="2051050" y="3395663"/>
            <a:ext cx="1163638" cy="241300"/>
          </a:xfrm>
          <a:prstGeom prst="straightConnector1">
            <a:avLst/>
          </a:prstGeom>
          <a:noFill/>
          <a:ln w="38100" algn="ctr">
            <a:solidFill>
              <a:srgbClr val="66FFFF"/>
            </a:solidFill>
            <a:prstDash val="sysDot"/>
            <a:round/>
            <a:headEnd/>
            <a:tailEnd type="triangle" w="med" len="lg"/>
          </a:ln>
        </p:spPr>
      </p:cxnSp>
      <p:cxnSp>
        <p:nvCxnSpPr>
          <p:cNvPr id="23" name="Straight Arrow Connector 63"/>
          <p:cNvCxnSpPr>
            <a:cxnSpLocks noChangeShapeType="1"/>
            <a:stCxn id="19" idx="1"/>
          </p:cNvCxnSpPr>
          <p:nvPr/>
        </p:nvCxnSpPr>
        <p:spPr bwMode="auto">
          <a:xfrm flipH="1">
            <a:off x="2051050" y="3636963"/>
            <a:ext cx="1163638" cy="334962"/>
          </a:xfrm>
          <a:prstGeom prst="straightConnector1">
            <a:avLst/>
          </a:prstGeom>
          <a:noFill/>
          <a:ln w="38100" algn="ctr">
            <a:solidFill>
              <a:srgbClr val="66FFFF"/>
            </a:solidFill>
            <a:prstDash val="sysDot"/>
            <a:round/>
            <a:headEnd/>
            <a:tailEnd type="triangle" w="med" len="lg"/>
          </a:ln>
        </p:spPr>
      </p:cxnSp>
      <p:cxnSp>
        <p:nvCxnSpPr>
          <p:cNvPr id="24" name="Straight Arrow Connector 68"/>
          <p:cNvCxnSpPr>
            <a:cxnSpLocks noChangeShapeType="1"/>
            <a:stCxn id="19" idx="1"/>
          </p:cNvCxnSpPr>
          <p:nvPr/>
        </p:nvCxnSpPr>
        <p:spPr bwMode="auto">
          <a:xfrm flipH="1">
            <a:off x="2051050" y="3636963"/>
            <a:ext cx="1163638" cy="911225"/>
          </a:xfrm>
          <a:prstGeom prst="straightConnector1">
            <a:avLst/>
          </a:prstGeom>
          <a:noFill/>
          <a:ln w="38100" algn="ctr">
            <a:solidFill>
              <a:srgbClr val="66FFFF"/>
            </a:solidFill>
            <a:prstDash val="sysDot"/>
            <a:round/>
            <a:headEnd/>
            <a:tailEnd type="triangle" w="med" len="lg"/>
          </a:ln>
        </p:spPr>
      </p:cxnSp>
      <p:cxnSp>
        <p:nvCxnSpPr>
          <p:cNvPr id="25" name="Straight Arrow Connector 72"/>
          <p:cNvCxnSpPr>
            <a:cxnSpLocks noChangeShapeType="1"/>
            <a:stCxn id="19" idx="1"/>
          </p:cNvCxnSpPr>
          <p:nvPr/>
        </p:nvCxnSpPr>
        <p:spPr bwMode="auto">
          <a:xfrm flipH="1">
            <a:off x="1979613" y="3636963"/>
            <a:ext cx="1235075" cy="2063750"/>
          </a:xfrm>
          <a:prstGeom prst="straightConnector1">
            <a:avLst/>
          </a:prstGeom>
          <a:noFill/>
          <a:ln w="38100" algn="ctr">
            <a:solidFill>
              <a:srgbClr val="66FFFF"/>
            </a:solidFill>
            <a:prstDash val="sysDot"/>
            <a:round/>
            <a:headEnd/>
            <a:tailEnd type="triangle" w="med" len="lg"/>
          </a:ln>
        </p:spPr>
      </p:cxnSp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6572250" y="2657475"/>
          <a:ext cx="2286000" cy="1633538"/>
        </p:xfrm>
        <a:graphic>
          <a:graphicData uri="http://schemas.openxmlformats.org/presentationml/2006/ole">
            <p:oleObj spid="_x0000_s51208" name="Equation" r:id="rId9" imgW="1218960" imgH="838080" progId="Equation.3">
              <p:embed/>
            </p:oleObj>
          </a:graphicData>
        </a:graphic>
      </p:graphicFrame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3214688" y="4586288"/>
            <a:ext cx="578643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125000"/>
              </a:spcBef>
              <a:buSzPct val="125000"/>
            </a:pPr>
            <a:r>
              <a:rPr lang="en-GB" sz="2000" b="0">
                <a:solidFill>
                  <a:schemeClr val="bg1"/>
                </a:solidFill>
              </a:rPr>
              <a:t>Then the probability for docking to fail (that is, to disagree with the crystal) is</a:t>
            </a:r>
            <a:endParaRPr lang="en-GB" sz="1600" b="0">
              <a:solidFill>
                <a:schemeClr val="bg1"/>
              </a:solidFill>
            </a:endParaRPr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/>
        </p:nvGraphicFramePr>
        <p:xfrm>
          <a:off x="3354388" y="5426075"/>
          <a:ext cx="4217987" cy="1119188"/>
        </p:xfrm>
        <a:graphic>
          <a:graphicData uri="http://schemas.openxmlformats.org/presentationml/2006/ole">
            <p:oleObj spid="_x0000_s51209" name="Equation" r:id="rId10" imgW="1688760" imgH="431640" progId="Equation.3">
              <p:embed/>
            </p:oleObj>
          </a:graphicData>
        </a:graphic>
      </p:graphicFrame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642938" y="1222375"/>
            <a:ext cx="7786687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125000"/>
              </a:spcBef>
              <a:buSzPct val="125000"/>
            </a:pPr>
            <a:r>
              <a:rPr lang="en-GB" sz="1800" b="0" i="1">
                <a:solidFill>
                  <a:srgbClr val="FFFF00"/>
                </a:solidFill>
              </a:rPr>
              <a:t>perfect docking, imperfect crystals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142875" y="6511925"/>
            <a:ext cx="6661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0" dirty="0">
                <a:solidFill>
                  <a:srgbClr val="99FFCC"/>
                </a:solidFill>
              </a:rPr>
              <a:t>E. </a:t>
            </a:r>
            <a:r>
              <a:rPr lang="en-US" sz="1200" b="0" dirty="0" err="1">
                <a:solidFill>
                  <a:srgbClr val="99FFCC"/>
                </a:solidFill>
              </a:rPr>
              <a:t>Krissinel</a:t>
            </a:r>
            <a:r>
              <a:rPr lang="en-US" sz="1200" b="0" dirty="0">
                <a:solidFill>
                  <a:srgbClr val="99FFCC"/>
                </a:solidFill>
              </a:rPr>
              <a:t> (2010) J. Comp. Chem. </a:t>
            </a:r>
            <a:r>
              <a:rPr lang="en-US" sz="1200" dirty="0">
                <a:solidFill>
                  <a:srgbClr val="99FFCC"/>
                </a:solidFill>
              </a:rPr>
              <a:t>31</a:t>
            </a:r>
            <a:r>
              <a:rPr lang="en-US" sz="1200" b="0" dirty="0">
                <a:solidFill>
                  <a:srgbClr val="99FFCC"/>
                </a:solidFill>
              </a:rPr>
              <a:t>, </a:t>
            </a:r>
            <a:r>
              <a:rPr lang="en-US" sz="1200" b="0" dirty="0" smtClean="0">
                <a:solidFill>
                  <a:srgbClr val="99FFCC"/>
                </a:solidFill>
              </a:rPr>
              <a:t>133-143</a:t>
            </a:r>
            <a:endParaRPr lang="en-US" sz="1200" b="0" dirty="0">
              <a:solidFill>
                <a:srgbClr val="99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765175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buFontTx/>
              <a:buNone/>
              <a:defRPr/>
            </a:pPr>
            <a:r>
              <a:rPr lang="en-GB" sz="28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it </a:t>
            </a:r>
            <a:r>
              <a:rPr lang="en-GB" sz="2800" b="0" i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may</a:t>
            </a:r>
            <a:r>
              <a:rPr lang="en-GB" sz="28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fail? Another look</a:t>
            </a:r>
            <a:endParaRPr lang="en-GB" sz="2800" b="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42938" y="1222375"/>
            <a:ext cx="7786687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125000"/>
              </a:spcBef>
              <a:buSzPct val="125000"/>
            </a:pPr>
            <a:r>
              <a:rPr lang="en-GB" sz="1800" b="0" i="1">
                <a:solidFill>
                  <a:srgbClr val="FFFF00"/>
                </a:solidFill>
              </a:rPr>
              <a:t>imperfect docking, perfect crystals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4313" y="1844675"/>
            <a:ext cx="2357438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125000"/>
              </a:spcBef>
              <a:buSzPct val="125000"/>
            </a:pPr>
            <a:r>
              <a:rPr lang="en-GB" sz="1800" b="0">
                <a:solidFill>
                  <a:schemeClr val="bg1"/>
                </a:solidFill>
              </a:rPr>
              <a:t>crystal always captures the highest-energy dimer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143501" y="2166938"/>
            <a:ext cx="3786188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125000"/>
              </a:spcBef>
              <a:buSzPct val="125000"/>
            </a:pPr>
            <a:r>
              <a:rPr lang="en-GB" sz="1800" b="0">
                <a:solidFill>
                  <a:schemeClr val="bg1"/>
                </a:solidFill>
              </a:rPr>
              <a:t>but due to finite accuracy of calculations, another dimer may appear as best docking solution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5421313" y="3711575"/>
          <a:ext cx="1054100" cy="630238"/>
        </p:xfrm>
        <a:graphic>
          <a:graphicData uri="http://schemas.openxmlformats.org/presentationml/2006/ole">
            <p:oleObj spid="_x0000_s50178" name="Equation" r:id="rId3" imgW="419040" imgH="241200" progId="Equation.3">
              <p:embed/>
            </p:oleObj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1152526" y="3425825"/>
          <a:ext cx="735013" cy="596900"/>
        </p:xfrm>
        <a:graphic>
          <a:graphicData uri="http://schemas.openxmlformats.org/presentationml/2006/ole">
            <p:oleObj spid="_x0000_s50179" name="Equation" r:id="rId4" imgW="291960" imgH="228600" progId="Equation.3">
              <p:embed/>
            </p:oleObj>
          </a:graphicData>
        </a:graphic>
      </p:graphicFrame>
      <p:cxnSp>
        <p:nvCxnSpPr>
          <p:cNvPr id="10" name="Straight Connector 16"/>
          <p:cNvCxnSpPr>
            <a:cxnSpLocks noChangeShapeType="1"/>
          </p:cNvCxnSpPr>
          <p:nvPr/>
        </p:nvCxnSpPr>
        <p:spPr bwMode="auto">
          <a:xfrm>
            <a:off x="2001838" y="3716338"/>
            <a:ext cx="690563" cy="1588"/>
          </a:xfrm>
          <a:prstGeom prst="line">
            <a:avLst/>
          </a:prstGeom>
          <a:noFill/>
          <a:ln w="31750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11" name="Line 132"/>
          <p:cNvSpPr>
            <a:spLocks noChangeShapeType="1"/>
          </p:cNvSpPr>
          <p:nvPr/>
        </p:nvSpPr>
        <p:spPr bwMode="auto">
          <a:xfrm>
            <a:off x="3173413" y="4068763"/>
            <a:ext cx="2159000" cy="0"/>
          </a:xfrm>
          <a:prstGeom prst="line">
            <a:avLst/>
          </a:prstGeom>
          <a:noFill/>
          <a:ln w="12700">
            <a:solidFill>
              <a:srgbClr val="00FFFF"/>
            </a:solidFill>
            <a:prstDash val="dash"/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" name="Straight Connector 16"/>
          <p:cNvCxnSpPr>
            <a:cxnSpLocks noChangeShapeType="1"/>
          </p:cNvCxnSpPr>
          <p:nvPr/>
        </p:nvCxnSpPr>
        <p:spPr bwMode="auto">
          <a:xfrm>
            <a:off x="1997076" y="5067300"/>
            <a:ext cx="690563" cy="1588"/>
          </a:xfrm>
          <a:prstGeom prst="line">
            <a:avLst/>
          </a:prstGeom>
          <a:noFill/>
          <a:ln w="31750" algn="ctr">
            <a:solidFill>
              <a:srgbClr val="FFFF00"/>
            </a:solidFill>
            <a:round/>
            <a:headEnd/>
            <a:tailEnd/>
          </a:ln>
        </p:spPr>
      </p:cxn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1168401" y="4783138"/>
          <a:ext cx="703263" cy="596900"/>
        </p:xfrm>
        <a:graphic>
          <a:graphicData uri="http://schemas.openxmlformats.org/presentationml/2006/ole">
            <p:oleObj spid="_x0000_s50180" name="Equation" r:id="rId5" imgW="279360" imgH="228600" progId="Equation.3">
              <p:embed/>
            </p:oleObj>
          </a:graphicData>
        </a:graphic>
      </p:graphicFrame>
      <p:sp>
        <p:nvSpPr>
          <p:cNvPr id="14" name="Freeform 44"/>
          <p:cNvSpPr>
            <a:spLocks/>
          </p:cNvSpPr>
          <p:nvPr/>
        </p:nvSpPr>
        <p:spPr bwMode="auto">
          <a:xfrm rot="16200000" flipH="1" flipV="1">
            <a:off x="2314575" y="3151188"/>
            <a:ext cx="2643188" cy="1217613"/>
          </a:xfrm>
          <a:custGeom>
            <a:avLst/>
            <a:gdLst>
              <a:gd name="T0" fmla="*/ 0 w 1983"/>
              <a:gd name="T1" fmla="*/ 1624 h 2308"/>
              <a:gd name="T2" fmla="*/ 96678 w 1983"/>
              <a:gd name="T3" fmla="*/ 1516 h 2308"/>
              <a:gd name="T4" fmla="*/ 163932 w 1983"/>
              <a:gd name="T5" fmla="*/ 1324 h 2308"/>
              <a:gd name="T6" fmla="*/ 212038 w 1983"/>
              <a:gd name="T7" fmla="*/ 1109 h 2308"/>
              <a:gd name="T8" fmla="*/ 250802 w 1983"/>
              <a:gd name="T9" fmla="*/ 872 h 2308"/>
              <a:gd name="T10" fmla="*/ 292837 w 1983"/>
              <a:gd name="T11" fmla="*/ 629 h 2308"/>
              <a:gd name="T12" fmla="*/ 312453 w 1983"/>
              <a:gd name="T13" fmla="*/ 472 h 2308"/>
              <a:gd name="T14" fmla="*/ 343277 w 1983"/>
              <a:gd name="T15" fmla="*/ 310 h 2308"/>
              <a:gd name="T16" fmla="*/ 360092 w 1983"/>
              <a:gd name="T17" fmla="*/ 212 h 2308"/>
              <a:gd name="T18" fmla="*/ 376905 w 1983"/>
              <a:gd name="T19" fmla="*/ 135 h 2308"/>
              <a:gd name="T20" fmla="*/ 393718 w 1983"/>
              <a:gd name="T21" fmla="*/ 79 h 2308"/>
              <a:gd name="T22" fmla="*/ 410532 w 1983"/>
              <a:gd name="T23" fmla="*/ 28 h 2308"/>
              <a:gd name="T24" fmla="*/ 438555 w 1983"/>
              <a:gd name="T25" fmla="*/ 3 h 2308"/>
              <a:gd name="T26" fmla="*/ 466110 w 1983"/>
              <a:gd name="T27" fmla="*/ 14 h 2308"/>
              <a:gd name="T28" fmla="*/ 488995 w 1983"/>
              <a:gd name="T29" fmla="*/ 58 h 2308"/>
              <a:gd name="T30" fmla="*/ 505809 w 1983"/>
              <a:gd name="T31" fmla="*/ 118 h 2308"/>
              <a:gd name="T32" fmla="*/ 525425 w 1983"/>
              <a:gd name="T33" fmla="*/ 203 h 2308"/>
              <a:gd name="T34" fmla="*/ 551112 w 1983"/>
              <a:gd name="T35" fmla="*/ 336 h 2308"/>
              <a:gd name="T36" fmla="*/ 572130 w 1983"/>
              <a:gd name="T37" fmla="*/ 465 h 2308"/>
              <a:gd name="T38" fmla="*/ 598283 w 1983"/>
              <a:gd name="T39" fmla="*/ 634 h 2308"/>
              <a:gd name="T40" fmla="*/ 634713 w 1983"/>
              <a:gd name="T41" fmla="*/ 864 h 2308"/>
              <a:gd name="T42" fmla="*/ 678148 w 1983"/>
              <a:gd name="T43" fmla="*/ 1109 h 2308"/>
              <a:gd name="T44" fmla="*/ 710374 w 1983"/>
              <a:gd name="T45" fmla="*/ 1264 h 2308"/>
              <a:gd name="T46" fmla="*/ 735594 w 1983"/>
              <a:gd name="T47" fmla="*/ 1367 h 2308"/>
              <a:gd name="T48" fmla="*/ 772023 w 1983"/>
              <a:gd name="T49" fmla="*/ 1469 h 2308"/>
              <a:gd name="T50" fmla="*/ 814057 w 1983"/>
              <a:gd name="T51" fmla="*/ 1558 h 2308"/>
              <a:gd name="T52" fmla="*/ 861696 w 1983"/>
              <a:gd name="T53" fmla="*/ 1601 h 2308"/>
              <a:gd name="T54" fmla="*/ 926149 w 1983"/>
              <a:gd name="T55" fmla="*/ 1639 h 230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983"/>
              <a:gd name="T85" fmla="*/ 0 h 2308"/>
              <a:gd name="T86" fmla="*/ 1983 w 1983"/>
              <a:gd name="T87" fmla="*/ 2308 h 230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983" h="2308">
                <a:moveTo>
                  <a:pt x="0" y="2287"/>
                </a:moveTo>
                <a:cubicBezTo>
                  <a:pt x="72" y="2254"/>
                  <a:pt x="149" y="2204"/>
                  <a:pt x="207" y="2134"/>
                </a:cubicBezTo>
                <a:cubicBezTo>
                  <a:pt x="265" y="2064"/>
                  <a:pt x="310" y="1959"/>
                  <a:pt x="351" y="1864"/>
                </a:cubicBezTo>
                <a:cubicBezTo>
                  <a:pt x="392" y="1769"/>
                  <a:pt x="423" y="1668"/>
                  <a:pt x="454" y="1562"/>
                </a:cubicBezTo>
                <a:cubicBezTo>
                  <a:pt x="485" y="1456"/>
                  <a:pt x="508" y="1341"/>
                  <a:pt x="537" y="1228"/>
                </a:cubicBezTo>
                <a:cubicBezTo>
                  <a:pt x="566" y="1115"/>
                  <a:pt x="605" y="980"/>
                  <a:pt x="627" y="886"/>
                </a:cubicBezTo>
                <a:cubicBezTo>
                  <a:pt x="649" y="792"/>
                  <a:pt x="651" y="739"/>
                  <a:pt x="669" y="664"/>
                </a:cubicBezTo>
                <a:cubicBezTo>
                  <a:pt x="687" y="589"/>
                  <a:pt x="718" y="497"/>
                  <a:pt x="735" y="436"/>
                </a:cubicBezTo>
                <a:cubicBezTo>
                  <a:pt x="752" y="375"/>
                  <a:pt x="759" y="339"/>
                  <a:pt x="771" y="298"/>
                </a:cubicBezTo>
                <a:cubicBezTo>
                  <a:pt x="783" y="257"/>
                  <a:pt x="795" y="221"/>
                  <a:pt x="807" y="190"/>
                </a:cubicBezTo>
                <a:cubicBezTo>
                  <a:pt x="819" y="159"/>
                  <a:pt x="831" y="137"/>
                  <a:pt x="843" y="112"/>
                </a:cubicBezTo>
                <a:cubicBezTo>
                  <a:pt x="855" y="87"/>
                  <a:pt x="863" y="58"/>
                  <a:pt x="879" y="40"/>
                </a:cubicBezTo>
                <a:cubicBezTo>
                  <a:pt x="895" y="22"/>
                  <a:pt x="919" y="8"/>
                  <a:pt x="939" y="4"/>
                </a:cubicBezTo>
                <a:cubicBezTo>
                  <a:pt x="959" y="0"/>
                  <a:pt x="980" y="6"/>
                  <a:pt x="998" y="19"/>
                </a:cubicBezTo>
                <a:cubicBezTo>
                  <a:pt x="1016" y="32"/>
                  <a:pt x="1033" y="58"/>
                  <a:pt x="1047" y="82"/>
                </a:cubicBezTo>
                <a:cubicBezTo>
                  <a:pt x="1061" y="106"/>
                  <a:pt x="1070" y="132"/>
                  <a:pt x="1083" y="166"/>
                </a:cubicBezTo>
                <a:cubicBezTo>
                  <a:pt x="1096" y="200"/>
                  <a:pt x="1109" y="235"/>
                  <a:pt x="1125" y="286"/>
                </a:cubicBezTo>
                <a:cubicBezTo>
                  <a:pt x="1141" y="337"/>
                  <a:pt x="1163" y="412"/>
                  <a:pt x="1180" y="473"/>
                </a:cubicBezTo>
                <a:cubicBezTo>
                  <a:pt x="1197" y="534"/>
                  <a:pt x="1208" y="584"/>
                  <a:pt x="1225" y="654"/>
                </a:cubicBezTo>
                <a:cubicBezTo>
                  <a:pt x="1242" y="724"/>
                  <a:pt x="1259" y="798"/>
                  <a:pt x="1281" y="892"/>
                </a:cubicBezTo>
                <a:cubicBezTo>
                  <a:pt x="1303" y="986"/>
                  <a:pt x="1331" y="1104"/>
                  <a:pt x="1359" y="1216"/>
                </a:cubicBezTo>
                <a:cubicBezTo>
                  <a:pt x="1387" y="1328"/>
                  <a:pt x="1425" y="1468"/>
                  <a:pt x="1452" y="1562"/>
                </a:cubicBezTo>
                <a:cubicBezTo>
                  <a:pt x="1479" y="1656"/>
                  <a:pt x="1501" y="1720"/>
                  <a:pt x="1521" y="1780"/>
                </a:cubicBezTo>
                <a:cubicBezTo>
                  <a:pt x="1541" y="1840"/>
                  <a:pt x="1553" y="1876"/>
                  <a:pt x="1575" y="1924"/>
                </a:cubicBezTo>
                <a:cubicBezTo>
                  <a:pt x="1597" y="1972"/>
                  <a:pt x="1625" y="2023"/>
                  <a:pt x="1653" y="2068"/>
                </a:cubicBezTo>
                <a:cubicBezTo>
                  <a:pt x="1681" y="2113"/>
                  <a:pt x="1711" y="2163"/>
                  <a:pt x="1743" y="2194"/>
                </a:cubicBezTo>
                <a:cubicBezTo>
                  <a:pt x="1775" y="2225"/>
                  <a:pt x="1805" y="2235"/>
                  <a:pt x="1845" y="2254"/>
                </a:cubicBezTo>
                <a:cubicBezTo>
                  <a:pt x="1885" y="2273"/>
                  <a:pt x="1933" y="2297"/>
                  <a:pt x="1983" y="2308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" name="Freeform 44"/>
          <p:cNvSpPr>
            <a:spLocks/>
          </p:cNvSpPr>
          <p:nvPr/>
        </p:nvSpPr>
        <p:spPr bwMode="auto">
          <a:xfrm rot="16200000" flipH="1" flipV="1">
            <a:off x="2317750" y="4522788"/>
            <a:ext cx="2643188" cy="1217613"/>
          </a:xfrm>
          <a:custGeom>
            <a:avLst/>
            <a:gdLst>
              <a:gd name="T0" fmla="*/ 0 w 1983"/>
              <a:gd name="T1" fmla="*/ 1624 h 2308"/>
              <a:gd name="T2" fmla="*/ 96678 w 1983"/>
              <a:gd name="T3" fmla="*/ 1516 h 2308"/>
              <a:gd name="T4" fmla="*/ 163932 w 1983"/>
              <a:gd name="T5" fmla="*/ 1324 h 2308"/>
              <a:gd name="T6" fmla="*/ 212038 w 1983"/>
              <a:gd name="T7" fmla="*/ 1109 h 2308"/>
              <a:gd name="T8" fmla="*/ 250802 w 1983"/>
              <a:gd name="T9" fmla="*/ 872 h 2308"/>
              <a:gd name="T10" fmla="*/ 292837 w 1983"/>
              <a:gd name="T11" fmla="*/ 629 h 2308"/>
              <a:gd name="T12" fmla="*/ 312453 w 1983"/>
              <a:gd name="T13" fmla="*/ 472 h 2308"/>
              <a:gd name="T14" fmla="*/ 343277 w 1983"/>
              <a:gd name="T15" fmla="*/ 310 h 2308"/>
              <a:gd name="T16" fmla="*/ 360092 w 1983"/>
              <a:gd name="T17" fmla="*/ 212 h 2308"/>
              <a:gd name="T18" fmla="*/ 376905 w 1983"/>
              <a:gd name="T19" fmla="*/ 135 h 2308"/>
              <a:gd name="T20" fmla="*/ 393718 w 1983"/>
              <a:gd name="T21" fmla="*/ 79 h 2308"/>
              <a:gd name="T22" fmla="*/ 410532 w 1983"/>
              <a:gd name="T23" fmla="*/ 28 h 2308"/>
              <a:gd name="T24" fmla="*/ 438555 w 1983"/>
              <a:gd name="T25" fmla="*/ 3 h 2308"/>
              <a:gd name="T26" fmla="*/ 466110 w 1983"/>
              <a:gd name="T27" fmla="*/ 14 h 2308"/>
              <a:gd name="T28" fmla="*/ 488995 w 1983"/>
              <a:gd name="T29" fmla="*/ 58 h 2308"/>
              <a:gd name="T30" fmla="*/ 505809 w 1983"/>
              <a:gd name="T31" fmla="*/ 118 h 2308"/>
              <a:gd name="T32" fmla="*/ 525425 w 1983"/>
              <a:gd name="T33" fmla="*/ 203 h 2308"/>
              <a:gd name="T34" fmla="*/ 551112 w 1983"/>
              <a:gd name="T35" fmla="*/ 336 h 2308"/>
              <a:gd name="T36" fmla="*/ 572130 w 1983"/>
              <a:gd name="T37" fmla="*/ 465 h 2308"/>
              <a:gd name="T38" fmla="*/ 598283 w 1983"/>
              <a:gd name="T39" fmla="*/ 634 h 2308"/>
              <a:gd name="T40" fmla="*/ 634713 w 1983"/>
              <a:gd name="T41" fmla="*/ 864 h 2308"/>
              <a:gd name="T42" fmla="*/ 678148 w 1983"/>
              <a:gd name="T43" fmla="*/ 1109 h 2308"/>
              <a:gd name="T44" fmla="*/ 710374 w 1983"/>
              <a:gd name="T45" fmla="*/ 1264 h 2308"/>
              <a:gd name="T46" fmla="*/ 735594 w 1983"/>
              <a:gd name="T47" fmla="*/ 1367 h 2308"/>
              <a:gd name="T48" fmla="*/ 772023 w 1983"/>
              <a:gd name="T49" fmla="*/ 1469 h 2308"/>
              <a:gd name="T50" fmla="*/ 814057 w 1983"/>
              <a:gd name="T51" fmla="*/ 1558 h 2308"/>
              <a:gd name="T52" fmla="*/ 861696 w 1983"/>
              <a:gd name="T53" fmla="*/ 1601 h 2308"/>
              <a:gd name="T54" fmla="*/ 926149 w 1983"/>
              <a:gd name="T55" fmla="*/ 1639 h 230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983"/>
              <a:gd name="T85" fmla="*/ 0 h 2308"/>
              <a:gd name="T86" fmla="*/ 1983 w 1983"/>
              <a:gd name="T87" fmla="*/ 2308 h 230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983" h="2308">
                <a:moveTo>
                  <a:pt x="0" y="2287"/>
                </a:moveTo>
                <a:cubicBezTo>
                  <a:pt x="72" y="2254"/>
                  <a:pt x="149" y="2204"/>
                  <a:pt x="207" y="2134"/>
                </a:cubicBezTo>
                <a:cubicBezTo>
                  <a:pt x="265" y="2064"/>
                  <a:pt x="310" y="1959"/>
                  <a:pt x="351" y="1864"/>
                </a:cubicBezTo>
                <a:cubicBezTo>
                  <a:pt x="392" y="1769"/>
                  <a:pt x="423" y="1668"/>
                  <a:pt x="454" y="1562"/>
                </a:cubicBezTo>
                <a:cubicBezTo>
                  <a:pt x="485" y="1456"/>
                  <a:pt x="508" y="1341"/>
                  <a:pt x="537" y="1228"/>
                </a:cubicBezTo>
                <a:cubicBezTo>
                  <a:pt x="566" y="1115"/>
                  <a:pt x="605" y="980"/>
                  <a:pt x="627" y="886"/>
                </a:cubicBezTo>
                <a:cubicBezTo>
                  <a:pt x="649" y="792"/>
                  <a:pt x="651" y="739"/>
                  <a:pt x="669" y="664"/>
                </a:cubicBezTo>
                <a:cubicBezTo>
                  <a:pt x="687" y="589"/>
                  <a:pt x="718" y="497"/>
                  <a:pt x="735" y="436"/>
                </a:cubicBezTo>
                <a:cubicBezTo>
                  <a:pt x="752" y="375"/>
                  <a:pt x="759" y="339"/>
                  <a:pt x="771" y="298"/>
                </a:cubicBezTo>
                <a:cubicBezTo>
                  <a:pt x="783" y="257"/>
                  <a:pt x="795" y="221"/>
                  <a:pt x="807" y="190"/>
                </a:cubicBezTo>
                <a:cubicBezTo>
                  <a:pt x="819" y="159"/>
                  <a:pt x="831" y="137"/>
                  <a:pt x="843" y="112"/>
                </a:cubicBezTo>
                <a:cubicBezTo>
                  <a:pt x="855" y="87"/>
                  <a:pt x="863" y="58"/>
                  <a:pt x="879" y="40"/>
                </a:cubicBezTo>
                <a:cubicBezTo>
                  <a:pt x="895" y="22"/>
                  <a:pt x="919" y="8"/>
                  <a:pt x="939" y="4"/>
                </a:cubicBezTo>
                <a:cubicBezTo>
                  <a:pt x="959" y="0"/>
                  <a:pt x="980" y="6"/>
                  <a:pt x="998" y="19"/>
                </a:cubicBezTo>
                <a:cubicBezTo>
                  <a:pt x="1016" y="32"/>
                  <a:pt x="1033" y="58"/>
                  <a:pt x="1047" y="82"/>
                </a:cubicBezTo>
                <a:cubicBezTo>
                  <a:pt x="1061" y="106"/>
                  <a:pt x="1070" y="132"/>
                  <a:pt x="1083" y="166"/>
                </a:cubicBezTo>
                <a:cubicBezTo>
                  <a:pt x="1096" y="200"/>
                  <a:pt x="1109" y="235"/>
                  <a:pt x="1125" y="286"/>
                </a:cubicBezTo>
                <a:cubicBezTo>
                  <a:pt x="1141" y="337"/>
                  <a:pt x="1163" y="412"/>
                  <a:pt x="1180" y="473"/>
                </a:cubicBezTo>
                <a:cubicBezTo>
                  <a:pt x="1197" y="534"/>
                  <a:pt x="1208" y="584"/>
                  <a:pt x="1225" y="654"/>
                </a:cubicBezTo>
                <a:cubicBezTo>
                  <a:pt x="1242" y="724"/>
                  <a:pt x="1259" y="798"/>
                  <a:pt x="1281" y="892"/>
                </a:cubicBezTo>
                <a:cubicBezTo>
                  <a:pt x="1303" y="986"/>
                  <a:pt x="1331" y="1104"/>
                  <a:pt x="1359" y="1216"/>
                </a:cubicBezTo>
                <a:cubicBezTo>
                  <a:pt x="1387" y="1328"/>
                  <a:pt x="1425" y="1468"/>
                  <a:pt x="1452" y="1562"/>
                </a:cubicBezTo>
                <a:cubicBezTo>
                  <a:pt x="1479" y="1656"/>
                  <a:pt x="1501" y="1720"/>
                  <a:pt x="1521" y="1780"/>
                </a:cubicBezTo>
                <a:cubicBezTo>
                  <a:pt x="1541" y="1840"/>
                  <a:pt x="1553" y="1876"/>
                  <a:pt x="1575" y="1924"/>
                </a:cubicBezTo>
                <a:cubicBezTo>
                  <a:pt x="1597" y="1972"/>
                  <a:pt x="1625" y="2023"/>
                  <a:pt x="1653" y="2068"/>
                </a:cubicBezTo>
                <a:cubicBezTo>
                  <a:pt x="1681" y="2113"/>
                  <a:pt x="1711" y="2163"/>
                  <a:pt x="1743" y="2194"/>
                </a:cubicBezTo>
                <a:cubicBezTo>
                  <a:pt x="1775" y="2225"/>
                  <a:pt x="1805" y="2235"/>
                  <a:pt x="1845" y="2254"/>
                </a:cubicBezTo>
                <a:cubicBezTo>
                  <a:pt x="1885" y="2273"/>
                  <a:pt x="1933" y="2297"/>
                  <a:pt x="1983" y="2308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cxnSp>
        <p:nvCxnSpPr>
          <p:cNvPr id="16" name="Straight Connector 60"/>
          <p:cNvCxnSpPr>
            <a:cxnSpLocks noChangeShapeType="1"/>
          </p:cNvCxnSpPr>
          <p:nvPr/>
        </p:nvCxnSpPr>
        <p:spPr bwMode="auto">
          <a:xfrm>
            <a:off x="2816226" y="3711575"/>
            <a:ext cx="1357313" cy="1588"/>
          </a:xfrm>
          <a:prstGeom prst="line">
            <a:avLst/>
          </a:prstGeom>
          <a:noFill/>
          <a:ln w="12700" algn="ctr">
            <a:solidFill>
              <a:srgbClr val="FFFF00"/>
            </a:solidFill>
            <a:prstDash val="dash"/>
            <a:round/>
            <a:headEnd/>
            <a:tailEnd/>
          </a:ln>
        </p:spPr>
      </p:cxnSp>
      <p:cxnSp>
        <p:nvCxnSpPr>
          <p:cNvPr id="17" name="Straight Connector 61"/>
          <p:cNvCxnSpPr>
            <a:cxnSpLocks noChangeShapeType="1"/>
          </p:cNvCxnSpPr>
          <p:nvPr/>
        </p:nvCxnSpPr>
        <p:spPr bwMode="auto">
          <a:xfrm>
            <a:off x="2816226" y="5067300"/>
            <a:ext cx="1357313" cy="1588"/>
          </a:xfrm>
          <a:prstGeom prst="line">
            <a:avLst/>
          </a:prstGeom>
          <a:noFill/>
          <a:ln w="12700" algn="ctr">
            <a:solidFill>
              <a:srgbClr val="FFFF00"/>
            </a:solidFill>
            <a:prstDash val="dash"/>
            <a:round/>
            <a:headEnd/>
            <a:tailEnd/>
          </a:ln>
        </p:spPr>
      </p:cxnSp>
      <p:cxnSp>
        <p:nvCxnSpPr>
          <p:cNvPr id="18" name="Straight Connector 64"/>
          <p:cNvCxnSpPr>
            <a:cxnSpLocks noChangeShapeType="1"/>
            <a:endCxn id="15" idx="1"/>
          </p:cNvCxnSpPr>
          <p:nvPr/>
        </p:nvCxnSpPr>
        <p:spPr bwMode="auto">
          <a:xfrm rot="5400000" flipH="1" flipV="1">
            <a:off x="2406650" y="4352925"/>
            <a:ext cx="982663" cy="449263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/>
            <a:tailEnd type="triangle" w="med" len="lg"/>
          </a:ln>
        </p:spPr>
      </p:cxnSp>
      <p:cxnSp>
        <p:nvCxnSpPr>
          <p:cNvPr id="19" name="Straight Connector 69"/>
          <p:cNvCxnSpPr>
            <a:cxnSpLocks noChangeShapeType="1"/>
            <a:endCxn id="14" idx="25"/>
          </p:cNvCxnSpPr>
          <p:nvPr/>
        </p:nvCxnSpPr>
        <p:spPr bwMode="auto">
          <a:xfrm rot="16200000" flipH="1">
            <a:off x="2355850" y="4029075"/>
            <a:ext cx="1050925" cy="414338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/>
            <a:tailEnd type="triangle" w="med" len="lg"/>
          </a:ln>
        </p:spPr>
      </p:cxnSp>
      <p:sp>
        <p:nvSpPr>
          <p:cNvPr id="20" name="Line 132"/>
          <p:cNvSpPr>
            <a:spLocks noChangeShapeType="1"/>
          </p:cNvSpPr>
          <p:nvPr/>
        </p:nvSpPr>
        <p:spPr bwMode="auto">
          <a:xfrm>
            <a:off x="3128963" y="4738688"/>
            <a:ext cx="2159000" cy="0"/>
          </a:xfrm>
          <a:prstGeom prst="line">
            <a:avLst/>
          </a:prstGeom>
          <a:noFill/>
          <a:ln w="12700">
            <a:solidFill>
              <a:srgbClr val="00FFFF"/>
            </a:solidFill>
            <a:prstDash val="dash"/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32"/>
          <p:cNvSpPr>
            <a:spLocks noChangeShapeType="1"/>
          </p:cNvSpPr>
          <p:nvPr/>
        </p:nvSpPr>
        <p:spPr bwMode="auto">
          <a:xfrm>
            <a:off x="1760538" y="2711450"/>
            <a:ext cx="500063" cy="928688"/>
          </a:xfrm>
          <a:prstGeom prst="line">
            <a:avLst/>
          </a:prstGeom>
          <a:noFill/>
          <a:ln w="12700">
            <a:solidFill>
              <a:srgbClr val="00FFFF"/>
            </a:solidFill>
            <a:prstDash val="dash"/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5403851" y="4438650"/>
          <a:ext cx="1054100" cy="630238"/>
        </p:xfrm>
        <a:graphic>
          <a:graphicData uri="http://schemas.openxmlformats.org/presentationml/2006/ole">
            <p:oleObj spid="_x0000_s50181" name="Equation" r:id="rId6" imgW="419040" imgH="241200" progId="Equation.3">
              <p:embed/>
            </p:oleObj>
          </a:graphicData>
        </a:graphic>
      </p:graphicFrame>
      <p:cxnSp>
        <p:nvCxnSpPr>
          <p:cNvPr id="23" name="Straight Arrow Connector 84"/>
          <p:cNvCxnSpPr>
            <a:cxnSpLocks noChangeShapeType="1"/>
            <a:stCxn id="6" idx="2"/>
          </p:cNvCxnSpPr>
          <p:nvPr/>
        </p:nvCxnSpPr>
        <p:spPr bwMode="auto">
          <a:xfrm rot="5400000">
            <a:off x="6288088" y="2987675"/>
            <a:ext cx="606425" cy="893763"/>
          </a:xfrm>
          <a:prstGeom prst="straightConnector1">
            <a:avLst/>
          </a:prstGeom>
          <a:noFill/>
          <a:ln w="15875" algn="ctr">
            <a:solidFill>
              <a:srgbClr val="66FFFF"/>
            </a:solidFill>
            <a:prstDash val="dash"/>
            <a:round/>
            <a:headEnd/>
            <a:tailEnd type="triangle" w="med" len="lg"/>
          </a:ln>
        </p:spPr>
      </p:cxn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3143251" y="2166938"/>
            <a:ext cx="1571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125000"/>
              </a:spcBef>
              <a:buSzPct val="125000"/>
            </a:pPr>
            <a:r>
              <a:rPr lang="en-GB" sz="1800" b="0">
                <a:solidFill>
                  <a:srgbClr val="FF0000"/>
                </a:solidFill>
              </a:rPr>
              <a:t>error function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142875" y="6511925"/>
            <a:ext cx="6661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0" dirty="0">
                <a:solidFill>
                  <a:srgbClr val="99FFCC"/>
                </a:solidFill>
              </a:rPr>
              <a:t>E. </a:t>
            </a:r>
            <a:r>
              <a:rPr lang="en-US" sz="1200" b="0" dirty="0" err="1">
                <a:solidFill>
                  <a:srgbClr val="99FFCC"/>
                </a:solidFill>
              </a:rPr>
              <a:t>Krissinel</a:t>
            </a:r>
            <a:r>
              <a:rPr lang="en-US" sz="1200" b="0" dirty="0">
                <a:solidFill>
                  <a:srgbClr val="99FFCC"/>
                </a:solidFill>
              </a:rPr>
              <a:t> (2010) J. Comp. Chem. </a:t>
            </a:r>
            <a:r>
              <a:rPr lang="en-US" sz="1200" dirty="0">
                <a:solidFill>
                  <a:srgbClr val="99FFCC"/>
                </a:solidFill>
              </a:rPr>
              <a:t>31</a:t>
            </a:r>
            <a:r>
              <a:rPr lang="en-US" sz="1200" b="0" dirty="0">
                <a:solidFill>
                  <a:srgbClr val="99FFCC"/>
                </a:solidFill>
              </a:rPr>
              <a:t>, </a:t>
            </a:r>
            <a:r>
              <a:rPr lang="en-US" sz="1200" b="0" dirty="0" smtClean="0">
                <a:solidFill>
                  <a:srgbClr val="99FFCC"/>
                </a:solidFill>
              </a:rPr>
              <a:t>133-143</a:t>
            </a:r>
            <a:endParaRPr lang="en-US" sz="1200" b="0" dirty="0">
              <a:solidFill>
                <a:srgbClr val="99FFCC"/>
              </a:solidFill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4572001" y="5953125"/>
            <a:ext cx="28082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125000"/>
              </a:spcBef>
              <a:buSzPct val="125000"/>
            </a:pPr>
            <a:r>
              <a:rPr lang="en-GB" sz="1800" b="0" dirty="0">
                <a:solidFill>
                  <a:srgbClr val="66FFFF"/>
                </a:solidFill>
              </a:rPr>
              <a:t>Math is complicated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1219200" y="1574823"/>
            <a:ext cx="5008563" cy="4041775"/>
          </a:xfrm>
          <a:prstGeom prst="rect">
            <a:avLst/>
          </a:prstGeom>
          <a:solidFill>
            <a:srgbClr val="003366"/>
          </a:solidFill>
          <a:ln w="158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458935"/>
            <a:ext cx="6156325" cy="51847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200" y="765175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buFontTx/>
              <a:buNone/>
              <a:defRPr/>
            </a:pPr>
            <a:r>
              <a:rPr lang="en-GB" sz="2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Misrepresentation effects and docking errors</a:t>
            </a:r>
            <a:endParaRPr lang="en-GB" sz="2800" b="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911475" y="1751035"/>
            <a:ext cx="3049588" cy="3308350"/>
          </a:xfrm>
          <a:prstGeom prst="rect">
            <a:avLst/>
          </a:prstGeom>
          <a:solidFill>
            <a:srgbClr val="003366"/>
          </a:solidFill>
          <a:ln w="158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466850" y="1746273"/>
            <a:ext cx="215900" cy="504825"/>
          </a:xfrm>
          <a:prstGeom prst="rect">
            <a:avLst/>
          </a:prstGeom>
          <a:noFill/>
          <a:ln w="127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515100" y="2106635"/>
            <a:ext cx="433388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021513" y="1928802"/>
            <a:ext cx="1655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ts val="600"/>
              </a:spcBef>
              <a:tabLst>
                <a:tab pos="714375" algn="l"/>
              </a:tabLst>
            </a:pPr>
            <a:r>
              <a:rPr lang="en-GB" sz="1600" b="0">
                <a:solidFill>
                  <a:schemeClr val="bg1"/>
                </a:solidFill>
              </a:rPr>
              <a:t>docking results</a:t>
            </a:r>
            <a:endParaRPr lang="en-GB" sz="1600" b="0">
              <a:solidFill>
                <a:srgbClr val="66FFFF"/>
              </a:solidFill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6515100" y="4530748"/>
            <a:ext cx="433388" cy="0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021513" y="4352914"/>
            <a:ext cx="18716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ts val="600"/>
              </a:spcBef>
              <a:tabLst>
                <a:tab pos="714375" algn="l"/>
              </a:tabLst>
            </a:pPr>
            <a:r>
              <a:rPr lang="en-GB" sz="1600" b="0" dirty="0">
                <a:solidFill>
                  <a:schemeClr val="bg1"/>
                </a:solidFill>
              </a:rPr>
              <a:t>Pure crystal misrepresentation </a:t>
            </a:r>
            <a:r>
              <a:rPr lang="en-GB" sz="1600" b="0" dirty="0" smtClean="0">
                <a:solidFill>
                  <a:schemeClr val="bg1"/>
                </a:solidFill>
              </a:rPr>
              <a:t>effect (</a:t>
            </a:r>
            <a:r>
              <a:rPr lang="en-GB" sz="1600" dirty="0" smtClean="0">
                <a:solidFill>
                  <a:schemeClr val="bg1"/>
                </a:solidFill>
              </a:rPr>
              <a:t>0</a:t>
            </a:r>
            <a:r>
              <a:rPr lang="en-GB" sz="1600" b="0" dirty="0" smtClean="0">
                <a:solidFill>
                  <a:schemeClr val="bg1"/>
                </a:solidFill>
              </a:rPr>
              <a:t> kcal/mol error substituted)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6515100" y="3006744"/>
            <a:ext cx="433388" cy="0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019925" y="2830498"/>
            <a:ext cx="21240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ts val="600"/>
              </a:spcBef>
              <a:tabLst>
                <a:tab pos="714375" algn="l"/>
              </a:tabLst>
            </a:pPr>
            <a:r>
              <a:rPr lang="en-GB" sz="1600" b="0" dirty="0">
                <a:solidFill>
                  <a:schemeClr val="bg1"/>
                </a:solidFill>
              </a:rPr>
              <a:t>Effect of </a:t>
            </a:r>
            <a:r>
              <a:rPr lang="en-GB" sz="1600" b="0" dirty="0" smtClean="0">
                <a:solidFill>
                  <a:schemeClr val="bg1"/>
                </a:solidFill>
              </a:rPr>
              <a:t> both crystal misrepresentation </a:t>
            </a:r>
            <a:r>
              <a:rPr lang="en-GB" sz="1600" b="0" dirty="0">
                <a:solidFill>
                  <a:schemeClr val="bg1"/>
                </a:solidFill>
              </a:rPr>
              <a:t>and </a:t>
            </a:r>
            <a:r>
              <a:rPr lang="en-GB" sz="1600" b="0" dirty="0" smtClean="0">
                <a:solidFill>
                  <a:schemeClr val="bg1"/>
                </a:solidFill>
              </a:rPr>
              <a:t>energy errors     (</a:t>
            </a:r>
            <a:r>
              <a:rPr lang="en-GB" sz="1600" dirty="0" smtClean="0">
                <a:solidFill>
                  <a:schemeClr val="bg1"/>
                </a:solidFill>
              </a:rPr>
              <a:t>2.3</a:t>
            </a:r>
            <a:r>
              <a:rPr lang="en-GB" sz="1600" b="0" dirty="0" smtClean="0">
                <a:solidFill>
                  <a:schemeClr val="bg1"/>
                </a:solidFill>
              </a:rPr>
              <a:t> kcal/mol fitted)</a:t>
            </a:r>
            <a:endParaRPr lang="en-GB" sz="1600" b="0" dirty="0">
              <a:solidFill>
                <a:schemeClr val="bg1"/>
              </a:solidFill>
            </a:endParaRPr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674835"/>
            <a:ext cx="3097212" cy="33845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42875" y="6583386"/>
            <a:ext cx="6661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0" dirty="0">
                <a:solidFill>
                  <a:srgbClr val="99FFCC"/>
                </a:solidFill>
              </a:rPr>
              <a:t>E. </a:t>
            </a:r>
            <a:r>
              <a:rPr lang="en-US" sz="1200" b="0" dirty="0" err="1">
                <a:solidFill>
                  <a:srgbClr val="99FFCC"/>
                </a:solidFill>
              </a:rPr>
              <a:t>Krissinel</a:t>
            </a:r>
            <a:r>
              <a:rPr lang="en-US" sz="1200" b="0" dirty="0">
                <a:solidFill>
                  <a:srgbClr val="99FFCC"/>
                </a:solidFill>
              </a:rPr>
              <a:t> (2010) J. Comp. Chem. </a:t>
            </a:r>
            <a:r>
              <a:rPr lang="en-US" sz="1200" dirty="0">
                <a:solidFill>
                  <a:srgbClr val="99FFCC"/>
                </a:solidFill>
              </a:rPr>
              <a:t>31</a:t>
            </a:r>
            <a:r>
              <a:rPr lang="en-US" sz="1200" b="0" dirty="0">
                <a:solidFill>
                  <a:srgbClr val="99FFCC"/>
                </a:solidFill>
              </a:rPr>
              <a:t>, </a:t>
            </a:r>
            <a:r>
              <a:rPr lang="en-US" sz="1200" b="0" dirty="0" smtClean="0">
                <a:solidFill>
                  <a:srgbClr val="99FFCC"/>
                </a:solidFill>
              </a:rPr>
              <a:t>133-143</a:t>
            </a:r>
            <a:endParaRPr lang="en-US" sz="1200" b="0" dirty="0">
              <a:solidFill>
                <a:srgbClr val="99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38200" y="836613"/>
            <a:ext cx="7086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buFontTx/>
              <a:buNone/>
              <a:defRPr/>
            </a:pPr>
            <a:r>
              <a:rPr lang="en-GB" sz="28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Conclusions</a:t>
            </a:r>
            <a:endParaRPr lang="en-GB" sz="2800" b="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579466" y="1890186"/>
            <a:ext cx="8135938" cy="382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algn="l" eaLnBrk="0" hangingPunct="0">
              <a:spcBef>
                <a:spcPct val="75000"/>
              </a:spcBef>
              <a:buFontTx/>
              <a:buChar char="•"/>
            </a:pPr>
            <a:r>
              <a:rPr lang="en-GB" sz="2000" b="0" dirty="0">
                <a:solidFill>
                  <a:schemeClr val="bg1"/>
                </a:solidFill>
              </a:rPr>
              <a:t>Chemical-</a:t>
            </a:r>
            <a:r>
              <a:rPr lang="en-GB" sz="2000" b="0" dirty="0" err="1">
                <a:solidFill>
                  <a:schemeClr val="bg1"/>
                </a:solidFill>
              </a:rPr>
              <a:t>thermodynamical</a:t>
            </a:r>
            <a:r>
              <a:rPr lang="en-GB" sz="2000" b="0" dirty="0">
                <a:solidFill>
                  <a:schemeClr val="bg1"/>
                </a:solidFill>
              </a:rPr>
              <a:t> models for protein complex stability allow one to recover biological units from protein crystallography data at 80-90% success rate</a:t>
            </a:r>
          </a:p>
          <a:p>
            <a:pPr marL="190500" indent="-190500" algn="l" eaLnBrk="0" hangingPunct="0">
              <a:spcBef>
                <a:spcPct val="75000"/>
              </a:spcBef>
              <a:buFontTx/>
              <a:buChar char="•"/>
            </a:pPr>
            <a:r>
              <a:rPr lang="en-US" sz="2000" b="0" dirty="0">
                <a:solidFill>
                  <a:schemeClr val="bg1"/>
                </a:solidFill>
              </a:rPr>
              <a:t>Considerable part of misclassifications is due to the difference of experimental and native environments and artificial interactions induced by crystal packing</a:t>
            </a:r>
            <a:endParaRPr lang="en-GB" sz="2000" b="0" dirty="0">
              <a:solidFill>
                <a:schemeClr val="bg1"/>
              </a:solidFill>
            </a:endParaRPr>
          </a:p>
          <a:p>
            <a:pPr marL="190500" indent="-190500" algn="l" eaLnBrk="0" hangingPunct="0">
              <a:spcBef>
                <a:spcPct val="125000"/>
              </a:spcBef>
              <a:buFontTx/>
              <a:buChar char="•"/>
            </a:pPr>
            <a:r>
              <a:rPr lang="en-US" sz="2000" b="0" dirty="0" smtClean="0">
                <a:solidFill>
                  <a:schemeClr val="bg1"/>
                </a:solidFill>
              </a:rPr>
              <a:t>Crystals </a:t>
            </a:r>
            <a:r>
              <a:rPr lang="en-US" sz="2000" b="0" dirty="0">
                <a:solidFill>
                  <a:schemeClr val="bg1"/>
                </a:solidFill>
              </a:rPr>
              <a:t>are likely to misrepresent weak macromolecular complexes </a:t>
            </a:r>
            <a:endParaRPr lang="en-GB" sz="2000" b="0" dirty="0">
              <a:solidFill>
                <a:schemeClr val="bg1"/>
              </a:solidFill>
            </a:endParaRPr>
          </a:p>
          <a:p>
            <a:pPr marL="190500" indent="-190500" algn="l" eaLnBrk="0" hangingPunct="0">
              <a:spcBef>
                <a:spcPct val="75000"/>
              </a:spcBef>
              <a:buFontTx/>
              <a:buChar char="•"/>
            </a:pPr>
            <a:r>
              <a:rPr lang="en-US" sz="2000" b="0" dirty="0">
                <a:solidFill>
                  <a:schemeClr val="bg1"/>
                </a:solidFill>
              </a:rPr>
              <a:t>Protein interface and assembly analysis software (PISA) is available, please use it</a:t>
            </a:r>
            <a:endParaRPr lang="en-GB" sz="20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9388" y="749300"/>
            <a:ext cx="8785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buFontTx/>
              <a:buNone/>
              <a:defRPr/>
            </a:pPr>
            <a:r>
              <a:rPr lang="en-GB" sz="28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Acknowledgements</a:t>
            </a:r>
            <a:endParaRPr lang="en-GB" sz="2800" b="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466725" y="1557338"/>
            <a:ext cx="31686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85950" indent="-1885950" algn="l" eaLnBrk="0" hangingPunct="0">
              <a:spcBef>
                <a:spcPct val="75000"/>
              </a:spcBef>
              <a:buFontTx/>
              <a:buNone/>
            </a:pPr>
            <a:r>
              <a:rPr lang="en-GB" sz="1600" b="0">
                <a:solidFill>
                  <a:srgbClr val="FFFF00"/>
                </a:solidFill>
              </a:rPr>
              <a:t>Kim Henrick </a:t>
            </a:r>
          </a:p>
          <a:p>
            <a:pPr marL="1885950" indent="-1885950" algn="l" eaLnBrk="0" hangingPunct="0">
              <a:spcBef>
                <a:spcPct val="0"/>
              </a:spcBef>
              <a:buFontTx/>
              <a:buNone/>
            </a:pPr>
            <a:r>
              <a:rPr lang="en-GB" sz="1200" b="0" i="1">
                <a:solidFill>
                  <a:schemeClr val="bg1"/>
                </a:solidFill>
              </a:rPr>
              <a:t>European Bioinformatics Institute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348038" y="1557338"/>
            <a:ext cx="5400675" cy="33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75000"/>
              </a:spcBef>
              <a:buFontTx/>
              <a:buNone/>
            </a:pPr>
            <a:r>
              <a:rPr lang="en-GB" sz="1600" b="0" dirty="0">
                <a:solidFill>
                  <a:srgbClr val="66FFFF"/>
                </a:solidFill>
              </a:rPr>
              <a:t>General </a:t>
            </a:r>
            <a:r>
              <a:rPr lang="en-GB" sz="1600" b="0" dirty="0" smtClean="0">
                <a:solidFill>
                  <a:srgbClr val="66FFFF"/>
                </a:solidFill>
              </a:rPr>
              <a:t>introduction and PQS expertise</a:t>
            </a:r>
            <a:endParaRPr lang="en-GB" sz="1600" b="0" dirty="0">
              <a:solidFill>
                <a:srgbClr val="66FFFF"/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66725" y="2133600"/>
            <a:ext cx="316865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85950" indent="-1885950" algn="l" eaLnBrk="0" hangingPunct="0">
              <a:spcBef>
                <a:spcPct val="75000"/>
              </a:spcBef>
              <a:buFontTx/>
              <a:buNone/>
            </a:pPr>
            <a:r>
              <a:rPr lang="en-GB" sz="1600" b="0">
                <a:solidFill>
                  <a:srgbClr val="FFFF00"/>
                </a:solidFill>
              </a:rPr>
              <a:t>Mark Shenderovich </a:t>
            </a:r>
          </a:p>
          <a:p>
            <a:pPr marL="1885950" indent="-1885950" algn="l" eaLnBrk="0" hangingPunct="0">
              <a:spcBef>
                <a:spcPct val="0"/>
              </a:spcBef>
              <a:buFontTx/>
              <a:buNone/>
            </a:pPr>
            <a:r>
              <a:rPr lang="en-GB" sz="1200" b="0" i="1">
                <a:solidFill>
                  <a:schemeClr val="bg1"/>
                </a:solidFill>
              </a:rPr>
              <a:t>Structural Bioinformatics Inc.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348038" y="2133600"/>
            <a:ext cx="54006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75000"/>
              </a:spcBef>
              <a:buFontTx/>
              <a:buNone/>
            </a:pPr>
            <a:r>
              <a:rPr lang="en-GB" sz="1600" b="0">
                <a:solidFill>
                  <a:srgbClr val="66FFFF"/>
                </a:solidFill>
              </a:rPr>
              <a:t>Helpful discussion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66725" y="2708275"/>
            <a:ext cx="316865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85950" indent="-1885950" algn="l" eaLnBrk="0" hangingPunct="0">
              <a:spcBef>
                <a:spcPct val="75000"/>
              </a:spcBef>
              <a:buFontTx/>
              <a:buNone/>
            </a:pPr>
            <a:r>
              <a:rPr lang="en-GB" sz="1600" b="0">
                <a:solidFill>
                  <a:srgbClr val="FFFF00"/>
                </a:solidFill>
              </a:rPr>
              <a:t>Hannes Ponstingl </a:t>
            </a:r>
          </a:p>
          <a:p>
            <a:pPr marL="1885950" indent="-1885950" algn="l" eaLnBrk="0" hangingPunct="0">
              <a:spcBef>
                <a:spcPct val="0"/>
              </a:spcBef>
              <a:buFontTx/>
              <a:buNone/>
            </a:pPr>
            <a:r>
              <a:rPr lang="en-GB" sz="1200" b="0" i="1">
                <a:solidFill>
                  <a:schemeClr val="bg1"/>
                </a:solidFill>
              </a:rPr>
              <a:t>Sanger Centre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348038" y="2708275"/>
            <a:ext cx="54006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75000"/>
              </a:spcBef>
              <a:buFontTx/>
              <a:buNone/>
            </a:pPr>
            <a:r>
              <a:rPr lang="en-GB" sz="1600" b="0">
                <a:solidFill>
                  <a:srgbClr val="66FFFF"/>
                </a:solidFill>
              </a:rPr>
              <a:t>Sharing the expertise and benchmark data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66725" y="3284538"/>
            <a:ext cx="31686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85950" indent="-1885950" algn="l" eaLnBrk="0" hangingPunct="0">
              <a:spcBef>
                <a:spcPct val="75000"/>
              </a:spcBef>
              <a:buFontTx/>
              <a:buNone/>
            </a:pPr>
            <a:r>
              <a:rPr lang="en-GB" sz="1600" b="0">
                <a:solidFill>
                  <a:srgbClr val="FFFF00"/>
                </a:solidFill>
              </a:rPr>
              <a:t>Sergei Strelkov</a:t>
            </a:r>
            <a:r>
              <a:rPr lang="en-GB" sz="1600" b="0">
                <a:solidFill>
                  <a:srgbClr val="00FF00"/>
                </a:solidFill>
              </a:rPr>
              <a:t> </a:t>
            </a:r>
          </a:p>
          <a:p>
            <a:pPr marL="1885950" indent="-1885950" algn="l" eaLnBrk="0" hangingPunct="0">
              <a:spcBef>
                <a:spcPct val="0"/>
              </a:spcBef>
              <a:buFontTx/>
              <a:buNone/>
            </a:pPr>
            <a:r>
              <a:rPr lang="en-GB" sz="1200" b="0" i="1">
                <a:solidFill>
                  <a:schemeClr val="bg1"/>
                </a:solidFill>
              </a:rPr>
              <a:t>University of Leuven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348038" y="3284538"/>
            <a:ext cx="54006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75000"/>
              </a:spcBef>
              <a:buFontTx/>
              <a:buNone/>
            </a:pPr>
            <a:r>
              <a:rPr lang="en-GB" sz="1600" b="0">
                <a:solidFill>
                  <a:srgbClr val="66FFFF"/>
                </a:solidFill>
              </a:rPr>
              <a:t>“Mystery” of bacteriophage T4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66725" y="3860800"/>
            <a:ext cx="316865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85950" indent="-1885950" algn="l" eaLnBrk="0" hangingPunct="0">
              <a:spcBef>
                <a:spcPct val="75000"/>
              </a:spcBef>
              <a:buFontTx/>
              <a:buNone/>
            </a:pPr>
            <a:r>
              <a:rPr lang="en-GB" sz="1600" b="0">
                <a:solidFill>
                  <a:srgbClr val="FFFF00"/>
                </a:solidFill>
              </a:rPr>
              <a:t>MSD &amp; PDB teams </a:t>
            </a:r>
          </a:p>
          <a:p>
            <a:pPr marL="1885950" indent="-1885950" algn="l" eaLnBrk="0" hangingPunct="0">
              <a:spcBef>
                <a:spcPct val="0"/>
              </a:spcBef>
              <a:buFontTx/>
              <a:buNone/>
            </a:pPr>
            <a:r>
              <a:rPr lang="en-GB" sz="1200" b="0" i="1">
                <a:solidFill>
                  <a:schemeClr val="bg1"/>
                </a:solidFill>
              </a:rPr>
              <a:t>EBI &amp; Rutgers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348038" y="3860800"/>
            <a:ext cx="558006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75000"/>
              </a:spcBef>
              <a:buFontTx/>
              <a:buNone/>
            </a:pPr>
            <a:r>
              <a:rPr lang="en-GB" sz="1600" b="0">
                <a:solidFill>
                  <a:srgbClr val="66FFFF"/>
                </a:solidFill>
              </a:rPr>
              <a:t>Everyday use of PISA, examples, verification and feedback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66725" y="4471988"/>
            <a:ext cx="31686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85950" indent="-1885950" algn="l" eaLnBrk="0" hangingPunct="0">
              <a:spcBef>
                <a:spcPct val="75000"/>
              </a:spcBef>
              <a:buFontTx/>
              <a:buNone/>
            </a:pPr>
            <a:r>
              <a:rPr lang="en-GB" sz="1600" b="0">
                <a:solidFill>
                  <a:srgbClr val="FFFF00"/>
                </a:solidFill>
              </a:rPr>
              <a:t>CCP4 </a:t>
            </a:r>
          </a:p>
          <a:p>
            <a:pPr marL="1885950" indent="-1885950" algn="l" eaLnBrk="0" hangingPunct="0">
              <a:spcBef>
                <a:spcPct val="0"/>
              </a:spcBef>
              <a:buFontTx/>
              <a:buNone/>
            </a:pPr>
            <a:r>
              <a:rPr lang="en-GB" sz="1200" b="0" i="1">
                <a:solidFill>
                  <a:schemeClr val="bg1"/>
                </a:solidFill>
              </a:rPr>
              <a:t>Daresbury-York-Oxford-Cambridge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348038" y="4471988"/>
            <a:ext cx="54006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75000"/>
              </a:spcBef>
              <a:buFontTx/>
              <a:buNone/>
            </a:pPr>
            <a:r>
              <a:rPr lang="en-GB" sz="1600" b="0">
                <a:solidFill>
                  <a:srgbClr val="66FFFF"/>
                </a:solidFill>
              </a:rPr>
              <a:t>Encouragement and publicity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66725" y="5084763"/>
            <a:ext cx="31686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85950" indent="-1885950" algn="l" eaLnBrk="0" hangingPunct="0">
              <a:spcBef>
                <a:spcPct val="75000"/>
              </a:spcBef>
              <a:buFontTx/>
              <a:buNone/>
            </a:pPr>
            <a:r>
              <a:rPr lang="en-GB" sz="1600" b="0" dirty="0" smtClean="0">
                <a:solidFill>
                  <a:srgbClr val="FFFF00"/>
                </a:solidFill>
              </a:rPr>
              <a:t>~5000 </a:t>
            </a:r>
            <a:r>
              <a:rPr lang="en-GB" sz="1600" b="0" dirty="0">
                <a:solidFill>
                  <a:srgbClr val="FFFF00"/>
                </a:solidFill>
              </a:rPr>
              <a:t>PISA users </a:t>
            </a:r>
          </a:p>
          <a:p>
            <a:pPr marL="1885950" indent="-1885950" algn="l" eaLnBrk="0" hangingPunct="0">
              <a:spcBef>
                <a:spcPct val="0"/>
              </a:spcBef>
              <a:buFontTx/>
              <a:buNone/>
            </a:pPr>
            <a:r>
              <a:rPr lang="en-GB" sz="1200" b="0" i="1" dirty="0">
                <a:solidFill>
                  <a:schemeClr val="bg1"/>
                </a:solidFill>
              </a:rPr>
              <a:t>Worldwide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348038" y="5084763"/>
            <a:ext cx="54006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75000"/>
              </a:spcBef>
              <a:buFontTx/>
              <a:buNone/>
            </a:pPr>
            <a:r>
              <a:rPr lang="en-GB" sz="1600" b="0">
                <a:solidFill>
                  <a:srgbClr val="66FFFF"/>
                </a:solidFill>
              </a:rPr>
              <a:t>Using PISA and feedback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66725" y="5695950"/>
            <a:ext cx="316865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75000"/>
              </a:spcBef>
              <a:buFontTx/>
              <a:buNone/>
            </a:pPr>
            <a:r>
              <a:rPr lang="en-GB" sz="1600" b="0">
                <a:solidFill>
                  <a:srgbClr val="FFFF00"/>
                </a:solidFill>
              </a:rPr>
              <a:t>Biotechnology and Biological Sciences Research Council </a:t>
            </a:r>
            <a:r>
              <a:rPr lang="en-GB" sz="1600" b="0">
                <a:solidFill>
                  <a:schemeClr val="bg1"/>
                </a:solidFill>
              </a:rPr>
              <a:t> </a:t>
            </a:r>
          </a:p>
          <a:p>
            <a:pPr algn="l" eaLnBrk="0" hangingPunct="0">
              <a:spcBef>
                <a:spcPct val="0"/>
              </a:spcBef>
              <a:buFontTx/>
              <a:buNone/>
            </a:pPr>
            <a:r>
              <a:rPr lang="en-GB" sz="1200" b="0" i="1">
                <a:solidFill>
                  <a:schemeClr val="bg1"/>
                </a:solidFill>
              </a:rPr>
              <a:t>(BBSRC) UK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348038" y="5695950"/>
            <a:ext cx="54006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75000"/>
              </a:spcBef>
              <a:buFontTx/>
              <a:buNone/>
            </a:pPr>
            <a:r>
              <a:rPr lang="en-GB" sz="1600" b="0">
                <a:solidFill>
                  <a:srgbClr val="66FFFF"/>
                </a:solidFill>
              </a:rPr>
              <a:t>Research grant No. 721/B19544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1913" y="765175"/>
            <a:ext cx="6224587" cy="5851525"/>
          </a:xfrm>
          <a:noFill/>
          <a:ln w="15875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765175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buFontTx/>
              <a:buNone/>
              <a:defRPr/>
            </a:pPr>
            <a:r>
              <a:rPr lang="en-GB" sz="28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Structural Biology From Crystals</a:t>
            </a:r>
            <a:endParaRPr lang="en-GB" sz="2800" b="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 rot="-5400000">
            <a:off x="-648494" y="2472532"/>
            <a:ext cx="4968875" cy="2735262"/>
            <a:chOff x="839" y="1570"/>
            <a:chExt cx="4003" cy="2136"/>
          </a:xfrm>
        </p:grpSpPr>
        <p:grpSp>
          <p:nvGrpSpPr>
            <p:cNvPr id="4" name="Group 35"/>
            <p:cNvGrpSpPr>
              <a:grpSpLocks/>
            </p:cNvGrpSpPr>
            <p:nvPr/>
          </p:nvGrpSpPr>
          <p:grpSpPr bwMode="auto">
            <a:xfrm>
              <a:off x="839" y="1570"/>
              <a:ext cx="2074" cy="2132"/>
              <a:chOff x="839" y="1570"/>
              <a:chExt cx="2074" cy="2132"/>
            </a:xfrm>
          </p:grpSpPr>
          <p:pic>
            <p:nvPicPr>
              <p:cNvPr id="9" name="Picture 28" descr="2hex-10-r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9" y="2081"/>
                <a:ext cx="1180" cy="1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33" descr="2hex-10-r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734" y="1570"/>
                <a:ext cx="1179" cy="1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34" descr="2hex-10-r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758" y="2571"/>
                <a:ext cx="1134" cy="1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2777" y="1573"/>
              <a:ext cx="2065" cy="2133"/>
              <a:chOff x="2777" y="1573"/>
              <a:chExt cx="2065" cy="2133"/>
            </a:xfrm>
          </p:grpSpPr>
          <p:pic>
            <p:nvPicPr>
              <p:cNvPr id="6" name="Picture 41" descr="2hex-10-r1-l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663" y="2030"/>
                <a:ext cx="1179" cy="1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42" descr="2hex-10-r2-l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777" y="2562"/>
                <a:ext cx="1174" cy="1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43" descr="2hex-10-r3-l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789" y="1573"/>
                <a:ext cx="1134" cy="1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490913" y="1947863"/>
            <a:ext cx="5545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l" eaLnBrk="0" hangingPunct="0">
              <a:lnSpc>
                <a:spcPct val="100000"/>
              </a:lnSpc>
              <a:spcBef>
                <a:spcPct val="100000"/>
              </a:spcBef>
              <a:buSzPct val="125000"/>
              <a:buFont typeface="Symbol" pitchFamily="18" charset="2"/>
              <a:buBlip>
                <a:blip r:embed="rId8"/>
              </a:buBlip>
            </a:pPr>
            <a:r>
              <a:rPr lang="en-GB" sz="1800" b="0">
                <a:solidFill>
                  <a:schemeClr val="bg1"/>
                </a:solidFill>
              </a:rPr>
              <a:t>Why do we want to know structure of a macromolecule?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140200" y="2633663"/>
            <a:ext cx="48244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l" eaLnBrk="0" hangingPunct="0">
              <a:lnSpc>
                <a:spcPct val="100000"/>
              </a:lnSpc>
              <a:spcBef>
                <a:spcPct val="100000"/>
              </a:spcBef>
              <a:buSzPct val="125000"/>
            </a:pPr>
            <a:r>
              <a:rPr lang="en-GB" sz="1600" b="0">
                <a:solidFill>
                  <a:schemeClr val="bg1"/>
                </a:solidFill>
              </a:rPr>
              <a:t>-	for many things, but probably firstly for finding out how it interacts with other molecules</a:t>
            </a:r>
          </a:p>
        </p:txBody>
      </p: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3492500" y="4071938"/>
            <a:ext cx="5545138" cy="1589087"/>
            <a:chOff x="2200" y="1979"/>
            <a:chExt cx="3493" cy="1001"/>
          </a:xfrm>
        </p:grpSpPr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200" y="1979"/>
              <a:ext cx="349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 algn="l" eaLnBrk="0" hangingPunct="0">
                <a:lnSpc>
                  <a:spcPct val="100000"/>
                </a:lnSpc>
                <a:spcBef>
                  <a:spcPct val="100000"/>
                </a:spcBef>
                <a:buSzPct val="125000"/>
                <a:buFont typeface="Symbol" pitchFamily="18" charset="2"/>
                <a:buBlip>
                  <a:blip r:embed="rId8"/>
                </a:buBlip>
              </a:pPr>
              <a:r>
                <a:rPr lang="en-GB" sz="1800" b="0">
                  <a:solidFill>
                    <a:schemeClr val="bg1"/>
                  </a:solidFill>
                </a:rPr>
                <a:t>Macromolecular crystals present us with </a:t>
              </a:r>
              <a:r>
                <a:rPr lang="en-GB" sz="1800" b="0" i="1">
                  <a:solidFill>
                    <a:srgbClr val="66FFFF"/>
                  </a:solidFill>
                </a:rPr>
                <a:t>models</a:t>
              </a:r>
              <a:r>
                <a:rPr lang="en-GB" sz="1800" b="0">
                  <a:solidFill>
                    <a:schemeClr val="bg1"/>
                  </a:solidFill>
                </a:rPr>
                <a:t> of biological structures and their interactions</a:t>
              </a:r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2608" y="2476"/>
              <a:ext cx="3039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  <a:spcBef>
                  <a:spcPct val="100000"/>
                </a:spcBef>
                <a:buSzPct val="125000"/>
              </a:pPr>
              <a:r>
                <a:rPr lang="en-GB" sz="1600" b="0">
                  <a:solidFill>
                    <a:srgbClr val="66FFFF"/>
                  </a:solidFill>
                </a:rPr>
                <a:t>“if you want to know how A interacts with B – crystallize them together!”</a:t>
              </a:r>
              <a:r>
                <a:rPr lang="en-GB" sz="1600" b="0">
                  <a:solidFill>
                    <a:schemeClr val="bg1"/>
                  </a:solidFill>
                </a:rPr>
                <a:t> </a:t>
              </a:r>
              <a:r>
                <a:rPr lang="en-GB" sz="1400" b="0">
                  <a:solidFill>
                    <a:schemeClr val="bg1"/>
                  </a:solidFill>
                </a:rPr>
                <a:t>(crystallographer’s sweet dream)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765175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buFontTx/>
              <a:buNone/>
              <a:defRPr/>
            </a:pPr>
            <a:r>
              <a:rPr lang="en-GB" sz="28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Structural Biology From Crystals</a:t>
            </a:r>
            <a:endParaRPr lang="en-GB" sz="2800" b="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 rot="-5400000">
            <a:off x="-648494" y="2472532"/>
            <a:ext cx="4968875" cy="2735262"/>
            <a:chOff x="839" y="1570"/>
            <a:chExt cx="4003" cy="2136"/>
          </a:xfrm>
        </p:grpSpPr>
        <p:grpSp>
          <p:nvGrpSpPr>
            <p:cNvPr id="4" name="Group 35"/>
            <p:cNvGrpSpPr>
              <a:grpSpLocks/>
            </p:cNvGrpSpPr>
            <p:nvPr/>
          </p:nvGrpSpPr>
          <p:grpSpPr bwMode="auto">
            <a:xfrm>
              <a:off x="839" y="1570"/>
              <a:ext cx="2074" cy="2132"/>
              <a:chOff x="839" y="1570"/>
              <a:chExt cx="2074" cy="2132"/>
            </a:xfrm>
          </p:grpSpPr>
          <p:pic>
            <p:nvPicPr>
              <p:cNvPr id="9" name="Picture 28" descr="2hex-10-r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39" y="2081"/>
                <a:ext cx="1180" cy="1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33" descr="2hex-10-r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734" y="1570"/>
                <a:ext cx="1179" cy="1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34" descr="2hex-10-r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758" y="2571"/>
                <a:ext cx="1134" cy="1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2777" y="1573"/>
              <a:ext cx="2065" cy="2133"/>
              <a:chOff x="2777" y="1573"/>
              <a:chExt cx="2065" cy="2133"/>
            </a:xfrm>
          </p:grpSpPr>
          <p:pic>
            <p:nvPicPr>
              <p:cNvPr id="6" name="Picture 41" descr="2hex-10-r1-l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663" y="2030"/>
                <a:ext cx="1179" cy="1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42" descr="2hex-10-r2-l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777" y="2562"/>
                <a:ext cx="1174" cy="1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43" descr="2hex-10-r3-l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789" y="1573"/>
                <a:ext cx="1134" cy="1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708400" y="6338888"/>
            <a:ext cx="4103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l" eaLnBrk="0" hangingPunct="0">
              <a:lnSpc>
                <a:spcPct val="100000"/>
              </a:lnSpc>
              <a:spcBef>
                <a:spcPts val="600"/>
              </a:spcBef>
              <a:tabLst>
                <a:tab pos="714375" algn="l"/>
              </a:tabLst>
            </a:pPr>
            <a:r>
              <a:rPr lang="en-GB" sz="1400" b="0">
                <a:solidFill>
                  <a:srgbClr val="66FFFF"/>
                </a:solidFill>
              </a:rPr>
              <a:t>http://www.ebi.ac.uk/msd-srv/prot_int/pistart.html</a:t>
            </a:r>
          </a:p>
        </p:txBody>
      </p:sp>
      <p:sp>
        <p:nvSpPr>
          <p:cNvPr id="13" name="Oval 24"/>
          <p:cNvSpPr>
            <a:spLocks noChangeArrowheads="1"/>
          </p:cNvSpPr>
          <p:nvPr/>
        </p:nvSpPr>
        <p:spPr bwMode="auto">
          <a:xfrm>
            <a:off x="1692275" y="3732213"/>
            <a:ext cx="1512888" cy="151288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25"/>
          <p:cNvSpPr>
            <a:spLocks noChangeArrowheads="1"/>
          </p:cNvSpPr>
          <p:nvPr/>
        </p:nvSpPr>
        <p:spPr bwMode="auto">
          <a:xfrm>
            <a:off x="971550" y="5316538"/>
            <a:ext cx="792163" cy="79216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555875" y="5316538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l" eaLnBrk="0" hangingPunct="0">
              <a:lnSpc>
                <a:spcPct val="100000"/>
              </a:lnSpc>
              <a:spcBef>
                <a:spcPts val="600"/>
              </a:spcBef>
              <a:tabLst>
                <a:tab pos="714375" algn="l"/>
              </a:tabLst>
            </a:pPr>
            <a:r>
              <a:rPr lang="en-GB" sz="1400" b="0">
                <a:solidFill>
                  <a:schemeClr val="bg1"/>
                </a:solidFill>
              </a:rPr>
              <a:t>A decamer?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23850" y="6251575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l" eaLnBrk="0" hangingPunct="0">
              <a:lnSpc>
                <a:spcPct val="100000"/>
              </a:lnSpc>
              <a:spcBef>
                <a:spcPts val="600"/>
              </a:spcBef>
              <a:tabLst>
                <a:tab pos="714375" algn="l"/>
              </a:tabLst>
            </a:pPr>
            <a:r>
              <a:rPr lang="en-GB" sz="1400" b="0">
                <a:solidFill>
                  <a:schemeClr val="bg1"/>
                </a:solidFill>
              </a:rPr>
              <a:t>or a dimer?</a:t>
            </a:r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 flipH="1" flipV="1">
            <a:off x="2916238" y="5100638"/>
            <a:ext cx="287337" cy="2873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 flipV="1">
            <a:off x="898525" y="6035675"/>
            <a:ext cx="217488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490913" y="1603375"/>
            <a:ext cx="55451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l" eaLnBrk="0" hangingPunct="0">
              <a:lnSpc>
                <a:spcPct val="100000"/>
              </a:lnSpc>
              <a:spcBef>
                <a:spcPct val="100000"/>
              </a:spcBef>
              <a:buSzPct val="125000"/>
              <a:buFont typeface="Symbol" pitchFamily="18" charset="2"/>
              <a:buBlip>
                <a:blip r:embed="rId9"/>
              </a:buBlip>
            </a:pPr>
            <a:r>
              <a:rPr lang="en-GB" sz="1800" b="0">
                <a:solidFill>
                  <a:schemeClr val="bg1"/>
                </a:solidFill>
              </a:rPr>
              <a:t>Crystals present us with both real and artifactual interactions, which may be difficult to differentiate. Often used techniques: 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848100" y="2674938"/>
            <a:ext cx="5219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SzPct val="125000"/>
              <a:tabLst>
                <a:tab pos="1341438" algn="l"/>
              </a:tabLst>
            </a:pPr>
            <a:r>
              <a:rPr lang="en-GB" sz="1400" b="0">
                <a:solidFill>
                  <a:schemeClr val="bg1"/>
                </a:solidFill>
              </a:rPr>
              <a:t>Theoretical:	Sharp Eye and Scientific Authority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3492500" y="4611688"/>
            <a:ext cx="56515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l" eaLnBrk="0" hangingPunct="0">
              <a:lnSpc>
                <a:spcPct val="100000"/>
              </a:lnSpc>
              <a:spcBef>
                <a:spcPct val="100000"/>
              </a:spcBef>
              <a:buSzPct val="125000"/>
              <a:buFont typeface="Symbol" pitchFamily="18" charset="2"/>
              <a:buBlip>
                <a:blip r:embed="rId9"/>
              </a:buBlip>
            </a:pPr>
            <a:r>
              <a:rPr lang="en-GB" sz="1800" b="0">
                <a:solidFill>
                  <a:schemeClr val="bg1"/>
                </a:solidFill>
              </a:rPr>
              <a:t>PISA software infers significant interactions and macromolecular assemblies from crystals by evaluating their free Gibbs energy:</a:t>
            </a: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3848100" y="3295650"/>
            <a:ext cx="5219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SzPct val="125000"/>
              <a:tabLst>
                <a:tab pos="1341438" algn="l"/>
              </a:tabLst>
            </a:pPr>
            <a:r>
              <a:rPr lang="en-GB" sz="1400" b="0">
                <a:solidFill>
                  <a:schemeClr val="bg1"/>
                </a:solidFill>
              </a:rPr>
              <a:t>Experimental:	Complementing studies (EM, NMR, scattering)</a:t>
            </a: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3848100" y="3627438"/>
            <a:ext cx="5219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SzPct val="125000"/>
              <a:tabLst>
                <a:tab pos="1341438" algn="l"/>
              </a:tabLst>
            </a:pPr>
            <a:r>
              <a:rPr lang="en-GB" sz="1400" b="0" dirty="0" err="1">
                <a:solidFill>
                  <a:schemeClr val="bg1"/>
                </a:solidFill>
              </a:rPr>
              <a:t>Bioinformatical</a:t>
            </a:r>
            <a:r>
              <a:rPr lang="en-GB" sz="1400" b="0" dirty="0">
                <a:solidFill>
                  <a:schemeClr val="bg1"/>
                </a:solidFill>
              </a:rPr>
              <a:t>:	Homology and interface </a:t>
            </a:r>
            <a:r>
              <a:rPr lang="en-GB" sz="1400" b="0" dirty="0" smtClean="0">
                <a:solidFill>
                  <a:schemeClr val="bg1"/>
                </a:solidFill>
              </a:rPr>
              <a:t>similarity analysis</a:t>
            </a:r>
            <a:endParaRPr lang="en-GB" sz="1400" b="0" dirty="0">
              <a:solidFill>
                <a:schemeClr val="bg1"/>
              </a:solidFill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3848100" y="3914775"/>
            <a:ext cx="5219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SzPct val="125000"/>
              <a:tabLst>
                <a:tab pos="1341438" algn="l"/>
              </a:tabLst>
            </a:pPr>
            <a:r>
              <a:rPr lang="en-GB" sz="1400" b="0">
                <a:solidFill>
                  <a:schemeClr val="bg1"/>
                </a:solidFill>
              </a:rPr>
              <a:t>Computational:	Energy estimates and modelling</a:t>
            </a:r>
          </a:p>
        </p:txBody>
      </p:sp>
      <p:graphicFrame>
        <p:nvGraphicFramePr>
          <p:cNvPr id="25" name="Object 2"/>
          <p:cNvGraphicFramePr>
            <a:graphicFrameLocks noGrp="1" noChangeAspect="1"/>
          </p:cNvGraphicFramePr>
          <p:nvPr>
            <p:ph/>
          </p:nvPr>
        </p:nvGraphicFramePr>
        <p:xfrm>
          <a:off x="3995738" y="5691188"/>
          <a:ext cx="3744912" cy="481012"/>
        </p:xfrm>
        <a:graphic>
          <a:graphicData uri="http://schemas.openxmlformats.org/presentationml/2006/ole">
            <p:oleObj spid="_x0000_s2050" name="Equation" r:id="rId10" imgW="1777680" imgH="228600" progId="Equation.3">
              <p:embed/>
            </p:oleObj>
          </a:graphicData>
        </a:graphic>
      </p:graphicFrame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3852863" y="2981325"/>
            <a:ext cx="5219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SzPct val="125000"/>
              <a:tabLst>
                <a:tab pos="1341438" algn="l"/>
              </a:tabLst>
            </a:pPr>
            <a:r>
              <a:rPr lang="en-GB" sz="1400" b="0">
                <a:solidFill>
                  <a:schemeClr val="bg1"/>
                </a:solidFill>
              </a:rPr>
              <a:t>Rules of thumb:	e.g. manifestation in different crystal forms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5" y="115888"/>
            <a:ext cx="5514975" cy="6626225"/>
          </a:xfrm>
          <a:noFill/>
          <a:ln w="15875">
            <a:miter lim="800000"/>
            <a:headEnd/>
            <a:tailEnd/>
          </a:ln>
        </p:spPr>
      </p:pic>
      <p:pic>
        <p:nvPicPr>
          <p:cNvPr id="3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1196975"/>
            <a:ext cx="5905500" cy="5411788"/>
          </a:xfrm>
          <a:prstGeom prst="rect">
            <a:avLst/>
          </a:prstGeom>
          <a:noFill/>
          <a:ln w="15875">
            <a:miter lim="800000"/>
            <a:headEnd/>
            <a:tailEnd/>
          </a:ln>
        </p:spPr>
      </p:pic>
      <p:sp>
        <p:nvSpPr>
          <p:cNvPr id="4" name="AutoShape 27"/>
          <p:cNvSpPr>
            <a:spLocks noChangeArrowheads="1"/>
          </p:cNvSpPr>
          <p:nvPr/>
        </p:nvSpPr>
        <p:spPr bwMode="auto">
          <a:xfrm>
            <a:off x="2051050" y="1989138"/>
            <a:ext cx="1871663" cy="865187"/>
          </a:xfrm>
          <a:prstGeom prst="curvedDownArrow">
            <a:avLst>
              <a:gd name="adj1" fmla="val 51228"/>
              <a:gd name="adj2" fmla="val 94494"/>
              <a:gd name="adj3" fmla="val 35412"/>
            </a:avLst>
          </a:prstGeom>
          <a:solidFill>
            <a:srgbClr val="FF00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088" y="115888"/>
            <a:ext cx="5880100" cy="6670675"/>
          </a:xfrm>
          <a:noFill/>
          <a:ln w="15875"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9913" y="44450"/>
            <a:ext cx="3863975" cy="3540125"/>
          </a:xfrm>
          <a:prstGeom prst="rect">
            <a:avLst/>
          </a:prstGeom>
          <a:noFill/>
          <a:ln w="15875">
            <a:miter lim="800000"/>
            <a:headEnd/>
            <a:tailEnd/>
          </a:ln>
        </p:spPr>
      </p:pic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266700" y="4221163"/>
            <a:ext cx="7258050" cy="2376487"/>
          </a:xfrm>
          <a:prstGeom prst="rect">
            <a:avLst/>
          </a:prstGeom>
          <a:solidFill>
            <a:schemeClr val="bg2">
              <a:alpha val="52940"/>
            </a:schemeClr>
          </a:solidFill>
          <a:ln w="158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3316288"/>
            <a:ext cx="3816350" cy="3497262"/>
          </a:xfrm>
          <a:prstGeom prst="rect">
            <a:avLst/>
          </a:prstGeom>
          <a:noFill/>
          <a:ln w="15875">
            <a:miter lim="800000"/>
            <a:headEnd/>
            <a:tailEnd/>
          </a:ln>
        </p:spPr>
      </p:pic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1476375" y="2420938"/>
            <a:ext cx="3959225" cy="2663825"/>
            <a:chOff x="930" y="1525"/>
            <a:chExt cx="2494" cy="1678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930" y="1525"/>
              <a:ext cx="1950" cy="998"/>
              <a:chOff x="930" y="1525"/>
              <a:chExt cx="1950" cy="998"/>
            </a:xfrm>
          </p:grpSpPr>
          <p:sp>
            <p:nvSpPr>
              <p:cNvPr id="11" name="AutoShape 17"/>
              <p:cNvSpPr>
                <a:spLocks noChangeArrowheads="1"/>
              </p:cNvSpPr>
              <p:nvPr/>
            </p:nvSpPr>
            <p:spPr bwMode="auto">
              <a:xfrm>
                <a:off x="930" y="2296"/>
                <a:ext cx="680" cy="22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18"/>
              <p:cNvSpPr>
                <a:spLocks noChangeShapeType="1"/>
              </p:cNvSpPr>
              <p:nvPr/>
            </p:nvSpPr>
            <p:spPr bwMode="auto">
              <a:xfrm flipV="1">
                <a:off x="1610" y="1525"/>
                <a:ext cx="1270" cy="77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930" y="2523"/>
              <a:ext cx="2494" cy="680"/>
              <a:chOff x="930" y="2523"/>
              <a:chExt cx="2494" cy="680"/>
            </a:xfrm>
          </p:grpSpPr>
          <p:sp>
            <p:nvSpPr>
              <p:cNvPr id="9" name="AutoShape 21"/>
              <p:cNvSpPr>
                <a:spLocks noChangeArrowheads="1"/>
              </p:cNvSpPr>
              <p:nvPr/>
            </p:nvSpPr>
            <p:spPr bwMode="auto">
              <a:xfrm>
                <a:off x="930" y="2523"/>
                <a:ext cx="680" cy="136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22"/>
              <p:cNvSpPr>
                <a:spLocks noChangeShapeType="1"/>
              </p:cNvSpPr>
              <p:nvPr/>
            </p:nvSpPr>
            <p:spPr bwMode="auto">
              <a:xfrm>
                <a:off x="1610" y="2659"/>
                <a:ext cx="1814" cy="5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38200" y="908050"/>
            <a:ext cx="7086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buFontTx/>
              <a:buNone/>
              <a:defRPr/>
            </a:pPr>
            <a:r>
              <a:rPr lang="en-GB" sz="2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Detection of Biological Units in Crystals: PISA Summary</a:t>
            </a:r>
            <a:endParaRPr lang="en-GB" sz="2800" b="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755650" y="2133600"/>
            <a:ext cx="77041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l" eaLnBrk="0" hangingPunct="0">
              <a:lnSpc>
                <a:spcPct val="100000"/>
              </a:lnSpc>
              <a:buFontTx/>
              <a:buAutoNum type="arabicPeriod"/>
            </a:pPr>
            <a:r>
              <a:rPr lang="en-GB" sz="1800" b="0">
                <a:solidFill>
                  <a:schemeClr val="bg1"/>
                </a:solidFill>
              </a:rPr>
              <a:t>Enumerate all possible assemblies in crystal packing, subject to crystal properties: space symmetry group, geometry and composition of Asymmetric Unit</a:t>
            </a:r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1614488" y="5580063"/>
            <a:ext cx="5334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algn="l" eaLnBrk="0" hangingPunct="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GB" sz="1400" b="0" i="1">
                <a:solidFill>
                  <a:srgbClr val="99FFCC"/>
                </a:solidFill>
              </a:rPr>
              <a:t>Larger assemblies take preference</a:t>
            </a:r>
          </a:p>
          <a:p>
            <a:pPr marL="190500" indent="-190500" algn="l" eaLnBrk="0" hangingPunct="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GB" sz="1400" b="0" i="1">
                <a:solidFill>
                  <a:srgbClr val="99FFCC"/>
                </a:solidFill>
              </a:rPr>
              <a:t>Single-assembly solutions take preference</a:t>
            </a:r>
          </a:p>
          <a:p>
            <a:pPr marL="190500" indent="-190500" algn="l" eaLnBrk="0" hangingPunct="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GB" sz="1400" b="0" i="1">
                <a:solidFill>
                  <a:srgbClr val="99FFCC"/>
                </a:solidFill>
              </a:rPr>
              <a:t>Otherwise, assemblies with higher  </a:t>
            </a:r>
            <a:r>
              <a:rPr lang="en-GB" sz="1400" b="0" i="1">
                <a:solidFill>
                  <a:srgbClr val="99FFCC"/>
                </a:solidFill>
                <a:sym typeface="Symbol" pitchFamily="18" charset="2"/>
              </a:rPr>
              <a:t>G</a:t>
            </a:r>
            <a:r>
              <a:rPr lang="en-GB" sz="1400" b="0" i="1" baseline="-25000">
                <a:solidFill>
                  <a:srgbClr val="99FFCC"/>
                </a:solidFill>
                <a:sym typeface="Symbol" pitchFamily="18" charset="2"/>
              </a:rPr>
              <a:t>diss</a:t>
            </a:r>
            <a:r>
              <a:rPr lang="en-GB" sz="1400" b="0" i="1">
                <a:solidFill>
                  <a:srgbClr val="99FFCC"/>
                </a:solidFill>
              </a:rPr>
              <a:t>  take preference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755650" y="4876800"/>
            <a:ext cx="7632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l" eaLnBrk="0" hangingPunct="0">
              <a:lnSpc>
                <a:spcPct val="100000"/>
              </a:lnSpc>
              <a:spcBef>
                <a:spcPct val="100000"/>
              </a:spcBef>
              <a:buFontTx/>
              <a:buAutoNum type="arabicPeriod" startAt="3"/>
            </a:pPr>
            <a:r>
              <a:rPr lang="en-GB" sz="1800" b="0">
                <a:solidFill>
                  <a:schemeClr val="bg1"/>
                </a:solidFill>
              </a:rPr>
              <a:t>Leave only sets of stable assemblies in the list and range them by chances to be a biological unit :</a:t>
            </a: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1619250" y="3070225"/>
            <a:ext cx="64817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algn="l" eaLnBrk="0" hangingPunct="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GB" sz="1400" b="0" i="1">
                <a:solidFill>
                  <a:srgbClr val="99FFCC"/>
                </a:solidFill>
              </a:rPr>
              <a:t>Achieved with Graph Theory techniques, by representing a crystal as an infinite periodic graph of connected macromolecules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755650" y="3790950"/>
            <a:ext cx="763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l" eaLnBrk="0" hangingPunct="0">
              <a:lnSpc>
                <a:spcPct val="100000"/>
              </a:lnSpc>
              <a:buFontTx/>
              <a:buAutoNum type="arabicPeriod" startAt="2"/>
            </a:pPr>
            <a:r>
              <a:rPr lang="en-GB" sz="1800" b="0">
                <a:solidFill>
                  <a:schemeClr val="bg1"/>
                </a:solidFill>
              </a:rPr>
              <a:t>Evaluate assemblies for chemical stability: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785938" y="4143375"/>
          <a:ext cx="3500437" cy="515938"/>
        </p:xfrm>
        <a:graphic>
          <a:graphicData uri="http://schemas.openxmlformats.org/presentationml/2006/ole">
            <p:oleObj spid="_x0000_s24578" name="Equation" r:id="rId3" imgW="2743200" imgH="406080" progId="Equation.3">
              <p:embed/>
            </p:oleObj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1406" y="6511949"/>
            <a:ext cx="666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0" dirty="0">
                <a:solidFill>
                  <a:srgbClr val="99FFCC"/>
                </a:solidFill>
              </a:rPr>
              <a:t>E. </a:t>
            </a:r>
            <a:r>
              <a:rPr lang="en-US" sz="1200" b="0" dirty="0" err="1">
                <a:solidFill>
                  <a:srgbClr val="99FFCC"/>
                </a:solidFill>
              </a:rPr>
              <a:t>Krissinel</a:t>
            </a:r>
            <a:r>
              <a:rPr lang="en-US" sz="1200" b="0" dirty="0">
                <a:solidFill>
                  <a:srgbClr val="99FFCC"/>
                </a:solidFill>
              </a:rPr>
              <a:t> and K. </a:t>
            </a:r>
            <a:r>
              <a:rPr lang="en-US" sz="1200" b="0" dirty="0" err="1">
                <a:solidFill>
                  <a:srgbClr val="99FFCC"/>
                </a:solidFill>
              </a:rPr>
              <a:t>Henrick</a:t>
            </a:r>
            <a:r>
              <a:rPr lang="en-US" sz="1200" b="0" dirty="0">
                <a:solidFill>
                  <a:srgbClr val="99FFCC"/>
                </a:solidFill>
              </a:rPr>
              <a:t> (2007) J. Mol. Biol. </a:t>
            </a:r>
            <a:r>
              <a:rPr lang="en-US" sz="1200" dirty="0">
                <a:solidFill>
                  <a:srgbClr val="99FFCC"/>
                </a:solidFill>
              </a:rPr>
              <a:t>372</a:t>
            </a:r>
            <a:r>
              <a:rPr lang="en-US" sz="1200" b="0" dirty="0">
                <a:solidFill>
                  <a:srgbClr val="99FFCC"/>
                </a:solidFill>
              </a:rPr>
              <a:t>, 774-797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5000"/>
          </a:lnSpc>
          <a:spcBef>
            <a:spcPct val="5000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GB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5000"/>
          </a:lnSpc>
          <a:spcBef>
            <a:spcPct val="5000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GB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2274417</TotalTime>
  <Words>1699</Words>
  <Application>Microsoft PowerPoint</Application>
  <PresentationFormat>On-screen Show (4:3)</PresentationFormat>
  <Paragraphs>340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Times New Roman</vt:lpstr>
      <vt:lpstr>Symbol</vt:lpstr>
      <vt:lpstr>Default Design</vt:lpstr>
      <vt:lpstr>Paint Shop Pro Image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EMBL-EBI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E. Krissinel</dc:creator>
  <cp:lastModifiedBy>Eugene Krissinel</cp:lastModifiedBy>
  <cp:revision>961</cp:revision>
  <dcterms:created xsi:type="dcterms:W3CDTF">2003-12-16T06:25:14Z</dcterms:created>
  <dcterms:modified xsi:type="dcterms:W3CDTF">2010-01-08T13:10:15Z</dcterms:modified>
</cp:coreProperties>
</file>