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6"/>
  </p:notesMasterIdLst>
  <p:sldIdLst>
    <p:sldId id="256" r:id="rId3"/>
    <p:sldId id="402" r:id="rId4"/>
    <p:sldId id="306" r:id="rId5"/>
    <p:sldId id="311" r:id="rId6"/>
    <p:sldId id="312" r:id="rId7"/>
    <p:sldId id="313" r:id="rId8"/>
    <p:sldId id="314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404" r:id="rId17"/>
    <p:sldId id="364" r:id="rId18"/>
    <p:sldId id="406" r:id="rId19"/>
    <p:sldId id="365" r:id="rId20"/>
    <p:sldId id="366" r:id="rId21"/>
    <p:sldId id="328" r:id="rId22"/>
    <p:sldId id="367" r:id="rId23"/>
    <p:sldId id="399" r:id="rId24"/>
    <p:sldId id="369" r:id="rId25"/>
    <p:sldId id="370" r:id="rId26"/>
    <p:sldId id="371" r:id="rId27"/>
    <p:sldId id="374" r:id="rId28"/>
    <p:sldId id="411" r:id="rId29"/>
    <p:sldId id="337" r:id="rId30"/>
    <p:sldId id="338" r:id="rId31"/>
    <p:sldId id="375" r:id="rId32"/>
    <p:sldId id="376" r:id="rId33"/>
    <p:sldId id="377" r:id="rId34"/>
    <p:sldId id="343" r:id="rId35"/>
    <p:sldId id="378" r:id="rId36"/>
    <p:sldId id="409" r:id="rId37"/>
    <p:sldId id="381" r:id="rId38"/>
    <p:sldId id="395" r:id="rId39"/>
    <p:sldId id="383" r:id="rId40"/>
    <p:sldId id="384" r:id="rId41"/>
    <p:sldId id="391" r:id="rId42"/>
    <p:sldId id="410" r:id="rId43"/>
    <p:sldId id="397" r:id="rId44"/>
    <p:sldId id="398" r:id="rId45"/>
    <p:sldId id="379" r:id="rId46"/>
    <p:sldId id="349" r:id="rId47"/>
    <p:sldId id="386" r:id="rId48"/>
    <p:sldId id="401" r:id="rId49"/>
    <p:sldId id="413" r:id="rId50"/>
    <p:sldId id="412" r:id="rId51"/>
    <p:sldId id="407" r:id="rId52"/>
    <p:sldId id="408" r:id="rId53"/>
    <p:sldId id="355" r:id="rId54"/>
    <p:sldId id="392" r:id="rId5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Bauhaus 93" panose="04030905020B02020C02" pitchFamily="82" charset="0"/>
      <p:regular r:id="rId61"/>
    </p:embeddedFont>
    <p:embeddedFont>
      <p:font typeface="Consolas" panose="020B0609020204030204" pitchFamily="49" charset="0"/>
      <p:regular r:id="rId62"/>
      <p:bold r:id="rId63"/>
      <p:italic r:id="rId64"/>
      <p:boldItalic r:id="rId65"/>
    </p:embeddedFont>
    <p:embeddedFont>
      <p:font typeface="Cambria Math" panose="02040503050406030204" pitchFamily="18" charset="0"/>
      <p:regular r:id="rId66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E7F80"/>
    <a:srgbClr val="E30B5C"/>
    <a:srgbClr val="50C878"/>
    <a:srgbClr val="9F2B5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00" autoAdjust="0"/>
  </p:normalViewPr>
  <p:slideViewPr>
    <p:cSldViewPr>
      <p:cViewPr>
        <p:scale>
          <a:sx n="105" d="100"/>
          <a:sy n="105" d="100"/>
        </p:scale>
        <p:origin x="1485" y="5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7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3.xml"/><Relationship Id="rId61" Type="http://schemas.openxmlformats.org/officeDocument/2006/relationships/font" Target="fonts/font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GB" sz="2000"/>
              <a:t>R-free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5423660277759399"/>
          <c:y val="0.16986147564887721"/>
          <c:w val="0.80468029731577673"/>
          <c:h val="0.6797838291046953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635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63500" prst="angle"/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63500" prst="angle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Sheet1!$A$3:$A$5</c:f>
              <c:strCache>
                <c:ptCount val="3"/>
                <c:pt idx="0">
                  <c:v>Worse</c:v>
                </c:pt>
                <c:pt idx="1">
                  <c:v>Same</c:v>
                </c:pt>
                <c:pt idx="2">
                  <c:v>Better</c:v>
                </c:pt>
              </c:strCache>
            </c:strRef>
          </c:cat>
          <c:val>
            <c:numRef>
              <c:f>Sheet1!$C$3:$C$5</c:f>
              <c:numCache>
                <c:formatCode>0%</c:formatCode>
                <c:ptCount val="3"/>
                <c:pt idx="0">
                  <c:v>8.9350705578330691E-2</c:v>
                </c:pt>
                <c:pt idx="1">
                  <c:v>0.38454357267524453</c:v>
                </c:pt>
                <c:pt idx="2">
                  <c:v>0.52610572174642478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axId val="-65330368"/>
        <c:axId val="-65329280"/>
      </c:barChart>
      <c:catAx>
        <c:axId val="-653303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65329280"/>
        <c:crosses val="autoZero"/>
        <c:auto val="1"/>
        <c:lblAlgn val="ctr"/>
        <c:lblOffset val="100"/>
        <c:noMultiLvlLbl val="0"/>
      </c:catAx>
      <c:valAx>
        <c:axId val="-65329280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65330368"/>
        <c:crosses val="autoZero"/>
        <c:crossBetween val="between"/>
        <c:majorUnit val="0.25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GB" sz="2000" dirty="0" smtClean="0"/>
              <a:t>Ramachandran</a:t>
            </a:r>
            <a:endParaRPr lang="en-GB" sz="20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5423660277759399"/>
          <c:y val="0.16986147564887721"/>
          <c:w val="0.80468029731577673"/>
          <c:h val="0.6797838291046953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635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63500" prst="angle"/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63500" prst="angle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Sheet1!$A$3:$A$5</c:f>
              <c:strCache>
                <c:ptCount val="3"/>
                <c:pt idx="0">
                  <c:v>Worse</c:v>
                </c:pt>
                <c:pt idx="1">
                  <c:v>Same</c:v>
                </c:pt>
                <c:pt idx="2">
                  <c:v>Better</c:v>
                </c:pt>
              </c:strCache>
            </c:strRef>
          </c:cat>
          <c:val>
            <c:numRef>
              <c:f>Sheet1!$G$3:$G$5</c:f>
              <c:numCache>
                <c:formatCode>0%</c:formatCode>
                <c:ptCount val="3"/>
                <c:pt idx="0">
                  <c:v>0.11005500968312996</c:v>
                </c:pt>
                <c:pt idx="1">
                  <c:v>0.13571827438307174</c:v>
                </c:pt>
                <c:pt idx="2">
                  <c:v>0.75422671593379831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axId val="-65327648"/>
        <c:axId val="-65334720"/>
      </c:barChart>
      <c:catAx>
        <c:axId val="-653276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65334720"/>
        <c:crosses val="autoZero"/>
        <c:auto val="1"/>
        <c:lblAlgn val="ctr"/>
        <c:lblOffset val="100"/>
        <c:noMultiLvlLbl val="0"/>
      </c:catAx>
      <c:valAx>
        <c:axId val="-65334720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65327648"/>
        <c:crosses val="autoZero"/>
        <c:crossBetween val="between"/>
        <c:majorUnit val="0.25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EA8E6-8F40-4844-892D-9CA11DD4A10D}" type="datetimeFigureOut">
              <a:rPr lang="en-US" smtClean="0"/>
              <a:pPr/>
              <a:t>2015-12-08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1D581-6969-4D27-9FEF-24E7B2F6FB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8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  <p:sp>
        <p:nvSpPr>
          <p:cNvPr id="1843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4D4F93-1D99-4038-86A2-8B31D2D3D477}" type="slidenum">
              <a:rPr lang="en-US" smtClean="0">
                <a:latin typeface="Times New Roman" pitchFamily="18" charset="0"/>
              </a:rPr>
              <a:pPr/>
              <a:t>7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40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  <p:sp>
        <p:nvSpPr>
          <p:cNvPr id="5222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2C211A-9FE6-4350-AFE5-8F736C70D2E6}" type="slidenum">
              <a:rPr lang="en-US" smtClean="0">
                <a:latin typeface="Times New Roman" pitchFamily="18" charset="0"/>
              </a:rPr>
              <a:pPr/>
              <a:t>47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088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  <p:sp>
        <p:nvSpPr>
          <p:cNvPr id="5222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2C211A-9FE6-4350-AFE5-8F736C70D2E6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48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25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  <p:sp>
        <p:nvSpPr>
          <p:cNvPr id="5222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2C211A-9FE6-4350-AFE5-8F736C70D2E6}" type="slidenum">
              <a:rPr lang="en-US" smtClean="0">
                <a:latin typeface="Times New Roman" pitchFamily="18" charset="0"/>
              </a:rPr>
              <a:pPr/>
              <a:t>49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02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 sigma improvement</a:t>
            </a:r>
          </a:p>
          <a:p>
            <a:r>
              <a:rPr lang="en-US" dirty="0" smtClean="0"/>
              <a:t>Changes a30</a:t>
            </a:r>
            <a:r>
              <a:rPr lang="en-US" baseline="0" dirty="0" smtClean="0"/>
              <a:t> A31 (</a:t>
            </a:r>
            <a:r>
              <a:rPr lang="en-US" baseline="0" dirty="0" err="1" smtClean="0"/>
              <a:t>herceptin</a:t>
            </a:r>
            <a:r>
              <a:rPr lang="en-US" baseline="0" dirty="0" smtClean="0"/>
              <a:t>) C602 C596 (HER2)</a:t>
            </a:r>
          </a:p>
          <a:p>
            <a:r>
              <a:rPr lang="en-US" baseline="0" dirty="0" smtClean="0"/>
              <a:t>34</a:t>
            </a:r>
            <a:r>
              <a:rPr lang="en-US" baseline="30000" dirty="0" smtClean="0"/>
              <a:t>th</a:t>
            </a:r>
            <a:r>
              <a:rPr lang="en-US" baseline="0" dirty="0" smtClean="0"/>
              <a:t> %-</a:t>
            </a:r>
            <a:r>
              <a:rPr lang="en-US" baseline="0" dirty="0" err="1" smtClean="0"/>
              <a:t>ile</a:t>
            </a:r>
            <a:r>
              <a:rPr lang="en-US" baseline="0" dirty="0" smtClean="0"/>
              <a:t> to </a:t>
            </a:r>
          </a:p>
          <a:p>
            <a:r>
              <a:rPr lang="en-US" baseline="0" dirty="0" smtClean="0"/>
              <a:t>1n8z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7DD-A5AC-48EA-8999-F2D41AC28D3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29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 sigma improvement</a:t>
            </a:r>
          </a:p>
          <a:p>
            <a:r>
              <a:rPr lang="en-US" dirty="0" smtClean="0"/>
              <a:t>Changes a30</a:t>
            </a:r>
            <a:r>
              <a:rPr lang="en-US" baseline="0" dirty="0" smtClean="0"/>
              <a:t> A31 (</a:t>
            </a:r>
            <a:r>
              <a:rPr lang="en-US" baseline="0" dirty="0" err="1" smtClean="0"/>
              <a:t>herceptin</a:t>
            </a:r>
            <a:r>
              <a:rPr lang="en-US" baseline="0" dirty="0" smtClean="0"/>
              <a:t>) C602 C596 (HER2)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7DD-A5AC-48EA-8999-F2D41AC28D3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29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  <p:sp>
        <p:nvSpPr>
          <p:cNvPr id="1843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4D4F93-1D99-4038-86A2-8B31D2D3D477}" type="slidenum">
              <a:rPr lang="en-US" smtClean="0">
                <a:latin typeface="Times New Roman" pitchFamily="18" charset="0"/>
              </a:rPr>
              <a:pPr/>
              <a:t>52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302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pdb1hfe.ent:LINK         CE1 HIS S  82                ZN    </a:t>
            </a:r>
            <a:r>
              <a:rPr lang="en-US" dirty="0" err="1" smtClean="0"/>
              <a:t>ZN</a:t>
            </a:r>
            <a:r>
              <a:rPr lang="en-US" dirty="0" smtClean="0"/>
              <a:t> S 500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1D581-6969-4D27-9FEF-24E7B2F6FB0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2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  <p:sp>
        <p:nvSpPr>
          <p:cNvPr id="1843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4D4F93-1D99-4038-86A2-8B31D2D3D477}" type="slidenum">
              <a:rPr lang="en-US" smtClean="0">
                <a:latin typeface="Times New Roman" pitchFamily="18" charset="0"/>
              </a:rPr>
              <a:pPr/>
              <a:t>20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74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  <p:sp>
        <p:nvSpPr>
          <p:cNvPr id="450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719EE4-2A00-4183-B1E5-6251963FA70C}" type="slidenum">
              <a:rPr lang="en-US" smtClean="0">
                <a:latin typeface="Times New Roman" pitchFamily="18" charset="0"/>
              </a:rPr>
              <a:pPr/>
              <a:t>33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990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  <p:sp>
        <p:nvSpPr>
          <p:cNvPr id="450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719EE4-2A00-4183-B1E5-6251963FA70C}" type="slidenum">
              <a:rPr lang="en-US" smtClean="0">
                <a:latin typeface="Times New Roman" pitchFamily="18" charset="0"/>
              </a:rPr>
              <a:pPr/>
              <a:t>34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17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  <p:sp>
        <p:nvSpPr>
          <p:cNvPr id="450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719EE4-2A00-4183-B1E5-6251963FA70C}" type="slidenum">
              <a:rPr lang="en-US" smtClean="0">
                <a:latin typeface="Times New Roman" pitchFamily="18" charset="0"/>
              </a:rPr>
              <a:pPr/>
              <a:t>35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673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Knowledge-based potentials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1D581-6969-4D27-9FEF-24E7B2F6FB0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56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  <p:sp>
        <p:nvSpPr>
          <p:cNvPr id="5222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2C211A-9FE6-4350-AFE5-8F736C70D2E6}" type="slidenum">
              <a:rPr lang="en-US" smtClean="0">
                <a:latin typeface="Times New Roman" pitchFamily="18" charset="0"/>
              </a:rPr>
              <a:pPr/>
              <a:t>45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386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smtClean="0"/>
          </a:p>
        </p:txBody>
      </p:sp>
      <p:sp>
        <p:nvSpPr>
          <p:cNvPr id="5222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2C211A-9FE6-4350-AFE5-8F736C70D2E6}" type="slidenum">
              <a:rPr lang="en-US" smtClean="0">
                <a:latin typeface="Times New Roman" pitchFamily="18" charset="0"/>
              </a:rPr>
              <a:pPr/>
              <a:t>46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58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8-12-2015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8-12-2015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8-12-2015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0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614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48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96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09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42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45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2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8-12-2015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56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64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2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8-12-2015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8-12-2015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8-12-2015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8-12-2015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8-12-2015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8-12-2015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8-12-2015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7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het opmaakprofiel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opmaakprofielen van de </a:t>
            </a:r>
            <a:r>
              <a:rPr lang="nl-NL" dirty="0" err="1" smtClean="0"/>
              <a:t>modeltekst</a:t>
            </a:r>
            <a:r>
              <a:rPr lang="nl-NL" dirty="0" smtClean="0"/>
              <a:t>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8F0FA-503B-447F-A02E-6BF1D880434F}" type="datetimeFigureOut">
              <a:rPr lang="nl-NL" smtClean="0"/>
              <a:pPr/>
              <a:t>8-12-2015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7185-A582-4542-8FF0-969B3F80C0A5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9988" indent="-276225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35100" indent="-265113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7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8F0FA-503B-447F-A02E-6BF1D880434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8-12-2015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7185-A582-4542-8FF0-969B3F80C0A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9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en.wikipedia.org/wiki/File:Alpha-D-glucopyranose-2D-skeletal.pn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hyperlink" Target="http://en.wikipedia.org/wiki/File:Beta-D-glucopyranose-2D-skeletal.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hyperlink" Target="http://www.nki.nl/" TargetMode="Externa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357166"/>
            <a:ext cx="8033546" cy="969959"/>
          </a:xfrm>
        </p:spPr>
        <p:txBody>
          <a:bodyPr>
            <a:noAutofit/>
          </a:bodyPr>
          <a:lstStyle/>
          <a:p>
            <a:r>
              <a:rPr lang="en-US" sz="4800" spc="200" dirty="0" smtClean="0">
                <a:solidFill>
                  <a:schemeClr val="bg1"/>
                </a:solidFill>
                <a:latin typeface="Bauhaus 93" pitchFamily="82" charset="0"/>
              </a:rPr>
              <a:t>Validation &amp; </a:t>
            </a:r>
            <a:r>
              <a:rPr lang="en-US" sz="4800" spc="200" dirty="0" err="1" smtClean="0">
                <a:solidFill>
                  <a:schemeClr val="bg1"/>
                </a:solidFill>
                <a:latin typeface="Bauhaus 93" pitchFamily="82" charset="0"/>
              </a:rPr>
              <a:t>optimisation</a:t>
            </a:r>
            <a:endParaRPr lang="en-US" sz="4800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424936" cy="1000132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  <a:latin typeface="Consolas" pitchFamily="49" charset="0"/>
              </a:rPr>
              <a:t>From a solved structure to the final model</a:t>
            </a:r>
            <a:endParaRPr lang="en-US" sz="2800" i="1" dirty="0">
              <a:solidFill>
                <a:schemeClr val="bg1"/>
              </a:solidFill>
              <a:latin typeface="Consolas" pitchFamily="49" charset="0"/>
            </a:endParaRPr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1020714" y="5517232"/>
            <a:ext cx="7215238" cy="100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olas" pitchFamily="49" charset="0"/>
              </a:rPr>
              <a:t>Robbie P. Joosten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700" dirty="0" smtClean="0">
                <a:solidFill>
                  <a:schemeClr val="bg1"/>
                </a:solidFill>
                <a:latin typeface="Consolas" pitchFamily="49" charset="0"/>
              </a:rPr>
              <a:t>Netherlands Cancer Institute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Consolas" pitchFamily="49" charset="0"/>
              </a:rPr>
              <a:t>CCP4-Diamond school 2015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700" dirty="0" smtClean="0">
              <a:solidFill>
                <a:schemeClr val="bg1"/>
              </a:solidFill>
              <a:latin typeface="Consolas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700" dirty="0" smtClean="0">
              <a:solidFill>
                <a:schemeClr val="bg1"/>
              </a:solidFill>
              <a:latin typeface="Consolas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700" b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nsolas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700" b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nsolas" pitchFamily="49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56" y="2348879"/>
            <a:ext cx="6918325" cy="274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4048" y="4361909"/>
            <a:ext cx="3062833" cy="723275"/>
          </a:xfrm>
          <a:prstGeom prst="rect">
            <a:avLst/>
          </a:prstGeom>
          <a:noFill/>
        </p:spPr>
        <p:txBody>
          <a:bodyPr wrap="square" bIns="0" rtlCol="0">
            <a:spAutoFit/>
            <a:scene3d>
              <a:camera prst="orthographicFront"/>
              <a:lightRig rig="soft" dir="t"/>
            </a:scene3d>
            <a:sp3d prstMaterial="matte">
              <a:bevelT w="38100" h="38100"/>
            </a:sp3d>
          </a:bodyPr>
          <a:lstStyle/>
          <a:p>
            <a:r>
              <a:rPr lang="en-GB" sz="4400" i="1" dirty="0" smtClean="0">
                <a:solidFill>
                  <a:srgbClr val="6E7F80"/>
                </a:solidFill>
                <a:effectLst/>
                <a:latin typeface="Bauhaus 93" pitchFamily="82" charset="0"/>
                <a:cs typeface="Consolas" pitchFamily="49" charset="0"/>
              </a:rPr>
              <a:t>PDB_REDO</a:t>
            </a:r>
            <a:endParaRPr lang="en-GB" sz="4400" i="1" dirty="0">
              <a:solidFill>
                <a:srgbClr val="6E7F80"/>
              </a:solidFill>
              <a:effectLst/>
              <a:latin typeface="Bauhaus 93" pitchFamily="82" charset="0"/>
              <a:cs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0C87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200" dirty="0">
                <a:solidFill>
                  <a:schemeClr val="bg1"/>
                </a:solidFill>
                <a:latin typeface="Bauhaus 93" pitchFamily="82" charset="0"/>
              </a:rPr>
              <a:t>Backbone torsion angles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240521" cy="5069159"/>
          </a:xfrm>
        </p:spPr>
        <p:txBody>
          <a:bodyPr>
            <a:normAutofit/>
          </a:bodyPr>
          <a:lstStyle/>
          <a:p>
            <a:pPr marL="265113" indent="-265113">
              <a:defRPr/>
            </a:pPr>
            <a:r>
              <a:rPr lang="en-GB" dirty="0"/>
              <a:t>Peptides are </a:t>
            </a:r>
            <a:r>
              <a:rPr lang="en-GB" dirty="0" smtClean="0"/>
              <a:t>flat</a:t>
            </a:r>
          </a:p>
          <a:p>
            <a:pPr marL="549276" lvl="1">
              <a:defRPr/>
            </a:pPr>
            <a:r>
              <a:rPr lang="el-GR" dirty="0" smtClean="0"/>
              <a:t>ω </a:t>
            </a:r>
            <a:r>
              <a:rPr lang="en-GB" dirty="0"/>
              <a:t>angle is ~</a:t>
            </a:r>
            <a:r>
              <a:rPr lang="en-GB" dirty="0" smtClean="0"/>
              <a:t>180° or </a:t>
            </a:r>
            <a:r>
              <a:rPr lang="en-GB" dirty="0"/>
              <a:t>~</a:t>
            </a:r>
            <a:r>
              <a:rPr lang="en-GB" dirty="0" smtClean="0"/>
              <a:t>0° (with exceptions!)</a:t>
            </a:r>
            <a:endParaRPr lang="en-GB" dirty="0"/>
          </a:p>
          <a:p>
            <a:pPr marL="549276" lvl="1">
              <a:defRPr/>
            </a:pPr>
            <a:r>
              <a:rPr lang="en-GB" dirty="0"/>
              <a:t>Fitting errors (and poor restraints) cause outliers</a:t>
            </a:r>
          </a:p>
          <a:p>
            <a:pPr marL="265113" indent="-265113">
              <a:defRPr/>
            </a:pPr>
            <a:r>
              <a:rPr lang="en-GB" dirty="0"/>
              <a:t>Ramachandran-like validation for </a:t>
            </a:r>
            <a:r>
              <a:rPr lang="en-GB" dirty="0" smtClean="0"/>
              <a:t>    non-proteins</a:t>
            </a:r>
            <a:endParaRPr lang="en-GB" dirty="0"/>
          </a:p>
          <a:p>
            <a:pPr marL="549276" lvl="1">
              <a:defRPr/>
            </a:pPr>
            <a:r>
              <a:rPr lang="en-GB" dirty="0"/>
              <a:t>RNA in </a:t>
            </a:r>
            <a:r>
              <a:rPr lang="en-GB" dirty="0" err="1"/>
              <a:t>MolProbity</a:t>
            </a:r>
            <a:r>
              <a:rPr lang="en-GB" dirty="0"/>
              <a:t> </a:t>
            </a:r>
            <a:endParaRPr lang="en-GB" dirty="0" smtClean="0"/>
          </a:p>
          <a:p>
            <a:pPr marL="815976" lvl="2">
              <a:defRPr/>
            </a:pPr>
            <a:r>
              <a:rPr lang="en-GB" dirty="0" smtClean="0"/>
              <a:t>46+7 </a:t>
            </a:r>
            <a:r>
              <a:rPr lang="en-GB" dirty="0"/>
              <a:t>backbone </a:t>
            </a:r>
            <a:r>
              <a:rPr lang="en-GB" dirty="0" smtClean="0"/>
              <a:t>conformers</a:t>
            </a:r>
            <a:endParaRPr lang="en-GB" dirty="0"/>
          </a:p>
          <a:p>
            <a:pPr marL="549276" lvl="1">
              <a:defRPr/>
            </a:pPr>
            <a:r>
              <a:rPr lang="en-GB" dirty="0"/>
              <a:t>Sugars in CARP </a:t>
            </a:r>
            <a:endParaRPr lang="en-GB" dirty="0" smtClean="0"/>
          </a:p>
          <a:p>
            <a:pPr marL="815976" lvl="2">
              <a:defRPr/>
            </a:pPr>
            <a:r>
              <a:rPr lang="en-GB" dirty="0" smtClean="0"/>
              <a:t>sugar-sugar </a:t>
            </a:r>
            <a:r>
              <a:rPr lang="en-GB" dirty="0"/>
              <a:t>bond </a:t>
            </a:r>
            <a:r>
              <a:rPr lang="en-GB" dirty="0" smtClean="0"/>
              <a:t>specific</a:t>
            </a:r>
            <a:endParaRPr lang="en-GB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Validation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660496"/>
            <a:ext cx="2514600" cy="2962656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9007" y="3656572"/>
            <a:ext cx="3233737" cy="2955696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771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mbi.ru.nl/~hvensela/EGFR-verslag/rotam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7431" y="3284984"/>
            <a:ext cx="4507547" cy="2945695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/>
              <a:t>Side chain torsion angles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7376425" cy="5069159"/>
          </a:xfrm>
        </p:spPr>
        <p:txBody>
          <a:bodyPr>
            <a:normAutofit/>
          </a:bodyPr>
          <a:lstStyle/>
          <a:p>
            <a:pPr marL="355600" indent="-355600">
              <a:defRPr/>
            </a:pPr>
            <a:r>
              <a:rPr lang="en-GB" dirty="0"/>
              <a:t>Steric hindrance causes </a:t>
            </a:r>
            <a:r>
              <a:rPr lang="en-GB" dirty="0" smtClean="0"/>
              <a:t>     discrete </a:t>
            </a:r>
            <a:r>
              <a:rPr lang="en-GB" dirty="0"/>
              <a:t>rotamers</a:t>
            </a:r>
          </a:p>
          <a:p>
            <a:pPr marL="355600" indent="-355600">
              <a:defRPr/>
            </a:pPr>
            <a:r>
              <a:rPr lang="en-GB" dirty="0"/>
              <a:t>Check against </a:t>
            </a:r>
            <a:r>
              <a:rPr lang="en-GB" dirty="0" smtClean="0"/>
              <a:t>(backbone specific) distributions </a:t>
            </a:r>
            <a:r>
              <a:rPr lang="en-GB" dirty="0"/>
              <a:t>from the </a:t>
            </a:r>
            <a:r>
              <a:rPr lang="en-GB" dirty="0" smtClean="0"/>
              <a:t>PDB</a:t>
            </a:r>
          </a:p>
          <a:p>
            <a:pPr marL="355600" indent="-355600">
              <a:defRPr/>
            </a:pPr>
            <a:r>
              <a:rPr lang="en-GB" dirty="0" smtClean="0"/>
              <a:t>Outliers are fitting errors...</a:t>
            </a:r>
            <a:endParaRPr lang="en-GB" dirty="0"/>
          </a:p>
          <a:p>
            <a:pPr marL="355600" indent="-355600">
              <a:defRPr/>
            </a:pPr>
            <a:r>
              <a:rPr lang="en-GB" dirty="0" smtClean="0"/>
              <a:t>...or false positives</a:t>
            </a:r>
            <a:endParaRPr lang="en-GB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Validation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12776"/>
            <a:ext cx="2990850" cy="45720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b="49804"/>
          <a:stretch>
            <a:fillRect/>
          </a:stretch>
        </p:blipFill>
        <p:spPr bwMode="auto">
          <a:xfrm>
            <a:off x="6146254" y="3968166"/>
            <a:ext cx="2568724" cy="272860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12512"/>
            <a:ext cx="5295106" cy="2384257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70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 smtClean="0"/>
              <a:t>Bumps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372653" cy="5069159"/>
          </a:xfrm>
        </p:spPr>
        <p:txBody>
          <a:bodyPr>
            <a:normAutofit/>
          </a:bodyPr>
          <a:lstStyle/>
          <a:p>
            <a:pPr marL="265113" indent="-265113">
              <a:defRPr/>
            </a:pPr>
            <a:r>
              <a:rPr lang="en-GB" dirty="0"/>
              <a:t>Two atoms cannot occupy the same </a:t>
            </a:r>
            <a:r>
              <a:rPr lang="en-GB" dirty="0" smtClean="0"/>
              <a:t>space</a:t>
            </a:r>
          </a:p>
          <a:p>
            <a:pPr marL="265113" indent="-265113">
              <a:defRPr/>
            </a:pPr>
            <a:r>
              <a:rPr lang="en-GB" dirty="0"/>
              <a:t>Average PDB file &gt; 100 bumps</a:t>
            </a:r>
          </a:p>
          <a:p>
            <a:pPr marL="265113" indent="-265113">
              <a:defRPr/>
            </a:pPr>
            <a:r>
              <a:rPr lang="en-GB" dirty="0" smtClean="0"/>
              <a:t>Bumps vary in severity</a:t>
            </a:r>
          </a:p>
          <a:p>
            <a:pPr marL="549276" lvl="1">
              <a:defRPr/>
            </a:pPr>
            <a:r>
              <a:rPr lang="en-GB" dirty="0" smtClean="0"/>
              <a:t>Mild bumps </a:t>
            </a:r>
            <a:r>
              <a:rPr lang="en-GB" dirty="0"/>
              <a:t>can be fixed </a:t>
            </a:r>
            <a:r>
              <a:rPr lang="en-GB" dirty="0" smtClean="0"/>
              <a:t>by refinement</a:t>
            </a:r>
          </a:p>
          <a:p>
            <a:pPr marL="542925" lvl="1" indent="-258763">
              <a:defRPr/>
            </a:pPr>
            <a:r>
              <a:rPr lang="en-GB" dirty="0" smtClean="0"/>
              <a:t>Severe bumps typically require rebuilding</a:t>
            </a:r>
          </a:p>
          <a:p>
            <a:pPr marL="265113" indent="-265113">
              <a:defRPr/>
            </a:pPr>
            <a:r>
              <a:rPr lang="en-GB" dirty="0" smtClean="0"/>
              <a:t>Don’t forget about                        symmetry</a:t>
            </a:r>
            <a:r>
              <a:rPr lang="en-GB" dirty="0"/>
              <a:t> </a:t>
            </a:r>
            <a:endParaRPr lang="en-GB" dirty="0" smtClean="0"/>
          </a:p>
          <a:p>
            <a:pPr marL="549276" lvl="1">
              <a:defRPr/>
            </a:pPr>
            <a:r>
              <a:rPr lang="en-GB" dirty="0" err="1" smtClean="0"/>
              <a:t>MolProbity</a:t>
            </a:r>
            <a:r>
              <a:rPr lang="en-GB" dirty="0" smtClean="0"/>
              <a:t> does!</a:t>
            </a:r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Validation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8" name="Picture 2" descr="C:\Users\Lemmus\AppData\Local\Temp\Rar$DR07.535\KM\Fig5.png"/>
          <p:cNvPicPr>
            <a:picLocks noChangeAspect="1" noChangeArrowheads="1"/>
          </p:cNvPicPr>
          <p:nvPr/>
        </p:nvPicPr>
        <p:blipFill rotWithShape="1">
          <a:blip r:embed="rId2" cstate="print"/>
          <a:srcRect l="19355" t="8786" r="19355" b="20645"/>
          <a:stretch/>
        </p:blipFill>
        <p:spPr bwMode="auto">
          <a:xfrm>
            <a:off x="5082733" y="4005064"/>
            <a:ext cx="3507873" cy="252431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435377" y="4273722"/>
            <a:ext cx="8318284" cy="1431982"/>
            <a:chOff x="251520" y="2564904"/>
            <a:chExt cx="8318284" cy="1431982"/>
          </a:xfrm>
        </p:grpSpPr>
        <p:grpSp>
          <p:nvGrpSpPr>
            <p:cNvPr id="6" name="Group 5"/>
            <p:cNvGrpSpPr/>
            <p:nvPr/>
          </p:nvGrpSpPr>
          <p:grpSpPr>
            <a:xfrm>
              <a:off x="643459" y="2564904"/>
              <a:ext cx="1264245" cy="648072"/>
              <a:chOff x="1259632" y="1484784"/>
              <a:chExt cx="1264245" cy="64807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259632" y="1484784"/>
                <a:ext cx="648072" cy="648072"/>
              </a:xfrm>
              <a:prstGeom prst="ellipse">
                <a:avLst/>
              </a:prstGeom>
              <a:solidFill>
                <a:srgbClr val="E30B5C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875805" y="1484784"/>
                <a:ext cx="648072" cy="648072"/>
              </a:xfrm>
              <a:prstGeom prst="ellipse">
                <a:avLst/>
              </a:prstGeom>
              <a:solidFill>
                <a:srgbClr val="50C878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758580" y="2564904"/>
              <a:ext cx="1152128" cy="648072"/>
              <a:chOff x="1403648" y="1484784"/>
              <a:chExt cx="1152128" cy="648072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403648" y="1484784"/>
                <a:ext cx="648072" cy="648072"/>
              </a:xfrm>
              <a:prstGeom prst="ellipse">
                <a:avLst/>
              </a:prstGeom>
              <a:solidFill>
                <a:srgbClr val="E30B5C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907704" y="1484784"/>
                <a:ext cx="648072" cy="648072"/>
              </a:xfrm>
              <a:prstGeom prst="ellipse">
                <a:avLst/>
              </a:prstGeom>
              <a:solidFill>
                <a:srgbClr val="50C878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164288" y="2564904"/>
              <a:ext cx="864096" cy="648072"/>
              <a:chOff x="6948264" y="1484784"/>
              <a:chExt cx="864096" cy="648072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6948264" y="1484784"/>
                <a:ext cx="648072" cy="648072"/>
              </a:xfrm>
              <a:prstGeom prst="ellipse">
                <a:avLst/>
              </a:prstGeom>
              <a:solidFill>
                <a:srgbClr val="E30B5C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164288" y="1484784"/>
                <a:ext cx="648072" cy="648072"/>
              </a:xfrm>
              <a:prstGeom prst="ellipse">
                <a:avLst/>
              </a:prstGeom>
              <a:solidFill>
                <a:srgbClr val="50C878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51520" y="3319778"/>
              <a:ext cx="831828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900" dirty="0" smtClean="0">
                  <a:solidFill>
                    <a:srgbClr val="FFFFFF"/>
                  </a:solidFill>
                </a:rPr>
                <a:t>Normal contact</a:t>
              </a:r>
              <a:r>
                <a:rPr lang="en-US" sz="1900" dirty="0">
                  <a:solidFill>
                    <a:srgbClr val="FFFFFF"/>
                  </a:solidFill>
                </a:rPr>
                <a:t>	</a:t>
              </a:r>
              <a:r>
                <a:rPr lang="en-US" sz="1900" dirty="0" smtClean="0">
                  <a:solidFill>
                    <a:srgbClr val="FFFFFF"/>
                  </a:solidFill>
                </a:rPr>
                <a:t>     Mild bump               Severe bump	  </a:t>
              </a:r>
              <a:r>
                <a:rPr lang="en-US" sz="1900" dirty="0">
                  <a:solidFill>
                    <a:srgbClr val="FFFFFF"/>
                  </a:solidFill>
                </a:rPr>
                <a:t>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600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dirty="0"/>
              <a:t>Hydrogen bonds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5576225" cy="5069159"/>
          </a:xfrm>
        </p:spPr>
        <p:txBody>
          <a:bodyPr>
            <a:normAutofit/>
          </a:bodyPr>
          <a:lstStyle/>
          <a:p>
            <a:pPr marL="355600" indent="-355600">
              <a:defRPr/>
            </a:pPr>
            <a:r>
              <a:rPr lang="en-GB" dirty="0" err="1"/>
              <a:t>Asn</a:t>
            </a:r>
            <a:r>
              <a:rPr lang="en-GB" dirty="0"/>
              <a:t>, </a:t>
            </a:r>
            <a:r>
              <a:rPr lang="en-GB" dirty="0" err="1"/>
              <a:t>Gln</a:t>
            </a:r>
            <a:r>
              <a:rPr lang="en-GB" dirty="0"/>
              <a:t>, and His </a:t>
            </a:r>
            <a:r>
              <a:rPr lang="en-GB" dirty="0" smtClean="0"/>
              <a:t>flips</a:t>
            </a:r>
          </a:p>
          <a:p>
            <a:pPr marL="639763" lvl="1" indent="-277813">
              <a:defRPr/>
            </a:pPr>
            <a:r>
              <a:rPr lang="en-GB" dirty="0" smtClean="0"/>
              <a:t>Detected by WHAT_CHECK and </a:t>
            </a:r>
            <a:r>
              <a:rPr lang="en-GB" dirty="0" err="1" smtClean="0"/>
              <a:t>MolProbity</a:t>
            </a:r>
            <a:endParaRPr lang="en-GB" dirty="0" smtClean="0"/>
          </a:p>
          <a:p>
            <a:pPr marL="639763" lvl="1" indent="-277813">
              <a:defRPr/>
            </a:pPr>
            <a:r>
              <a:rPr lang="en-GB" dirty="0" smtClean="0"/>
              <a:t>Also use common sense</a:t>
            </a:r>
            <a:endParaRPr lang="en-GB" dirty="0"/>
          </a:p>
          <a:p>
            <a:pPr marL="355600" indent="-355600">
              <a:defRPr/>
            </a:pPr>
            <a:r>
              <a:rPr lang="en-GB" dirty="0"/>
              <a:t>Buried unsatisfied </a:t>
            </a:r>
            <a:r>
              <a:rPr lang="en-GB" dirty="0" smtClean="0"/>
              <a:t>H-bond </a:t>
            </a:r>
            <a:r>
              <a:rPr lang="en-GB" dirty="0"/>
              <a:t>donors and acceptors indicate </a:t>
            </a:r>
            <a:r>
              <a:rPr lang="en-GB" dirty="0" smtClean="0"/>
              <a:t>(subtle) errors</a:t>
            </a:r>
            <a:endParaRPr lang="en-GB" dirty="0"/>
          </a:p>
          <a:p>
            <a:pPr marL="355600" indent="-355600">
              <a:defRPr/>
            </a:pPr>
            <a:r>
              <a:rPr lang="en-GB" dirty="0"/>
              <a:t>Waters should </a:t>
            </a:r>
            <a:r>
              <a:rPr lang="en-GB" dirty="0" smtClean="0"/>
              <a:t>also make </a:t>
            </a:r>
            <a:r>
              <a:rPr lang="en-GB" dirty="0"/>
              <a:t>hydrogen bonds</a:t>
            </a:r>
          </a:p>
          <a:p>
            <a:pPr marL="628650" lvl="1" indent="-266700">
              <a:defRPr/>
            </a:pPr>
            <a:r>
              <a:rPr lang="en-GB" dirty="0"/>
              <a:t>3b3q has &gt; 250 waters without H-bonds</a:t>
            </a:r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Validation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940152" y="1412776"/>
            <a:ext cx="2670545" cy="4718435"/>
            <a:chOff x="5754310" y="1195323"/>
            <a:chExt cx="3217553" cy="584788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50352"/>
            <a:stretch/>
          </p:blipFill>
          <p:spPr bwMode="auto">
            <a:xfrm>
              <a:off x="5754310" y="1195323"/>
              <a:ext cx="3217553" cy="2923943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0353" t="630" r="-1" b="-630"/>
            <a:stretch/>
          </p:blipFill>
          <p:spPr bwMode="auto">
            <a:xfrm>
              <a:off x="5754310" y="4119266"/>
              <a:ext cx="3217553" cy="2923943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1305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dirty="0" smtClean="0"/>
              <a:t>Metal ions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4856145" cy="5256584"/>
          </a:xfrm>
        </p:spPr>
        <p:txBody>
          <a:bodyPr>
            <a:normAutofit/>
          </a:bodyPr>
          <a:lstStyle/>
          <a:p>
            <a:pPr marL="355600" indent="-355600">
              <a:defRPr/>
            </a:pPr>
            <a:r>
              <a:rPr lang="en-GB" dirty="0"/>
              <a:t>Metal ions are easily overlooked</a:t>
            </a:r>
          </a:p>
          <a:p>
            <a:pPr marL="355600" indent="-355600">
              <a:defRPr/>
            </a:pPr>
            <a:r>
              <a:rPr lang="en-GB" dirty="0"/>
              <a:t>Detect with WASP, COOT, </a:t>
            </a:r>
            <a:r>
              <a:rPr lang="en-GB" dirty="0" err="1" smtClean="0"/>
              <a:t>CheckMyMetal</a:t>
            </a:r>
            <a:r>
              <a:rPr lang="en-GB" dirty="0" smtClean="0"/>
              <a:t>, WHAT_CHECK and </a:t>
            </a:r>
            <a:r>
              <a:rPr lang="en-GB" dirty="0" err="1" smtClean="0"/>
              <a:t>Phenix</a:t>
            </a:r>
            <a:endParaRPr lang="en-GB" dirty="0"/>
          </a:p>
          <a:p>
            <a:pPr marL="755650" lvl="1" indent="-355600">
              <a:defRPr/>
            </a:pPr>
            <a:r>
              <a:rPr lang="en-GB" dirty="0"/>
              <a:t>All use the BV method</a:t>
            </a:r>
          </a:p>
          <a:p>
            <a:pPr marL="755650" lvl="1" indent="-355600">
              <a:defRPr/>
            </a:pPr>
            <a:r>
              <a:rPr lang="en-GB" dirty="0"/>
              <a:t>Very different results</a:t>
            </a:r>
          </a:p>
          <a:p>
            <a:pPr marL="755650" lvl="1" indent="-355600">
              <a:defRPr/>
            </a:pPr>
            <a:r>
              <a:rPr lang="en-GB" dirty="0"/>
              <a:t>C</a:t>
            </a:r>
            <a:r>
              <a:rPr lang="en-GB" dirty="0" smtClean="0"/>
              <a:t>rystallisation </a:t>
            </a:r>
            <a:r>
              <a:rPr lang="en-GB" dirty="0"/>
              <a:t>conditions </a:t>
            </a:r>
            <a:r>
              <a:rPr lang="en-GB" dirty="0" smtClean="0"/>
              <a:t>guide ion selection</a:t>
            </a:r>
          </a:p>
          <a:p>
            <a:pPr marL="755650" lvl="1" indent="-355600">
              <a:defRPr/>
            </a:pPr>
            <a:r>
              <a:rPr lang="en-GB" dirty="0" smtClean="0"/>
              <a:t>Anomalous signal may help as well</a:t>
            </a:r>
            <a:endParaRPr lang="en-GB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Validation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l="5217" t="3902" r="9565" b="2439"/>
          <a:stretch>
            <a:fillRect/>
          </a:stretch>
        </p:blipFill>
        <p:spPr bwMode="auto">
          <a:xfrm>
            <a:off x="5105400" y="1484784"/>
            <a:ext cx="3733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434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dirty="0" smtClean="0"/>
              <a:t>Metal ions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4856145" cy="5256584"/>
          </a:xfrm>
        </p:spPr>
        <p:txBody>
          <a:bodyPr>
            <a:normAutofit/>
          </a:bodyPr>
          <a:lstStyle/>
          <a:p>
            <a:pPr marL="355600" indent="-355600">
              <a:defRPr/>
            </a:pPr>
            <a:r>
              <a:rPr lang="en-US" dirty="0" smtClean="0"/>
              <a:t>Na</a:t>
            </a:r>
            <a:r>
              <a:rPr lang="en-US" dirty="0"/>
              <a:t>, Mg, K, Ca </a:t>
            </a:r>
            <a:r>
              <a:rPr lang="en-US" dirty="0" smtClean="0"/>
              <a:t>prefer </a:t>
            </a:r>
            <a:r>
              <a:rPr lang="en-US" dirty="0"/>
              <a:t>coordination by </a:t>
            </a:r>
            <a:r>
              <a:rPr lang="en-US" dirty="0" smtClean="0"/>
              <a:t>oxygen</a:t>
            </a:r>
          </a:p>
          <a:p>
            <a:pPr marL="639763" lvl="1" indent="-355600">
              <a:defRPr/>
            </a:pPr>
            <a:r>
              <a:rPr lang="en-US" dirty="0" smtClean="0"/>
              <a:t>Flip </a:t>
            </a:r>
            <a:r>
              <a:rPr lang="en-US" dirty="0" err="1"/>
              <a:t>Asn</a:t>
            </a:r>
            <a:r>
              <a:rPr lang="en-US" dirty="0"/>
              <a:t> or </a:t>
            </a:r>
            <a:r>
              <a:rPr lang="en-US" dirty="0" err="1" smtClean="0"/>
              <a:t>Gln</a:t>
            </a:r>
            <a:r>
              <a:rPr lang="en-US" dirty="0" smtClean="0"/>
              <a:t> side chains if needed</a:t>
            </a:r>
            <a:endParaRPr lang="en-US" dirty="0"/>
          </a:p>
          <a:p>
            <a:pPr marL="355600" indent="-355600">
              <a:defRPr/>
            </a:pPr>
            <a:r>
              <a:rPr lang="en-US" dirty="0" smtClean="0"/>
              <a:t>Carbons usually do not coordinate metals</a:t>
            </a:r>
            <a:endParaRPr lang="en-GB" dirty="0"/>
          </a:p>
          <a:p>
            <a:pPr marL="639763" lvl="1" indent="-355600">
              <a:defRPr/>
            </a:pPr>
            <a:r>
              <a:rPr lang="en-GB" dirty="0" smtClean="0"/>
              <a:t>Cyanide and carbon-monoxide are exceptions</a:t>
            </a:r>
          </a:p>
          <a:p>
            <a:pPr marL="284163" lvl="1" indent="0">
              <a:buNone/>
              <a:defRPr/>
            </a:pPr>
            <a:endParaRPr lang="en-US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Validation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6"/>
            <a:ext cx="341306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7491" y="1382308"/>
            <a:ext cx="3625702" cy="400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6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 smtClean="0"/>
              <a:t>Sugars are complicated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240521" cy="5328592"/>
          </a:xfrm>
        </p:spPr>
        <p:txBody>
          <a:bodyPr>
            <a:normAutofit/>
          </a:bodyPr>
          <a:lstStyle/>
          <a:p>
            <a:pPr marL="355600" indent="-355600">
              <a:defRPr/>
            </a:pPr>
            <a:r>
              <a:rPr lang="en-US" dirty="0" smtClean="0"/>
              <a:t>Small differences matter for biology/biochemistry </a:t>
            </a:r>
            <a:endParaRPr lang="en-US" dirty="0"/>
          </a:p>
          <a:p>
            <a:pPr marL="355600" indent="-355600">
              <a:defRPr/>
            </a:pPr>
            <a:r>
              <a:rPr lang="en-US" dirty="0" smtClean="0"/>
              <a:t>Maps are frequently            difficult to interpret</a:t>
            </a:r>
            <a:endParaRPr lang="en-US" dirty="0"/>
          </a:p>
          <a:p>
            <a:pPr marL="355600" indent="-355600">
              <a:defRPr/>
            </a:pPr>
            <a:r>
              <a:rPr lang="en-US" dirty="0" smtClean="0"/>
              <a:t>Coordinates and residue name             must match sugar identity</a:t>
            </a:r>
          </a:p>
          <a:p>
            <a:pPr marL="639763" lvl="1" indent="-355600">
              <a:defRPr/>
            </a:pPr>
            <a:r>
              <a:rPr lang="en-US" dirty="0" smtClean="0"/>
              <a:t>Or your refinement will go wrong</a:t>
            </a:r>
          </a:p>
          <a:p>
            <a:pPr marL="355600" indent="-355600">
              <a:defRPr/>
            </a:pPr>
            <a:r>
              <a:rPr lang="en-US" dirty="0" smtClean="0"/>
              <a:t>Bonds between sugars are common</a:t>
            </a:r>
          </a:p>
          <a:p>
            <a:pPr marL="639763" lvl="1" indent="-355600">
              <a:defRPr/>
            </a:pPr>
            <a:r>
              <a:rPr lang="en-US" dirty="0" smtClean="0"/>
              <a:t>‘Always’ from C1 to an oxygen</a:t>
            </a:r>
            <a:r>
              <a:rPr lang="en-US" dirty="0"/>
              <a:t> </a:t>
            </a:r>
            <a:r>
              <a:rPr lang="en-US" dirty="0" smtClean="0"/>
              <a:t>(O1 is lost)</a:t>
            </a:r>
          </a:p>
          <a:p>
            <a:pPr marL="639763" lvl="1" indent="-355600">
              <a:defRPr/>
            </a:pPr>
            <a:r>
              <a:rPr lang="en-US" dirty="0" smtClean="0"/>
              <a:t>Original position of the O1 describes bond type (</a:t>
            </a:r>
            <a:r>
              <a:rPr lang="el-GR" dirty="0"/>
              <a:t>α</a:t>
            </a:r>
            <a:r>
              <a:rPr lang="en-US" dirty="0"/>
              <a:t> or </a:t>
            </a:r>
            <a:r>
              <a:rPr lang="el-GR" dirty="0" smtClean="0"/>
              <a:t>β</a:t>
            </a:r>
            <a:r>
              <a:rPr lang="en-US" dirty="0" smtClean="0"/>
              <a:t>)</a:t>
            </a:r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Validation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8" name="Picture 2" descr="Alpha-D-glucopyranose-2D-skeletal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2" y="1340768"/>
            <a:ext cx="2242229" cy="152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eta-D-glucopyranose-2D-skeletal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1" y="2996952"/>
            <a:ext cx="2242229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30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 smtClean="0"/>
              <a:t>Sugar validation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168513" cy="5069159"/>
          </a:xfrm>
        </p:spPr>
        <p:txBody>
          <a:bodyPr>
            <a:normAutofit/>
          </a:bodyPr>
          <a:lstStyle/>
          <a:p>
            <a:pPr marL="355600" indent="-355600">
              <a:defRPr/>
            </a:pPr>
            <a:r>
              <a:rPr lang="en-US" dirty="0"/>
              <a:t>PDB-care validates nomenclature, connectivity </a:t>
            </a:r>
            <a:r>
              <a:rPr lang="en-US" dirty="0" smtClean="0"/>
              <a:t>based on atom coordinates and biological pathway</a:t>
            </a:r>
            <a:endParaRPr lang="en-US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Validation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6" name="Afbeelding 4" descr="figure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140968"/>
            <a:ext cx="7964330" cy="33528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2" descr="C:\Users\Lemmus\Desktop\image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74" y="2780928"/>
            <a:ext cx="6259275" cy="36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05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dirty="0" smtClean="0"/>
              <a:t>Ligands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5720241" cy="5256584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en-GB" sz="3000" dirty="0" smtClean="0"/>
              <a:t>Validation steps:</a:t>
            </a:r>
          </a:p>
          <a:p>
            <a:pPr marL="447675" indent="-447675">
              <a:buFont typeface="+mj-lt"/>
              <a:buAutoNum type="arabicPeriod"/>
              <a:defRPr/>
            </a:pPr>
            <a:r>
              <a:rPr lang="en-GB" dirty="0" smtClean="0"/>
              <a:t>Is something there?</a:t>
            </a:r>
          </a:p>
          <a:p>
            <a:pPr marL="628650" lvl="1" indent="-266700">
              <a:tabLst>
                <a:tab pos="714375" algn="l"/>
              </a:tabLst>
              <a:defRPr/>
            </a:pPr>
            <a:r>
              <a:rPr lang="en-GB" dirty="0" smtClean="0"/>
              <a:t>Check the (difference) density</a:t>
            </a:r>
          </a:p>
          <a:p>
            <a:pPr marL="447675" indent="-447675">
              <a:buFont typeface="+mj-lt"/>
              <a:buAutoNum type="arabicPeriod"/>
              <a:tabLst>
                <a:tab pos="714375" algn="l"/>
              </a:tabLst>
              <a:defRPr/>
            </a:pPr>
            <a:r>
              <a:rPr lang="en-GB" dirty="0" smtClean="0"/>
              <a:t>Is it my ligand?</a:t>
            </a:r>
          </a:p>
          <a:p>
            <a:pPr lvl="1">
              <a:tabLst>
                <a:tab pos="714375" algn="l"/>
              </a:tabLst>
              <a:defRPr/>
            </a:pPr>
            <a:r>
              <a:rPr lang="en-GB" dirty="0" smtClean="0"/>
              <a:t>Check contacts</a:t>
            </a:r>
          </a:p>
          <a:p>
            <a:pPr lvl="1">
              <a:tabLst>
                <a:tab pos="714375" algn="l"/>
              </a:tabLst>
              <a:defRPr/>
            </a:pPr>
            <a:r>
              <a:rPr lang="en-GB" dirty="0" smtClean="0"/>
              <a:t>Keep crystallisation   conditions in mind</a:t>
            </a:r>
          </a:p>
          <a:p>
            <a:pPr lvl="1">
              <a:tabLst>
                <a:tab pos="714375" algn="l"/>
              </a:tabLst>
              <a:defRPr/>
            </a:pPr>
            <a:r>
              <a:rPr lang="en-GB" dirty="0" smtClean="0"/>
              <a:t>Check the density in detail</a:t>
            </a:r>
          </a:p>
          <a:p>
            <a:pPr marL="447675" indent="-447675">
              <a:buFont typeface="+mj-lt"/>
              <a:buAutoNum type="arabicPeriod"/>
              <a:tabLst>
                <a:tab pos="714375" algn="l"/>
              </a:tabLst>
              <a:defRPr/>
            </a:pPr>
            <a:r>
              <a:rPr lang="en-GB" dirty="0" smtClean="0"/>
              <a:t>Is the geometry sensible?</a:t>
            </a:r>
          </a:p>
          <a:p>
            <a:pPr marL="628650" lvl="1" indent="-266700">
              <a:defRPr/>
            </a:pPr>
            <a:r>
              <a:rPr lang="en-GB" dirty="0" smtClean="0"/>
              <a:t>Check against restraints</a:t>
            </a:r>
          </a:p>
          <a:p>
            <a:pPr marL="628650" lvl="1" indent="-266700">
              <a:defRPr/>
            </a:pPr>
            <a:r>
              <a:rPr lang="en-GB" dirty="0" smtClean="0"/>
              <a:t>Check against small molecules</a:t>
            </a:r>
          </a:p>
          <a:p>
            <a:pPr marL="628650" lvl="1" indent="-266700">
              <a:defRPr/>
            </a:pPr>
            <a:r>
              <a:rPr lang="en-GB" dirty="0" smtClean="0"/>
              <a:t>Check the restraints themselves</a:t>
            </a:r>
            <a:endParaRPr lang="en-GB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Validation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6" name="Afbeelding 3" descr="1lee_besttls23.png"/>
          <p:cNvPicPr>
            <a:picLocks noChangeAspect="1"/>
          </p:cNvPicPr>
          <p:nvPr/>
        </p:nvPicPr>
        <p:blipFill>
          <a:blip r:embed="rId2" cstate="print">
            <a:lum bright="46000" contrast="62000"/>
          </a:blip>
          <a:srcRect/>
          <a:stretch>
            <a:fillRect/>
          </a:stretch>
        </p:blipFill>
        <p:spPr bwMode="auto">
          <a:xfrm>
            <a:off x="5904706" y="1556792"/>
            <a:ext cx="28971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456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/>
              <a:t>Things that are not </a:t>
            </a:r>
            <a:r>
              <a:rPr lang="en-GB" altLang="nl-NL" spc="200" dirty="0" smtClean="0"/>
              <a:t>validated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168513" cy="5069159"/>
          </a:xfrm>
        </p:spPr>
        <p:txBody>
          <a:bodyPr>
            <a:normAutofit/>
          </a:bodyPr>
          <a:lstStyle/>
          <a:p>
            <a:pPr marL="355600" indent="-355600">
              <a:defRPr/>
            </a:pPr>
            <a:r>
              <a:rPr lang="en-US" dirty="0"/>
              <a:t>Sequence errors</a:t>
            </a:r>
          </a:p>
          <a:p>
            <a:pPr marL="355600" indent="-355600">
              <a:defRPr/>
            </a:pPr>
            <a:r>
              <a:rPr lang="en-US" dirty="0"/>
              <a:t>Register errors</a:t>
            </a:r>
          </a:p>
          <a:p>
            <a:pPr marL="355600" indent="-355600">
              <a:defRPr/>
            </a:pPr>
            <a:r>
              <a:rPr lang="en-US" dirty="0"/>
              <a:t>Hints: poor side chain interactions, poor packing</a:t>
            </a:r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Validation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8" name="Picture 3" descr="K:\Proefschrift\images\figure5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348880"/>
            <a:ext cx="7620000" cy="3263541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t="4255"/>
          <a:stretch>
            <a:fillRect/>
          </a:stretch>
        </p:blipFill>
        <p:spPr bwMode="auto">
          <a:xfrm>
            <a:off x="1143000" y="3375913"/>
            <a:ext cx="6781800" cy="322143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298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300" dirty="0" smtClean="0">
                <a:solidFill>
                  <a:schemeClr val="bg1"/>
                </a:solidFill>
                <a:latin typeface="Bauhaus 93" pitchFamily="82" charset="0"/>
              </a:rPr>
              <a:t>We want to know...</a:t>
            </a:r>
            <a:endParaRPr lang="en-US" spc="3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412776"/>
            <a:ext cx="8022265" cy="384502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are a protein’s function and mechanism?</a:t>
            </a:r>
          </a:p>
          <a:p>
            <a:r>
              <a:rPr lang="en-US" sz="3200" dirty="0"/>
              <a:t>How can we manipulate them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>
                <a:solidFill>
                  <a:srgbClr val="FFFFFF"/>
                </a:solidFill>
                <a:cs typeface="Consolas" pitchFamily="49" charset="0"/>
              </a:rPr>
              <a:t>Introduction</a:t>
            </a:r>
          </a:p>
        </p:txBody>
      </p:sp>
      <p:pic>
        <p:nvPicPr>
          <p:cNvPr id="6" name="Picture 11" descr="The structure of ATX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3864" y="3284983"/>
            <a:ext cx="2952328" cy="2901151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3475417"/>
            <a:ext cx="6268667" cy="252028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9" name="Tekstvak 8"/>
          <p:cNvSpPr txBox="1"/>
          <p:nvPr/>
        </p:nvSpPr>
        <p:spPr>
          <a:xfrm>
            <a:off x="763864" y="4104812"/>
            <a:ext cx="7408536" cy="107721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We need the best possible model to answer these questions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vak 13"/>
          <p:cNvSpPr txBox="1"/>
          <p:nvPr/>
        </p:nvSpPr>
        <p:spPr>
          <a:xfrm>
            <a:off x="1115616" y="1981200"/>
            <a:ext cx="6768752" cy="2308324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800" spc="200" dirty="0" smtClean="0">
                <a:solidFill>
                  <a:srgbClr val="FFFFFF"/>
                </a:solidFill>
                <a:latin typeface="+mj-lt"/>
              </a:rPr>
              <a:t>Validation is a lot of work, but it helps you make better models</a:t>
            </a:r>
            <a:endParaRPr lang="en-GB" sz="4800" spc="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8419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200" dirty="0">
                <a:solidFill>
                  <a:schemeClr val="bg1"/>
                </a:solidFill>
                <a:latin typeface="Bauhaus 93" pitchFamily="82" charset="0"/>
              </a:rPr>
              <a:t>M</a:t>
            </a:r>
            <a:r>
              <a:rPr lang="en-US" spc="200" dirty="0" smtClean="0">
                <a:solidFill>
                  <a:schemeClr val="bg1"/>
                </a:solidFill>
                <a:latin typeface="Bauhaus 93" pitchFamily="82" charset="0"/>
              </a:rPr>
              <a:t>odel</a:t>
            </a:r>
            <a:r>
              <a:rPr lang="en-US" sz="4100" spc="200" dirty="0" smtClean="0">
                <a:solidFill>
                  <a:schemeClr val="bg1"/>
                </a:solidFill>
                <a:latin typeface="Bauhaus 93" pitchFamily="82" charset="0"/>
              </a:rPr>
              <a:t> </a:t>
            </a:r>
            <a:r>
              <a:rPr lang="en-US" spc="200" dirty="0" err="1" smtClean="0">
                <a:solidFill>
                  <a:schemeClr val="bg1"/>
                </a:solidFill>
                <a:latin typeface="Bauhaus 93" pitchFamily="82" charset="0"/>
              </a:rPr>
              <a:t>optimisation</a:t>
            </a:r>
            <a:r>
              <a:rPr lang="en-US" sz="4100" spc="200" dirty="0" smtClean="0">
                <a:solidFill>
                  <a:schemeClr val="bg1"/>
                </a:solidFill>
                <a:latin typeface="Bauhaus 93" pitchFamily="82" charset="0"/>
              </a:rPr>
              <a:t> </a:t>
            </a:r>
            <a:endParaRPr lang="en-US" sz="4100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456185"/>
            <a:ext cx="8263767" cy="506915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Refinement settings</a:t>
            </a:r>
            <a:endParaRPr lang="en-US" dirty="0"/>
          </a:p>
          <a:p>
            <a:pPr lvl="1"/>
            <a:r>
              <a:rPr lang="en-US" dirty="0" smtClean="0"/>
              <a:t>Restraint weights (geometry, B-factors)</a:t>
            </a:r>
          </a:p>
          <a:p>
            <a:pPr lvl="1"/>
            <a:r>
              <a:rPr lang="en-US" dirty="0" smtClean="0"/>
              <a:t>Solvent model</a:t>
            </a:r>
          </a:p>
          <a:p>
            <a:pPr lvl="1"/>
            <a:r>
              <a:rPr lang="en-US" dirty="0" smtClean="0"/>
              <a:t>High resolution cut-off</a:t>
            </a:r>
            <a:endParaRPr lang="en-US" dirty="0"/>
          </a:p>
          <a:p>
            <a:pPr lvl="1"/>
            <a:r>
              <a:rPr lang="en-US" dirty="0" smtClean="0"/>
              <a:t>Special cases (NCS, twinning, occupancies)</a:t>
            </a:r>
            <a:endParaRPr lang="en-US" dirty="0"/>
          </a:p>
          <a:p>
            <a:r>
              <a:rPr lang="en-US" dirty="0"/>
              <a:t>Model parameters</a:t>
            </a:r>
          </a:p>
          <a:p>
            <a:pPr lvl="1"/>
            <a:r>
              <a:rPr lang="en-US" dirty="0"/>
              <a:t>B-factor model</a:t>
            </a:r>
          </a:p>
          <a:p>
            <a:pPr lvl="1"/>
            <a:r>
              <a:rPr lang="en-US" dirty="0"/>
              <a:t>TLS group </a:t>
            </a:r>
            <a:r>
              <a:rPr lang="en-US" dirty="0" smtClean="0"/>
              <a:t>selection</a:t>
            </a:r>
          </a:p>
          <a:p>
            <a:r>
              <a:rPr lang="en-US" dirty="0" smtClean="0"/>
              <a:t>Structure model</a:t>
            </a:r>
          </a:p>
          <a:p>
            <a:pPr lvl="1"/>
            <a:r>
              <a:rPr lang="en-US" dirty="0" smtClean="0"/>
              <a:t>Main chain</a:t>
            </a:r>
          </a:p>
          <a:p>
            <a:pPr lvl="1"/>
            <a:r>
              <a:rPr lang="en-US" dirty="0" smtClean="0"/>
              <a:t>Side chains</a:t>
            </a:r>
          </a:p>
          <a:p>
            <a:pPr lvl="1"/>
            <a:r>
              <a:rPr lang="en-US" dirty="0" smtClean="0"/>
              <a:t>Hetero compounds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  <a:latin typeface="Consolas" pitchFamily="49" charset="0"/>
            </a:endParaRPr>
          </a:p>
        </p:txBody>
      </p:sp>
      <p:sp>
        <p:nvSpPr>
          <p:cNvPr id="8" name="Tekstvak 8"/>
          <p:cNvSpPr txBox="1"/>
          <p:nvPr/>
        </p:nvSpPr>
        <p:spPr>
          <a:xfrm>
            <a:off x="4788024" y="4797152"/>
            <a:ext cx="4065737" cy="107721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onsolas" pitchFamily="49" charset="0"/>
              </a:rPr>
              <a:t>Automation speeds up </a:t>
            </a:r>
            <a:r>
              <a:rPr lang="en-US" sz="3200" dirty="0" err="1" smtClean="0">
                <a:solidFill>
                  <a:schemeClr val="bg1"/>
                </a:solidFill>
                <a:latin typeface="Consolas" pitchFamily="49" charset="0"/>
              </a:rPr>
              <a:t>optimisation</a:t>
            </a:r>
            <a:endParaRPr lang="en-US" sz="3200" dirty="0">
              <a:solidFill>
                <a:schemeClr val="bg1"/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40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323529" y="1050526"/>
            <a:ext cx="5472607" cy="53329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odel </a:t>
            </a:r>
            <a:r>
              <a:rPr lang="en-US" sz="3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optimisation</a:t>
            </a: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pipeline</a:t>
            </a:r>
          </a:p>
          <a:p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Originally designed for PDB entries and their X-ray data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Databank with 83k entries</a:t>
            </a:r>
          </a:p>
          <a:p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Combines existing tools with decision-making algorithms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Refmac for refinement</a:t>
            </a:r>
          </a:p>
          <a:p>
            <a:pPr marL="355600" indent="-355600"/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Modular pipeline</a:t>
            </a:r>
          </a:p>
          <a:p>
            <a:pPr marL="628650" lvl="1" indent="-27305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Add new methods to fill methodological gaps</a:t>
            </a:r>
          </a:p>
          <a:p>
            <a:pPr marL="628650" lvl="1" indent="-27305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E.g. for model rebuilding</a:t>
            </a:r>
          </a:p>
          <a:p>
            <a:pPr marL="344487" indent="-273050"/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 as webserver and standalone software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" name="Straight Arrow Connector 13"/>
          <p:cNvCxnSpPr>
            <a:stCxn id="5" idx="2"/>
            <a:endCxn id="11" idx="0"/>
          </p:cNvCxnSpPr>
          <p:nvPr/>
        </p:nvCxnSpPr>
        <p:spPr>
          <a:xfrm>
            <a:off x="7180468" y="1097374"/>
            <a:ext cx="407906" cy="456387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5940153" y="1822840"/>
            <a:ext cx="3168351" cy="1003674"/>
            <a:chOff x="5940153" y="1822840"/>
            <a:chExt cx="3168351" cy="1003674"/>
          </a:xfrm>
        </p:grpSpPr>
        <p:sp>
          <p:nvSpPr>
            <p:cNvPr id="46" name="Flowchart: Alternate Process 45"/>
            <p:cNvSpPr/>
            <p:nvPr/>
          </p:nvSpPr>
          <p:spPr>
            <a:xfrm>
              <a:off x="6084169" y="1822840"/>
              <a:ext cx="3024335" cy="504056"/>
            </a:xfrm>
            <a:prstGeom prst="flowChartAlternateProcess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lowchart: Alternate Process 44"/>
            <p:cNvSpPr/>
            <p:nvPr/>
          </p:nvSpPr>
          <p:spPr>
            <a:xfrm>
              <a:off x="6012161" y="2074868"/>
              <a:ext cx="3024335" cy="504056"/>
            </a:xfrm>
            <a:prstGeom prst="flowChartAlternateProcess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Alternate Process 42"/>
            <p:cNvSpPr/>
            <p:nvPr/>
          </p:nvSpPr>
          <p:spPr>
            <a:xfrm>
              <a:off x="5940153" y="2322458"/>
              <a:ext cx="3024335" cy="504056"/>
            </a:xfrm>
            <a:prstGeom prst="flowChartAlternateProcess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935766" y="4561964"/>
            <a:ext cx="3172738" cy="830416"/>
            <a:chOff x="5935766" y="4561964"/>
            <a:chExt cx="3172738" cy="830416"/>
          </a:xfrm>
        </p:grpSpPr>
        <p:sp>
          <p:nvSpPr>
            <p:cNvPr id="47" name="Flowchart: Process 46"/>
            <p:cNvSpPr/>
            <p:nvPr/>
          </p:nvSpPr>
          <p:spPr>
            <a:xfrm>
              <a:off x="6079783" y="4561964"/>
              <a:ext cx="3028721" cy="523220"/>
            </a:xfrm>
            <a:prstGeom prst="flowChartProcess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lowchart: Process 40"/>
            <p:cNvSpPr/>
            <p:nvPr/>
          </p:nvSpPr>
          <p:spPr>
            <a:xfrm>
              <a:off x="6007776" y="4705980"/>
              <a:ext cx="3028720" cy="523220"/>
            </a:xfrm>
            <a:prstGeom prst="flowChartProcess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lowchart: Process 38"/>
            <p:cNvSpPr/>
            <p:nvPr/>
          </p:nvSpPr>
          <p:spPr>
            <a:xfrm>
              <a:off x="5935766" y="4869160"/>
              <a:ext cx="3028722" cy="523220"/>
            </a:xfrm>
            <a:prstGeom prst="flowChartProcess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1914" y="58159"/>
            <a:ext cx="4332134" cy="1143000"/>
          </a:xfrm>
        </p:spPr>
        <p:txBody>
          <a:bodyPr>
            <a:noAutofit/>
          </a:bodyPr>
          <a:lstStyle/>
          <a:p>
            <a:r>
              <a:rPr lang="en-US" sz="410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PDB_REDO</a:t>
            </a:r>
            <a:endParaRPr lang="en-US" sz="4100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86510" y="58159"/>
            <a:ext cx="3005969" cy="1080120"/>
            <a:chOff x="5868144" y="212538"/>
            <a:chExt cx="2592288" cy="1080120"/>
          </a:xfrm>
        </p:grpSpPr>
        <p:sp>
          <p:nvSpPr>
            <p:cNvPr id="5" name="Flowchart: Multidocument 4"/>
            <p:cNvSpPr/>
            <p:nvPr/>
          </p:nvSpPr>
          <p:spPr>
            <a:xfrm>
              <a:off x="5868144" y="212538"/>
              <a:ext cx="2592288" cy="1080120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19384" y="506963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PDB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68143" y="5661248"/>
            <a:ext cx="3024335" cy="1080120"/>
            <a:chOff x="5868144" y="212538"/>
            <a:chExt cx="2592288" cy="1080120"/>
          </a:xfrm>
        </p:grpSpPr>
        <p:sp>
          <p:nvSpPr>
            <p:cNvPr id="11" name="Flowchart: Multidocument 10"/>
            <p:cNvSpPr/>
            <p:nvPr/>
          </p:nvSpPr>
          <p:spPr>
            <a:xfrm>
              <a:off x="5868144" y="212538"/>
              <a:ext cx="2592288" cy="1080120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84168" y="490988"/>
              <a:ext cx="1872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PDB_REDO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868143" y="3193762"/>
            <a:ext cx="3024335" cy="523270"/>
            <a:chOff x="5868144" y="3158886"/>
            <a:chExt cx="2520280" cy="523270"/>
          </a:xfrm>
        </p:grpSpPr>
        <p:sp>
          <p:nvSpPr>
            <p:cNvPr id="15" name="Flowchart: Process 14"/>
            <p:cNvSpPr/>
            <p:nvPr/>
          </p:nvSpPr>
          <p:spPr>
            <a:xfrm>
              <a:off x="5868144" y="3158886"/>
              <a:ext cx="2520280" cy="523220"/>
            </a:xfrm>
            <a:prstGeom prst="flowChartProcess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64399" y="3158936"/>
              <a:ext cx="2016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Refmac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68143" y="1234350"/>
            <a:ext cx="3024335" cy="504056"/>
            <a:chOff x="5868144" y="1412776"/>
            <a:chExt cx="2592288" cy="504056"/>
          </a:xfrm>
        </p:grpSpPr>
        <p:sp>
          <p:nvSpPr>
            <p:cNvPr id="18" name="Flowchart: Preparation 17"/>
            <p:cNvSpPr/>
            <p:nvPr/>
          </p:nvSpPr>
          <p:spPr>
            <a:xfrm>
              <a:off x="5868144" y="1412776"/>
              <a:ext cx="2592288" cy="504056"/>
            </a:xfrm>
            <a:prstGeom prst="flowChartPreparati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19407" y="1433971"/>
              <a:ext cx="2088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Data cleanup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863758" y="5019403"/>
            <a:ext cx="3028721" cy="523270"/>
            <a:chOff x="5868144" y="3158886"/>
            <a:chExt cx="2520280" cy="523270"/>
          </a:xfrm>
        </p:grpSpPr>
        <p:sp>
          <p:nvSpPr>
            <p:cNvPr id="25" name="Flowchart: Process 24"/>
            <p:cNvSpPr/>
            <p:nvPr/>
          </p:nvSpPr>
          <p:spPr>
            <a:xfrm>
              <a:off x="5868144" y="3158886"/>
              <a:ext cx="2520280" cy="523220"/>
            </a:xfrm>
            <a:prstGeom prst="flowChartProcess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13928" y="3158936"/>
              <a:ext cx="18639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Validation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868143" y="2574486"/>
            <a:ext cx="3024337" cy="504056"/>
            <a:chOff x="5868143" y="2744924"/>
            <a:chExt cx="3024337" cy="504056"/>
          </a:xfrm>
        </p:grpSpPr>
        <p:sp>
          <p:nvSpPr>
            <p:cNvPr id="27" name="Flowchart: Alternate Process 26"/>
            <p:cNvSpPr/>
            <p:nvPr/>
          </p:nvSpPr>
          <p:spPr>
            <a:xfrm>
              <a:off x="5868143" y="2744924"/>
              <a:ext cx="3024335" cy="504056"/>
            </a:xfrm>
            <a:prstGeom prst="flowChartAlternateProcess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869079" y="2766119"/>
              <a:ext cx="3023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bg1"/>
                  </a:solidFill>
                </a:rPr>
                <a:t>Parameterisation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796136" y="3799991"/>
            <a:ext cx="3096344" cy="637121"/>
            <a:chOff x="5796136" y="3799991"/>
            <a:chExt cx="3096344" cy="637121"/>
          </a:xfrm>
        </p:grpSpPr>
        <p:sp>
          <p:nvSpPr>
            <p:cNvPr id="31" name="Flowchart: Process 30"/>
            <p:cNvSpPr/>
            <p:nvPr/>
          </p:nvSpPr>
          <p:spPr>
            <a:xfrm>
              <a:off x="5796136" y="3913892"/>
              <a:ext cx="3024335" cy="523220"/>
            </a:xfrm>
            <a:prstGeom prst="flowChartProcess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868145" y="3799991"/>
              <a:ext cx="3024335" cy="523270"/>
              <a:chOff x="5868144" y="3158886"/>
              <a:chExt cx="2520280" cy="523270"/>
            </a:xfrm>
          </p:grpSpPr>
          <p:sp>
            <p:nvSpPr>
              <p:cNvPr id="34" name="Flowchart: Process 33"/>
              <p:cNvSpPr/>
              <p:nvPr/>
            </p:nvSpPr>
            <p:spPr>
              <a:xfrm>
                <a:off x="5868144" y="3158886"/>
                <a:ext cx="2520280" cy="523220"/>
              </a:xfrm>
              <a:prstGeom prst="flowChartProcess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164399" y="3158936"/>
                <a:ext cx="20162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chemeClr val="bg1"/>
                    </a:solidFill>
                  </a:rPr>
                  <a:t>Rebuilding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939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 smtClean="0"/>
              <a:t>The PDB_REDO pipeline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528553" cy="5069159"/>
          </a:xfrm>
        </p:spPr>
        <p:txBody>
          <a:bodyPr>
            <a:normAutofit/>
          </a:bodyPr>
          <a:lstStyle/>
          <a:p>
            <a:r>
              <a:rPr lang="en-GB" altLang="nl-NL" dirty="0"/>
              <a:t>Phase 1: Preparation</a:t>
            </a:r>
          </a:p>
          <a:p>
            <a:pPr lvl="1"/>
            <a:r>
              <a:rPr lang="en-GB" altLang="nl-NL" dirty="0"/>
              <a:t>Parse the input data</a:t>
            </a:r>
          </a:p>
          <a:p>
            <a:pPr lvl="1"/>
            <a:r>
              <a:rPr lang="en-GB" altLang="nl-NL" dirty="0"/>
              <a:t>Check fit with data and structure quality</a:t>
            </a:r>
          </a:p>
          <a:p>
            <a:r>
              <a:rPr lang="en-GB" altLang="nl-NL" dirty="0"/>
              <a:t>Phase 2: </a:t>
            </a:r>
            <a:r>
              <a:rPr lang="en-GB" altLang="nl-NL" dirty="0" smtClean="0"/>
              <a:t>(Re-)refinement</a:t>
            </a:r>
            <a:endParaRPr lang="en-GB" altLang="nl-NL" sz="2400" dirty="0"/>
          </a:p>
          <a:p>
            <a:pPr lvl="1"/>
            <a:r>
              <a:rPr lang="en-GB" altLang="nl-NL" dirty="0"/>
              <a:t>Optimise refinement parameters</a:t>
            </a:r>
          </a:p>
          <a:p>
            <a:pPr lvl="1"/>
            <a:r>
              <a:rPr lang="en-GB" altLang="nl-NL" dirty="0"/>
              <a:t>Be conservative</a:t>
            </a:r>
          </a:p>
          <a:p>
            <a:pPr marL="361950" indent="-361950"/>
            <a:r>
              <a:rPr lang="en-GB" altLang="nl-NL" dirty="0"/>
              <a:t>Phase 3: Rebuilding</a:t>
            </a:r>
          </a:p>
          <a:p>
            <a:pPr lvl="1"/>
            <a:r>
              <a:rPr lang="en-GB" altLang="nl-NL" dirty="0"/>
              <a:t>Change the model in real-space</a:t>
            </a:r>
          </a:p>
          <a:p>
            <a:pPr lvl="1"/>
            <a:r>
              <a:rPr lang="en-GB" altLang="nl-NL" dirty="0"/>
              <a:t>Be progressive</a:t>
            </a:r>
          </a:p>
          <a:p>
            <a:r>
              <a:rPr lang="en-GB" altLang="nl-NL" dirty="0"/>
              <a:t>Phase 4: Final refinement and validation</a:t>
            </a:r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/>
              <a:t>Phase 1: Preparation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456545" cy="5069159"/>
          </a:xfrm>
        </p:spPr>
        <p:txBody>
          <a:bodyPr>
            <a:noAutofit/>
          </a:bodyPr>
          <a:lstStyle/>
          <a:p>
            <a:pPr marL="265113" indent="-265113"/>
            <a:r>
              <a:rPr lang="en-GB" altLang="nl-NL" dirty="0"/>
              <a:t>Parse experimental </a:t>
            </a:r>
            <a:r>
              <a:rPr lang="en-GB" altLang="nl-NL" dirty="0" smtClean="0"/>
              <a:t>data</a:t>
            </a:r>
            <a:endParaRPr lang="en-GB" altLang="nl-NL" sz="1800" dirty="0"/>
          </a:p>
          <a:p>
            <a:pPr marL="542925" lvl="1" indent="-277813"/>
            <a:r>
              <a:rPr lang="en-GB" altLang="nl-NL" dirty="0" smtClean="0"/>
              <a:t>Create </a:t>
            </a:r>
            <a:r>
              <a:rPr lang="en-GB" altLang="nl-NL" dirty="0"/>
              <a:t>new R-free </a:t>
            </a:r>
            <a:r>
              <a:rPr lang="en-GB" altLang="nl-NL" dirty="0" smtClean="0"/>
              <a:t>set when </a:t>
            </a:r>
            <a:r>
              <a:rPr lang="en-GB" altLang="nl-NL" dirty="0"/>
              <a:t>needed </a:t>
            </a:r>
            <a:endParaRPr lang="en-GB" altLang="nl-NL" sz="1800" dirty="0" smtClean="0"/>
          </a:p>
          <a:p>
            <a:pPr marL="809625" lvl="2" indent="-277813"/>
            <a:r>
              <a:rPr lang="en-GB" altLang="nl-NL" dirty="0" smtClean="0"/>
              <a:t>5</a:t>
            </a:r>
            <a:r>
              <a:rPr lang="en-GB" altLang="nl-NL" dirty="0"/>
              <a:t>% </a:t>
            </a:r>
            <a:r>
              <a:rPr lang="en-GB" altLang="nl-NL" dirty="0" smtClean="0"/>
              <a:t>to 10% of reflections; try to get 1000 reflections</a:t>
            </a:r>
          </a:p>
          <a:p>
            <a:pPr marL="809625" lvl="2" indent="-277813"/>
            <a:r>
              <a:rPr lang="en-GB" altLang="nl-NL" dirty="0" smtClean="0"/>
              <a:t>Adapt refinement protocol (more cycles)</a:t>
            </a:r>
            <a:endParaRPr lang="en-GB" altLang="nl-NL" dirty="0"/>
          </a:p>
          <a:p>
            <a:pPr marL="265113" indent="-265113"/>
            <a:r>
              <a:rPr lang="en-GB" altLang="nl-NL" dirty="0" smtClean="0"/>
              <a:t>Validate model and data</a:t>
            </a:r>
            <a:endParaRPr lang="en-GB" altLang="nl-NL" sz="1800" dirty="0"/>
          </a:p>
          <a:p>
            <a:pPr marL="542925" lvl="1" indent="-277813"/>
            <a:r>
              <a:rPr lang="en-GB" altLang="nl-NL" dirty="0"/>
              <a:t>WHAT_CHECK, SFCHECK and PDB-care</a:t>
            </a:r>
          </a:p>
          <a:p>
            <a:pPr marL="265113" indent="-265113"/>
            <a:r>
              <a:rPr lang="en-GB" altLang="nl-NL" dirty="0"/>
              <a:t>Parse PDB file</a:t>
            </a:r>
          </a:p>
          <a:p>
            <a:pPr marL="542925" lvl="1" indent="-277813"/>
            <a:r>
              <a:rPr lang="en-GB" altLang="nl-NL" dirty="0"/>
              <a:t>Extract TLS </a:t>
            </a:r>
            <a:r>
              <a:rPr lang="en-GB" altLang="nl-NL" dirty="0" smtClean="0"/>
              <a:t>selections</a:t>
            </a:r>
          </a:p>
          <a:p>
            <a:pPr marL="542925" lvl="1" indent="-277813"/>
            <a:r>
              <a:rPr lang="en-GB" altLang="nl-NL" dirty="0" smtClean="0"/>
              <a:t>Delete side-chains with </a:t>
            </a:r>
            <a:r>
              <a:rPr lang="en-GB" altLang="nl-NL" dirty="0"/>
              <a:t>0.00 occupancy, </a:t>
            </a:r>
            <a:r>
              <a:rPr lang="en-GB" altLang="nl-NL" dirty="0" smtClean="0"/>
              <a:t>hydrogen and crazy LINKs</a:t>
            </a:r>
          </a:p>
          <a:p>
            <a:pPr marL="542925" lvl="1" indent="-277813"/>
            <a:r>
              <a:rPr lang="en-GB" altLang="nl-NL" dirty="0" smtClean="0"/>
              <a:t>Sugar-specific: fix residue names, assign LINK types, delete superfluous </a:t>
            </a:r>
            <a:r>
              <a:rPr lang="en-GB" altLang="nl-NL" dirty="0" err="1" smtClean="0"/>
              <a:t>oxygens</a:t>
            </a:r>
            <a:endParaRPr lang="en-GB" altLang="nl-NL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2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/>
              <a:t>Phase 1: Preparation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168513" cy="5069159"/>
          </a:xfrm>
        </p:spPr>
        <p:txBody>
          <a:bodyPr>
            <a:noAutofit/>
          </a:bodyPr>
          <a:lstStyle/>
          <a:p>
            <a:r>
              <a:rPr lang="en-GB" altLang="nl-NL" dirty="0"/>
              <a:t>Recalculate R(-free</a:t>
            </a:r>
            <a:r>
              <a:rPr lang="en-GB" altLang="nl-NL" dirty="0" smtClean="0"/>
              <a:t>) in Refmac</a:t>
            </a:r>
            <a:endParaRPr lang="en-GB" altLang="nl-NL" sz="1800" dirty="0"/>
          </a:p>
          <a:p>
            <a:pPr lvl="1"/>
            <a:r>
              <a:rPr lang="en-GB" altLang="nl-NL" dirty="0"/>
              <a:t>Establish a baseline</a:t>
            </a:r>
          </a:p>
          <a:p>
            <a:r>
              <a:rPr lang="en-GB" altLang="nl-NL" dirty="0" smtClean="0"/>
              <a:t>Detect twinning</a:t>
            </a:r>
            <a:endParaRPr lang="en-GB" altLang="nl-NL" dirty="0"/>
          </a:p>
          <a:p>
            <a:r>
              <a:rPr lang="en-GB" altLang="nl-NL" dirty="0"/>
              <a:t>Create </a:t>
            </a:r>
            <a:r>
              <a:rPr lang="en-GB" altLang="nl-NL" dirty="0" smtClean="0"/>
              <a:t>restraints for ligands and LINKs </a:t>
            </a:r>
          </a:p>
          <a:p>
            <a:pPr lvl="1"/>
            <a:r>
              <a:rPr lang="en-GB" altLang="nl-NL" dirty="0" smtClean="0"/>
              <a:t>Taken from CCP4 dictionary</a:t>
            </a:r>
            <a:endParaRPr lang="en-GB" altLang="nl-NL" dirty="0"/>
          </a:p>
          <a:p>
            <a:pPr lvl="1"/>
            <a:r>
              <a:rPr lang="en-GB" altLang="nl-NL" dirty="0" smtClean="0"/>
              <a:t>Created by Refmac/</a:t>
            </a:r>
            <a:r>
              <a:rPr lang="en-GB" altLang="nl-NL" dirty="0" err="1" smtClean="0"/>
              <a:t>Libcheck</a:t>
            </a:r>
            <a:endParaRPr lang="en-GB" altLang="nl-NL" dirty="0" smtClean="0"/>
          </a:p>
          <a:p>
            <a:pPr lvl="1"/>
            <a:r>
              <a:rPr lang="en-GB" altLang="nl-NL" dirty="0" smtClean="0"/>
              <a:t>User supplied</a:t>
            </a:r>
          </a:p>
          <a:p>
            <a:r>
              <a:rPr lang="en-GB" altLang="nl-NL" dirty="0"/>
              <a:t>Fix </a:t>
            </a:r>
            <a:r>
              <a:rPr lang="en-GB" altLang="nl-NL" dirty="0" smtClean="0"/>
              <a:t>chirality problems by atoms swapping or residue renaming</a:t>
            </a:r>
            <a:endParaRPr lang="en-GB" altLang="nl-NL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58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/>
              <a:t>Phase </a:t>
            </a:r>
            <a:r>
              <a:rPr lang="en-GB" altLang="nl-NL" spc="200" dirty="0" smtClean="0"/>
              <a:t>2: Refinement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600561" cy="5400600"/>
          </a:xfrm>
        </p:spPr>
        <p:txBody>
          <a:bodyPr>
            <a:normAutofit/>
          </a:bodyPr>
          <a:lstStyle/>
          <a:p>
            <a:r>
              <a:rPr lang="en-GB" altLang="nl-NL" dirty="0"/>
              <a:t>U</a:t>
            </a:r>
            <a:r>
              <a:rPr lang="en-GB" altLang="nl-NL" dirty="0" smtClean="0"/>
              <a:t>se local NCS restraints or strict NCS</a:t>
            </a:r>
          </a:p>
          <a:p>
            <a:r>
              <a:rPr lang="en-GB" altLang="nl-NL" dirty="0" smtClean="0"/>
              <a:t>Always use riding </a:t>
            </a:r>
            <a:r>
              <a:rPr lang="en-GB" altLang="nl-NL" dirty="0" err="1" smtClean="0"/>
              <a:t>hydrogens</a:t>
            </a:r>
            <a:endParaRPr lang="en-GB" altLang="nl-NL" dirty="0" smtClean="0"/>
          </a:p>
          <a:p>
            <a:r>
              <a:rPr lang="en-GB" altLang="nl-NL" dirty="0" smtClean="0"/>
              <a:t>Add additional restraints when needed</a:t>
            </a:r>
          </a:p>
          <a:p>
            <a:pPr lvl="1"/>
            <a:r>
              <a:rPr lang="en-GB" altLang="nl-NL" dirty="0" smtClean="0"/>
              <a:t>Jelly-body restraints (automatic)</a:t>
            </a:r>
          </a:p>
          <a:p>
            <a:pPr lvl="1"/>
            <a:r>
              <a:rPr lang="en-GB" altLang="nl-NL" dirty="0" smtClean="0"/>
              <a:t>Zinc sites (automatic)</a:t>
            </a:r>
          </a:p>
          <a:p>
            <a:pPr lvl="1"/>
            <a:r>
              <a:rPr lang="en-GB" altLang="nl-NL" dirty="0" smtClean="0"/>
              <a:t>Harmonic position restraints (automatic)</a:t>
            </a:r>
          </a:p>
          <a:p>
            <a:pPr lvl="1"/>
            <a:r>
              <a:rPr lang="en-GB" altLang="nl-NL" dirty="0" smtClean="0"/>
              <a:t>DNA/RNA restraints from </a:t>
            </a:r>
            <a:r>
              <a:rPr lang="en-GB" altLang="nl-NL" dirty="0" err="1" smtClean="0"/>
              <a:t>LibG</a:t>
            </a:r>
            <a:r>
              <a:rPr lang="en-GB" altLang="nl-NL" dirty="0" smtClean="0"/>
              <a:t> (optional)</a:t>
            </a:r>
          </a:p>
          <a:p>
            <a:pPr lvl="1"/>
            <a:r>
              <a:rPr lang="en-GB" altLang="nl-NL" dirty="0" smtClean="0"/>
              <a:t>Hydrogen bond restraints (optional)</a:t>
            </a:r>
            <a:endParaRPr lang="en-GB" altLang="nl-NL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/>
              <a:t>Phase </a:t>
            </a:r>
            <a:r>
              <a:rPr lang="en-GB" altLang="nl-NL" spc="200" dirty="0" smtClean="0"/>
              <a:t>2: Refinement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168513" cy="5400600"/>
          </a:xfrm>
        </p:spPr>
        <p:txBody>
          <a:bodyPr>
            <a:normAutofit/>
          </a:bodyPr>
          <a:lstStyle/>
          <a:p>
            <a:r>
              <a:rPr lang="en-GB" altLang="nl-NL" dirty="0" smtClean="0"/>
              <a:t>Optimise </a:t>
            </a:r>
            <a:r>
              <a:rPr lang="en-GB" altLang="nl-NL" dirty="0"/>
              <a:t>refinement </a:t>
            </a:r>
            <a:r>
              <a:rPr lang="en-GB" altLang="nl-NL" dirty="0" smtClean="0"/>
              <a:t>settings </a:t>
            </a:r>
            <a:r>
              <a:rPr lang="en-GB" altLang="nl-NL" dirty="0"/>
              <a:t>for Refmac</a:t>
            </a:r>
          </a:p>
          <a:p>
            <a:pPr lvl="1"/>
            <a:r>
              <a:rPr lang="en-GB" altLang="nl-NL" dirty="0" smtClean="0"/>
              <a:t>Optimise solvent mask parameters</a:t>
            </a:r>
          </a:p>
          <a:p>
            <a:pPr lvl="2"/>
            <a:r>
              <a:rPr lang="en-GB" altLang="nl-NL" dirty="0" smtClean="0"/>
              <a:t>Try different values for probe sizes and shrinkage</a:t>
            </a:r>
          </a:p>
          <a:p>
            <a:pPr lvl="2"/>
            <a:r>
              <a:rPr lang="en-GB" altLang="nl-NL" dirty="0" smtClean="0"/>
              <a:t>Select on R-free</a:t>
            </a:r>
          </a:p>
          <a:p>
            <a:pPr lvl="1"/>
            <a:r>
              <a:rPr lang="en-GB" altLang="nl-NL" dirty="0" smtClean="0"/>
              <a:t>Use </a:t>
            </a:r>
            <a:r>
              <a:rPr lang="en-GB" altLang="nl-NL" dirty="0" err="1"/>
              <a:t>detwinning</a:t>
            </a:r>
            <a:r>
              <a:rPr lang="en-GB" altLang="nl-NL" dirty="0"/>
              <a:t> if </a:t>
            </a:r>
            <a:r>
              <a:rPr lang="en-GB" altLang="nl-NL" dirty="0" smtClean="0"/>
              <a:t>both SFCHECK </a:t>
            </a:r>
            <a:r>
              <a:rPr lang="en-GB" altLang="nl-NL" dirty="0"/>
              <a:t>and Refmac detect </a:t>
            </a:r>
            <a:r>
              <a:rPr lang="en-GB" altLang="nl-NL" dirty="0" smtClean="0"/>
              <a:t>twinning</a:t>
            </a:r>
          </a:p>
          <a:p>
            <a:pPr lvl="1"/>
            <a:r>
              <a:rPr lang="en-GB" altLang="nl-NL" dirty="0"/>
              <a:t>F</a:t>
            </a:r>
            <a:r>
              <a:rPr lang="en-GB" altLang="nl-NL" dirty="0" smtClean="0"/>
              <a:t>ind high resolution cut-off through paired refinement</a:t>
            </a:r>
          </a:p>
          <a:p>
            <a:pPr lvl="2"/>
            <a:r>
              <a:rPr lang="en-US" altLang="nl-NL" dirty="0" err="1" smtClean="0"/>
              <a:t>Karplus</a:t>
            </a:r>
            <a:r>
              <a:rPr lang="en-US" altLang="nl-NL" dirty="0" smtClean="0"/>
              <a:t> &amp; </a:t>
            </a:r>
            <a:r>
              <a:rPr lang="en-US" altLang="nl-NL" dirty="0" err="1" smtClean="0"/>
              <a:t>Diederichs</a:t>
            </a:r>
            <a:r>
              <a:rPr lang="en-US" altLang="nl-NL" dirty="0" smtClean="0"/>
              <a:t>, Science 336, 2012</a:t>
            </a:r>
            <a:endParaRPr lang="en-GB" altLang="nl-NL" dirty="0"/>
          </a:p>
          <a:p>
            <a:pPr lvl="1"/>
            <a:r>
              <a:rPr lang="en-GB" altLang="nl-NL" dirty="0"/>
              <a:t>Select B-factor </a:t>
            </a:r>
            <a:r>
              <a:rPr lang="en-GB" altLang="nl-NL" dirty="0" smtClean="0"/>
              <a:t>model (with Hamilton test)</a:t>
            </a:r>
            <a:endParaRPr lang="en-GB" altLang="nl-NL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cs typeface="Consolas" pitchFamily="49" charset="0"/>
              </a:rPr>
              <a:t>Methods</a:t>
            </a:r>
            <a:endParaRPr lang="en-US" sz="2000" dirty="0">
              <a:solidFill>
                <a:srgbClr val="FFFFFF"/>
              </a:solidFill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96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832048" y="269776"/>
            <a:ext cx="7772400" cy="1143000"/>
          </a:xfrm>
        </p:spPr>
        <p:txBody>
          <a:bodyPr/>
          <a:lstStyle/>
          <a:p>
            <a:r>
              <a:rPr lang="en-GB" altLang="nl-NL" spc="200" dirty="0" smtClean="0"/>
              <a:t>B-factor model selection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295400" y="1600200"/>
            <a:ext cx="838200" cy="4572000"/>
          </a:xfrm>
          <a:prstGeom prst="rect">
            <a:avLst/>
          </a:prstGeom>
          <a:solidFill>
            <a:srgbClr val="E30B5C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nl-NL">
              <a:latin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408995"/>
            <a:ext cx="111588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nl-NL" sz="1700" dirty="0">
                <a:solidFill>
                  <a:srgbClr val="FFFFFF"/>
                </a:solidFill>
                <a:cs typeface="Calibri"/>
              </a:rPr>
              <a:t>A lot</a:t>
            </a:r>
            <a:r>
              <a:rPr lang="nl-NL" sz="1700" dirty="0">
                <a:solidFill>
                  <a:srgbClr val="FFFFFF"/>
                </a:solidFill>
              </a:rPr>
              <a:t> -</a:t>
            </a:r>
          </a:p>
          <a:p>
            <a:pPr algn="r">
              <a:defRPr/>
            </a:pPr>
            <a:endParaRPr lang="nl-NL" sz="1700" dirty="0">
              <a:solidFill>
                <a:srgbClr val="FFFFFF"/>
              </a:solidFill>
            </a:endParaRPr>
          </a:p>
          <a:p>
            <a:pPr algn="r">
              <a:defRPr/>
            </a:pPr>
            <a:endParaRPr lang="nl-NL" sz="1700" dirty="0">
              <a:solidFill>
                <a:srgbClr val="FFFFFF"/>
              </a:solidFill>
            </a:endParaRPr>
          </a:p>
          <a:p>
            <a:pPr algn="r">
              <a:defRPr/>
            </a:pPr>
            <a:endParaRPr lang="nl-NL" sz="1700" dirty="0" smtClean="0">
              <a:solidFill>
                <a:srgbClr val="FFFFFF"/>
              </a:solidFill>
            </a:endParaRPr>
          </a:p>
          <a:p>
            <a:pPr algn="r">
              <a:defRPr/>
            </a:pPr>
            <a:endParaRPr lang="nl-NL" sz="1300" dirty="0">
              <a:solidFill>
                <a:srgbClr val="FFFFFF"/>
              </a:solidFill>
            </a:endParaRPr>
          </a:p>
          <a:p>
            <a:pPr algn="r">
              <a:defRPr/>
            </a:pPr>
            <a:r>
              <a:rPr lang="nl-NL" sz="1700" dirty="0" smtClean="0">
                <a:solidFill>
                  <a:srgbClr val="FFFFFF"/>
                </a:solidFill>
              </a:rPr>
              <a:t>30 </a:t>
            </a:r>
            <a:r>
              <a:rPr lang="nl-NL" sz="1700" dirty="0">
                <a:solidFill>
                  <a:srgbClr val="FFFFFF"/>
                </a:solidFill>
              </a:rPr>
              <a:t>-</a:t>
            </a:r>
          </a:p>
          <a:p>
            <a:pPr algn="r">
              <a:defRPr/>
            </a:pPr>
            <a:endParaRPr lang="nl-NL" sz="2200" dirty="0">
              <a:solidFill>
                <a:srgbClr val="FFFFFF"/>
              </a:solidFill>
            </a:endParaRPr>
          </a:p>
          <a:p>
            <a:pPr algn="r">
              <a:defRPr/>
            </a:pPr>
            <a:r>
              <a:rPr lang="nl-NL" sz="1700" dirty="0" smtClean="0">
                <a:solidFill>
                  <a:srgbClr val="FFFFFF"/>
                </a:solidFill>
              </a:rPr>
              <a:t>13 </a:t>
            </a:r>
            <a:r>
              <a:rPr lang="nl-NL" sz="1700" dirty="0">
                <a:solidFill>
                  <a:srgbClr val="FFFFFF"/>
                </a:solidFill>
              </a:rPr>
              <a:t>-</a:t>
            </a:r>
          </a:p>
          <a:p>
            <a:pPr algn="r">
              <a:defRPr/>
            </a:pPr>
            <a:endParaRPr lang="nl-NL" sz="1700" dirty="0">
              <a:solidFill>
                <a:srgbClr val="FFFFFF"/>
              </a:solidFill>
            </a:endParaRPr>
          </a:p>
          <a:p>
            <a:pPr algn="r">
              <a:defRPr/>
            </a:pPr>
            <a:endParaRPr lang="nl-NL" sz="1700" dirty="0">
              <a:solidFill>
                <a:srgbClr val="FFFFFF"/>
              </a:solidFill>
            </a:endParaRPr>
          </a:p>
          <a:p>
            <a:pPr algn="r">
              <a:defRPr/>
            </a:pPr>
            <a:endParaRPr lang="nl-NL" sz="1700" dirty="0">
              <a:solidFill>
                <a:srgbClr val="FFFFFF"/>
              </a:solidFill>
            </a:endParaRPr>
          </a:p>
          <a:p>
            <a:pPr algn="r">
              <a:defRPr/>
            </a:pPr>
            <a:endParaRPr lang="nl-NL" sz="1400" dirty="0">
              <a:solidFill>
                <a:srgbClr val="FFFFFF"/>
              </a:solidFill>
            </a:endParaRPr>
          </a:p>
          <a:p>
            <a:pPr algn="r">
              <a:defRPr/>
            </a:pPr>
            <a:endParaRPr lang="nl-NL" sz="1700" dirty="0" smtClean="0">
              <a:solidFill>
                <a:srgbClr val="FFFFFF"/>
              </a:solidFill>
            </a:endParaRPr>
          </a:p>
          <a:p>
            <a:pPr algn="r">
              <a:defRPr/>
            </a:pPr>
            <a:endParaRPr lang="nl-NL" sz="1700" dirty="0">
              <a:solidFill>
                <a:srgbClr val="FFFFFF"/>
              </a:solidFill>
            </a:endParaRPr>
          </a:p>
          <a:p>
            <a:pPr algn="r">
              <a:defRPr/>
            </a:pPr>
            <a:endParaRPr lang="nl-NL" sz="800" dirty="0">
              <a:solidFill>
                <a:srgbClr val="FFFFFF"/>
              </a:solidFill>
            </a:endParaRPr>
          </a:p>
          <a:p>
            <a:pPr algn="r">
              <a:defRPr/>
            </a:pPr>
            <a:endParaRPr lang="nl-NL" sz="1700" dirty="0">
              <a:solidFill>
                <a:srgbClr val="FFFFFF"/>
              </a:solidFill>
            </a:endParaRPr>
          </a:p>
          <a:p>
            <a:pPr algn="r">
              <a:defRPr/>
            </a:pPr>
            <a:r>
              <a:rPr lang="nl-NL" sz="1700" dirty="0">
                <a:solidFill>
                  <a:srgbClr val="FFFFFF"/>
                </a:solidFill>
              </a:rPr>
              <a:t>4</a:t>
            </a:r>
            <a:r>
              <a:rPr lang="nl-NL" sz="1700" dirty="0" smtClean="0">
                <a:solidFill>
                  <a:srgbClr val="FFFFFF"/>
                </a:solidFill>
              </a:rPr>
              <a:t> </a:t>
            </a:r>
            <a:r>
              <a:rPr lang="nl-NL" sz="1700" dirty="0">
                <a:solidFill>
                  <a:srgbClr val="FFFFFF"/>
                </a:solidFill>
              </a:rPr>
              <a:t>-</a:t>
            </a:r>
          </a:p>
          <a:p>
            <a:pPr algn="r">
              <a:defRPr/>
            </a:pPr>
            <a:endParaRPr lang="nl-NL" sz="2000" dirty="0">
              <a:solidFill>
                <a:srgbClr val="FFFFFF"/>
              </a:solidFill>
            </a:endParaRPr>
          </a:p>
          <a:p>
            <a:pPr algn="r">
              <a:defRPr/>
            </a:pPr>
            <a:r>
              <a:rPr lang="nl-NL" sz="1700" dirty="0">
                <a:solidFill>
                  <a:srgbClr val="FFFFFF"/>
                </a:solidFill>
              </a:rPr>
              <a:t>0 </a:t>
            </a:r>
            <a:r>
              <a:rPr lang="nl-NL" sz="2000" dirty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1295400" y="1600200"/>
            <a:ext cx="838200" cy="1219200"/>
          </a:xfrm>
          <a:prstGeom prst="rect">
            <a:avLst/>
          </a:prstGeom>
          <a:solidFill>
            <a:srgbClr val="50C878"/>
          </a:solidFill>
          <a:ln w="12700" algn="ctr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5367" name="Rectangle 6"/>
          <p:cNvSpPr>
            <a:spLocks noChangeArrowheads="1"/>
          </p:cNvSpPr>
          <p:nvPr/>
        </p:nvSpPr>
        <p:spPr bwMode="auto">
          <a:xfrm>
            <a:off x="1295400" y="3429000"/>
            <a:ext cx="838200" cy="2133600"/>
          </a:xfrm>
          <a:prstGeom prst="rect">
            <a:avLst/>
          </a:prstGeom>
          <a:solidFill>
            <a:srgbClr val="50C878"/>
          </a:solidFill>
          <a:ln w="12700" algn="ctr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381000" y="2819400"/>
            <a:ext cx="461665" cy="28956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nl-NL" sz="1800" dirty="0" err="1">
                <a:solidFill>
                  <a:srgbClr val="FFFFFF"/>
                </a:solidFill>
                <a:latin typeface="+mn-lt"/>
              </a:rPr>
              <a:t>Reflections</a:t>
            </a:r>
            <a:r>
              <a:rPr lang="nl-NL" sz="1800" dirty="0">
                <a:solidFill>
                  <a:srgbClr val="FFFFFF"/>
                </a:solidFill>
                <a:latin typeface="+mn-lt"/>
              </a:rPr>
              <a:t>/</a:t>
            </a:r>
            <a:r>
              <a:rPr lang="nl-NL" sz="1800" dirty="0" err="1">
                <a:solidFill>
                  <a:srgbClr val="FFFFFF"/>
                </a:solidFill>
                <a:latin typeface="+mn-lt"/>
              </a:rPr>
              <a:t>atom</a:t>
            </a:r>
            <a:endParaRPr lang="nl-NL" sz="1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201" name="Right Brace 11"/>
          <p:cNvSpPr>
            <a:spLocks/>
          </p:cNvSpPr>
          <p:nvPr/>
        </p:nvSpPr>
        <p:spPr bwMode="auto">
          <a:xfrm>
            <a:off x="2286000" y="1600200"/>
            <a:ext cx="609600" cy="1219200"/>
          </a:xfrm>
          <a:prstGeom prst="rightBrace">
            <a:avLst>
              <a:gd name="adj1" fmla="val 8333"/>
              <a:gd name="adj2" fmla="val 50000"/>
            </a:avLst>
          </a:prstGeom>
          <a:noFill/>
          <a:ln w="25400" algn="ctr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8202" name="Right Brace 12"/>
          <p:cNvSpPr>
            <a:spLocks/>
          </p:cNvSpPr>
          <p:nvPr/>
        </p:nvSpPr>
        <p:spPr bwMode="auto">
          <a:xfrm>
            <a:off x="2286000" y="3429000"/>
            <a:ext cx="609600" cy="2133600"/>
          </a:xfrm>
          <a:prstGeom prst="rightBrace">
            <a:avLst>
              <a:gd name="adj1" fmla="val 8329"/>
              <a:gd name="adj2" fmla="val 50000"/>
            </a:avLst>
          </a:prstGeom>
          <a:noFill/>
          <a:ln w="25400" algn="ctr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3048000" y="1981200"/>
            <a:ext cx="4764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dirty="0" err="1">
                <a:solidFill>
                  <a:srgbClr val="FFFFFF"/>
                </a:solidFill>
                <a:latin typeface="+mn-lt"/>
              </a:rPr>
              <a:t>Use</a:t>
            </a:r>
            <a:r>
              <a:rPr lang="nl-NL" dirty="0">
                <a:solidFill>
                  <a:srgbClr val="FFFFFF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FFFFFF"/>
                </a:solidFill>
                <a:latin typeface="+mn-lt"/>
              </a:rPr>
              <a:t>ANISOtropic</a:t>
            </a:r>
            <a:r>
              <a:rPr lang="nl-NL" dirty="0">
                <a:solidFill>
                  <a:srgbClr val="FFFFFF"/>
                </a:solidFill>
                <a:latin typeface="+mn-lt"/>
              </a:rPr>
              <a:t> </a:t>
            </a:r>
            <a:r>
              <a:rPr lang="nl-NL" dirty="0" err="1" smtClean="0">
                <a:solidFill>
                  <a:srgbClr val="FFFFFF"/>
                </a:solidFill>
                <a:latin typeface="+mn-lt"/>
              </a:rPr>
              <a:t>Bs</a:t>
            </a:r>
            <a:r>
              <a:rPr lang="nl-NL" dirty="0" smtClean="0">
                <a:solidFill>
                  <a:srgbClr val="FFFFFF"/>
                </a:solidFill>
                <a:latin typeface="+mn-lt"/>
              </a:rPr>
              <a:t> (6 parameters)</a:t>
            </a:r>
            <a:endParaRPr lang="nl-NL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0" y="4267200"/>
            <a:ext cx="50292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dirty="0" err="1">
                <a:solidFill>
                  <a:srgbClr val="FFFFFF"/>
                </a:solidFill>
                <a:latin typeface="+mn-lt"/>
              </a:rPr>
              <a:t>Use</a:t>
            </a:r>
            <a:r>
              <a:rPr lang="nl-NL" dirty="0">
                <a:solidFill>
                  <a:srgbClr val="FFFFFF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FFFFFF"/>
                </a:solidFill>
                <a:latin typeface="+mn-lt"/>
              </a:rPr>
              <a:t>ISOtropic</a:t>
            </a:r>
            <a:r>
              <a:rPr lang="nl-NL" dirty="0">
                <a:solidFill>
                  <a:srgbClr val="FFFFFF"/>
                </a:solidFill>
                <a:latin typeface="+mn-lt"/>
              </a:rPr>
              <a:t> </a:t>
            </a:r>
            <a:r>
              <a:rPr lang="nl-NL" dirty="0" err="1" smtClean="0">
                <a:solidFill>
                  <a:srgbClr val="FFFFFF"/>
                </a:solidFill>
                <a:latin typeface="+mn-lt"/>
              </a:rPr>
              <a:t>Bs</a:t>
            </a:r>
            <a:r>
              <a:rPr lang="nl-NL" dirty="0" smtClean="0">
                <a:solidFill>
                  <a:srgbClr val="FFFFFF"/>
                </a:solidFill>
                <a:latin typeface="+mn-lt"/>
              </a:rPr>
              <a:t> (1 parameter)</a:t>
            </a:r>
            <a:endParaRPr lang="nl-NL" sz="1400" dirty="0">
              <a:solidFill>
                <a:srgbClr val="FFFFFF"/>
              </a:solidFill>
              <a:latin typeface="+mn-lt"/>
            </a:endParaRPr>
          </a:p>
        </p:txBody>
      </p:sp>
      <p:cxnSp>
        <p:nvCxnSpPr>
          <p:cNvPr id="8205" name="Straight Arrow Connector 16"/>
          <p:cNvCxnSpPr>
            <a:cxnSpLocks noChangeShapeType="1"/>
          </p:cNvCxnSpPr>
          <p:nvPr/>
        </p:nvCxnSpPr>
        <p:spPr bwMode="auto">
          <a:xfrm>
            <a:off x="2286000" y="3124200"/>
            <a:ext cx="838200" cy="1588"/>
          </a:xfrm>
          <a:prstGeom prst="straightConnector1">
            <a:avLst/>
          </a:prstGeom>
          <a:noFill/>
          <a:ln w="25400" algn="ctr">
            <a:solidFill>
              <a:srgbClr val="FFFFFF"/>
            </a:solidFill>
            <a:round/>
            <a:headEnd type="none" w="sm" len="sm"/>
            <a:tailEnd type="arrow" w="med" len="med"/>
          </a:ln>
        </p:spPr>
      </p:cxnSp>
      <p:cxnSp>
        <p:nvCxnSpPr>
          <p:cNvPr id="8206" name="Straight Arrow Connector 17"/>
          <p:cNvCxnSpPr>
            <a:cxnSpLocks noChangeShapeType="1"/>
          </p:cNvCxnSpPr>
          <p:nvPr/>
        </p:nvCxnSpPr>
        <p:spPr bwMode="auto">
          <a:xfrm>
            <a:off x="2286000" y="5943600"/>
            <a:ext cx="838200" cy="1588"/>
          </a:xfrm>
          <a:prstGeom prst="straightConnector1">
            <a:avLst/>
          </a:prstGeom>
          <a:noFill/>
          <a:ln w="25400" algn="ctr">
            <a:solidFill>
              <a:srgbClr val="FFFFFF"/>
            </a:solidFill>
            <a:round/>
            <a:headEnd type="none" w="sm" len="sm"/>
            <a:tailEnd type="arrow" w="med" len="med"/>
          </a:ln>
        </p:spPr>
      </p:cxnSp>
      <p:sp>
        <p:nvSpPr>
          <p:cNvPr id="19" name="TextBox 18"/>
          <p:cNvSpPr txBox="1"/>
          <p:nvPr/>
        </p:nvSpPr>
        <p:spPr>
          <a:xfrm>
            <a:off x="3200400" y="2780928"/>
            <a:ext cx="579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dirty="0">
                <a:solidFill>
                  <a:srgbClr val="FFFFFF"/>
                </a:solidFill>
                <a:latin typeface="+mn-lt"/>
              </a:rPr>
              <a:t>Test: </a:t>
            </a:r>
            <a:r>
              <a:rPr lang="nl-NL" dirty="0" err="1">
                <a:solidFill>
                  <a:srgbClr val="FFFFFF"/>
                </a:solidFill>
                <a:latin typeface="+mn-lt"/>
              </a:rPr>
              <a:t>isotropic</a:t>
            </a:r>
            <a:r>
              <a:rPr lang="nl-NL" dirty="0">
                <a:solidFill>
                  <a:srgbClr val="FFFFFF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FFFFFF"/>
                </a:solidFill>
                <a:latin typeface="+mn-lt"/>
              </a:rPr>
              <a:t>or</a:t>
            </a:r>
            <a:r>
              <a:rPr lang="nl-NL" dirty="0">
                <a:solidFill>
                  <a:srgbClr val="FFFFFF"/>
                </a:solidFill>
                <a:latin typeface="+mn-lt"/>
              </a:rPr>
              <a:t> </a:t>
            </a:r>
            <a:r>
              <a:rPr lang="nl-NL" dirty="0" err="1">
                <a:solidFill>
                  <a:srgbClr val="FFFFFF"/>
                </a:solidFill>
                <a:latin typeface="+mn-lt"/>
              </a:rPr>
              <a:t>anisotropic</a:t>
            </a:r>
            <a:r>
              <a:rPr lang="nl-NL" dirty="0">
                <a:solidFill>
                  <a:srgbClr val="FFFFFF"/>
                </a:solidFill>
                <a:latin typeface="+mn-lt"/>
              </a:rPr>
              <a:t> </a:t>
            </a:r>
            <a:r>
              <a:rPr lang="nl-NL" dirty="0" err="1" smtClean="0">
                <a:solidFill>
                  <a:srgbClr val="FFFFFF"/>
                </a:solidFill>
                <a:latin typeface="+mn-lt"/>
              </a:rPr>
              <a:t>Bs</a:t>
            </a:r>
            <a:endParaRPr lang="nl-NL" dirty="0" smtClean="0">
              <a:solidFill>
                <a:srgbClr val="FFFFFF"/>
              </a:solidFill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nl-NL" sz="1800" dirty="0" smtClean="0">
                <a:solidFill>
                  <a:srgbClr val="FFFFFF"/>
                </a:solidFill>
                <a:latin typeface="+mn-lt"/>
              </a:rPr>
              <a:t> Reset B to Wilson B, </a:t>
            </a:r>
            <a:r>
              <a:rPr lang="nl-NL" sz="1800" dirty="0" err="1" smtClean="0">
                <a:solidFill>
                  <a:srgbClr val="FFFFFF"/>
                </a:solidFill>
                <a:latin typeface="+mn-lt"/>
              </a:rPr>
              <a:t>refine</a:t>
            </a:r>
            <a:r>
              <a:rPr lang="nl-NL" sz="180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nl-NL" sz="1800" dirty="0" err="1" smtClean="0">
                <a:solidFill>
                  <a:srgbClr val="FFFFFF"/>
                </a:solidFill>
                <a:latin typeface="+mn-lt"/>
              </a:rPr>
              <a:t>with</a:t>
            </a:r>
            <a:r>
              <a:rPr lang="nl-NL" sz="1800" dirty="0" smtClean="0">
                <a:solidFill>
                  <a:srgbClr val="FFFFFF"/>
                </a:solidFill>
                <a:latin typeface="+mn-lt"/>
              </a:rPr>
              <a:t> default </a:t>
            </a:r>
            <a:r>
              <a:rPr lang="nl-NL" sz="1800" dirty="0" err="1" smtClean="0">
                <a:solidFill>
                  <a:srgbClr val="FFFFFF"/>
                </a:solidFill>
                <a:latin typeface="+mn-lt"/>
              </a:rPr>
              <a:t>weights</a:t>
            </a:r>
            <a:endParaRPr lang="nl-NL" sz="1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208" name="Rectangle 22"/>
          <p:cNvSpPr>
            <a:spLocks noChangeArrowheads="1"/>
          </p:cNvSpPr>
          <p:nvPr/>
        </p:nvSpPr>
        <p:spPr bwMode="auto">
          <a:xfrm>
            <a:off x="3200400" y="5589240"/>
            <a:ext cx="533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Test: </a:t>
            </a:r>
            <a:r>
              <a:rPr lang="nl-NL" dirty="0" err="1">
                <a:solidFill>
                  <a:srgbClr val="FFFFFF"/>
                </a:solidFill>
              </a:rPr>
              <a:t>individual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or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one</a:t>
            </a:r>
            <a:r>
              <a:rPr lang="nl-NL" dirty="0">
                <a:solidFill>
                  <a:srgbClr val="FFFFFF"/>
                </a:solidFill>
              </a:rPr>
              <a:t> overall </a:t>
            </a:r>
            <a:r>
              <a:rPr lang="nl-NL" dirty="0" smtClean="0">
                <a:solidFill>
                  <a:srgbClr val="FFFFFF"/>
                </a:solidFill>
              </a:rPr>
              <a:t>B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</a:rPr>
              <a:t>Reset B to Wilson B, refine with tight B-restraints</a:t>
            </a:r>
            <a:endParaRPr lang="nl-NL" sz="1800" dirty="0" smtClean="0">
              <a:solidFill>
                <a:srgbClr val="FFFFFF"/>
              </a:solidFill>
            </a:endParaRPr>
          </a:p>
        </p:txBody>
      </p:sp>
      <p:sp>
        <p:nvSpPr>
          <p:cNvPr id="17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Intermezzo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158" y="3454039"/>
            <a:ext cx="3890653" cy="3871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157" y="1196752"/>
            <a:ext cx="3890654" cy="3871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99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 animBg="1"/>
      <p:bldP spid="8201" grpId="1" animBg="1"/>
      <p:bldP spid="8202" grpId="0" animBg="1"/>
      <p:bldP spid="8202" grpId="1" animBg="1"/>
      <p:bldP spid="14" grpId="0"/>
      <p:bldP spid="14" grpId="1"/>
      <p:bldP spid="15" grpId="0"/>
      <p:bldP spid="15" grpId="1"/>
      <p:bldP spid="19" grpId="0"/>
      <p:bldP spid="820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32" descr="Y:\Talks\ccp4\figures\EhisTrpRS_TLS+-Biso.png"/>
          <p:cNvPicPr>
            <a:picLocks noChangeAspect="1" noChangeArrowheads="1"/>
          </p:cNvPicPr>
          <p:nvPr/>
        </p:nvPicPr>
        <p:blipFill>
          <a:blip r:embed="rId2" cstate="print"/>
          <a:srcRect l="3643" t="14874" r="4073" b="15007"/>
          <a:stretch>
            <a:fillRect/>
          </a:stretch>
        </p:blipFill>
        <p:spPr bwMode="auto">
          <a:xfrm>
            <a:off x="2517505" y="4005064"/>
            <a:ext cx="4960109" cy="2153732"/>
          </a:xfrm>
          <a:prstGeom prst="rect">
            <a:avLst/>
          </a:prstGeom>
          <a:noFill/>
        </p:spPr>
      </p:pic>
      <p:sp>
        <p:nvSpPr>
          <p:cNvPr id="10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168513" cy="5069159"/>
          </a:xfrm>
        </p:spPr>
        <p:txBody>
          <a:bodyPr>
            <a:noAutofit/>
          </a:bodyPr>
          <a:lstStyle/>
          <a:p>
            <a:r>
              <a:rPr lang="en-GB" altLang="nl-NL" dirty="0" smtClean="0"/>
              <a:t>Do the </a:t>
            </a:r>
            <a:r>
              <a:rPr lang="en-GB" altLang="nl-NL" dirty="0"/>
              <a:t>H</a:t>
            </a:r>
            <a:r>
              <a:rPr lang="en-GB" altLang="nl-NL" dirty="0" smtClean="0"/>
              <a:t>amilton test</a:t>
            </a:r>
            <a:endParaRPr lang="en-GB" altLang="nl-NL" dirty="0"/>
          </a:p>
          <a:p>
            <a:pPr lvl="1"/>
            <a:r>
              <a:rPr lang="en-GB" altLang="nl-NL" dirty="0" smtClean="0"/>
              <a:t>Try all values of </a:t>
            </a:r>
            <a:r>
              <a:rPr lang="en-GB" altLang="nl-NL" i="1" dirty="0" smtClean="0"/>
              <a:t>w</a:t>
            </a:r>
            <a:r>
              <a:rPr lang="en-GB" altLang="nl-NL" dirty="0" smtClean="0"/>
              <a:t> and </a:t>
            </a:r>
            <a:r>
              <a:rPr lang="en-GB" altLang="nl-NL" i="1" dirty="0" err="1" smtClean="0"/>
              <a:t>w</a:t>
            </a:r>
            <a:r>
              <a:rPr lang="en-GB" altLang="nl-NL" i="1" baseline="-25000" dirty="0" err="1" smtClean="0"/>
              <a:t>x</a:t>
            </a:r>
            <a:endParaRPr lang="en-GB" altLang="nl-NL" dirty="0"/>
          </a:p>
          <a:p>
            <a:pPr lvl="1"/>
            <a:r>
              <a:rPr lang="en-GB" altLang="nl-NL" dirty="0" smtClean="0"/>
              <a:t>See which percentage is acceptable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Consolas" pitchFamily="49" charset="0"/>
              </a:rPr>
              <a:t>If percentage &gt; </a:t>
            </a:r>
            <a:r>
              <a:rPr lang="en-US" dirty="0" smtClean="0">
                <a:solidFill>
                  <a:schemeClr val="bg1"/>
                </a:solidFill>
                <a:latin typeface="Consolas" pitchFamily="49" charset="0"/>
              </a:rPr>
              <a:t>90%, choose </a:t>
            </a:r>
            <a:r>
              <a:rPr lang="en-US" dirty="0">
                <a:solidFill>
                  <a:schemeClr val="bg1"/>
                </a:solidFill>
                <a:latin typeface="Consolas" pitchFamily="49" charset="0"/>
              </a:rPr>
              <a:t>complex model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Consolas" pitchFamily="49" charset="0"/>
              </a:rPr>
              <a:t>If percentage &lt; </a:t>
            </a:r>
            <a:r>
              <a:rPr lang="en-US" dirty="0" smtClean="0">
                <a:solidFill>
                  <a:schemeClr val="bg1"/>
                </a:solidFill>
                <a:latin typeface="Consolas" pitchFamily="49" charset="0"/>
              </a:rPr>
              <a:t>15%, choose </a:t>
            </a:r>
            <a:r>
              <a:rPr lang="en-US" dirty="0">
                <a:solidFill>
                  <a:schemeClr val="bg1"/>
                </a:solidFill>
                <a:latin typeface="Consolas" pitchFamily="49" charset="0"/>
              </a:rPr>
              <a:t>simple model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  <a:latin typeface="Consolas" pitchFamily="49" charset="0"/>
              </a:rPr>
              <a:t>Else check for signs of over-fitting</a:t>
            </a:r>
          </a:p>
          <a:p>
            <a:pPr lvl="3"/>
            <a:r>
              <a:rPr lang="en-US" dirty="0" smtClean="0">
                <a:solidFill>
                  <a:schemeClr val="bg1"/>
                </a:solidFill>
                <a:latin typeface="Consolas" pitchFamily="49" charset="0"/>
              </a:rPr>
              <a:t>Take the simple model if R-free – R &gt; cut-off</a:t>
            </a:r>
          </a:p>
          <a:p>
            <a:pPr lvl="3"/>
            <a:r>
              <a:rPr lang="en-US" dirty="0" smtClean="0">
                <a:solidFill>
                  <a:schemeClr val="bg1"/>
                </a:solidFill>
                <a:latin typeface="Consolas" pitchFamily="49" charset="0"/>
              </a:rPr>
              <a:t>Make </a:t>
            </a:r>
            <a:r>
              <a:rPr lang="en-US" dirty="0">
                <a:solidFill>
                  <a:schemeClr val="bg1"/>
                </a:solidFill>
                <a:latin typeface="Consolas" pitchFamily="49" charset="0"/>
              </a:rPr>
              <a:t>sure that </a:t>
            </a:r>
            <a:r>
              <a:rPr lang="en-US" i="1" dirty="0" err="1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dR</a:t>
            </a:r>
            <a:r>
              <a:rPr lang="en-US" i="1" dirty="0">
                <a:solidFill>
                  <a:schemeClr val="bg1"/>
                </a:solidFill>
                <a:latin typeface="Consolas" pitchFamily="49" charset="0"/>
                <a:ea typeface="Cambria Math" pitchFamily="18" charset="0"/>
                <a:cs typeface="Consolas" pitchFamily="49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onsolas" pitchFamily="49" charset="0"/>
                <a:ea typeface="Cambria Math" pitchFamily="18" charset="0"/>
                <a:cs typeface="Consolas" pitchFamily="49" charset="0"/>
              </a:rPr>
              <a:t>&lt; </a:t>
            </a:r>
            <a:r>
              <a:rPr lang="en-US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2*</a:t>
            </a:r>
            <a:r>
              <a:rPr lang="en-US" i="1" dirty="0" err="1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dR</a:t>
            </a:r>
            <a:r>
              <a:rPr lang="en-US" i="1" baseline="-25000" dirty="0" err="1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free</a:t>
            </a:r>
            <a:endParaRPr lang="en-US" i="1" baseline="-25000" dirty="0">
              <a:solidFill>
                <a:schemeClr val="bg1"/>
              </a:solidFill>
              <a:latin typeface="Cambria Math" pitchFamily="18" charset="0"/>
              <a:ea typeface="Cambria Math" pitchFamily="18" charset="0"/>
            </a:endParaRPr>
          </a:p>
          <a:p>
            <a:pPr marL="627063" lvl="2" indent="0">
              <a:buNone/>
            </a:pPr>
            <a:endParaRPr lang="en-GB" altLang="nl-NL" sz="20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9104" y="2492896"/>
                <a:ext cx="7990012" cy="1138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3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sz="23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𝒘</m:t>
                              </m:r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𝒔𝒊𝒎𝒑𝒍𝒆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sz="23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𝒘</m:t>
                              </m:r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𝒄𝒐𝒎𝒑𝒍𝒆𝒙</m:t>
                              </m:r>
                            </m:sub>
                          </m:sSub>
                        </m:den>
                      </m:f>
                      <m:r>
                        <a:rPr lang="en-US" sz="23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&gt;</m:t>
                      </m:r>
                      <m:rad>
                        <m:radPr>
                          <m:degHide m:val="on"/>
                          <m:ctrlPr>
                            <a:rPr lang="en-US" sz="23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𝒅𝒂𝒕𝒂</m:t>
                                  </m:r>
                                </m:sub>
                              </m:sSub>
                              <m:r>
                                <a:rPr lang="en-US" sz="23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𝒘𝑵</m:t>
                                  </m:r>
                                </m:e>
                                <m:sub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𝒓𝒆𝒔𝒕𝒓</m:t>
                                  </m:r>
                                </m:sub>
                              </m:sSub>
                              <m:r>
                                <a:rPr lang="en-US" sz="23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𝒑𝒂𝒓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𝒅𝒂𝒕𝒂</m:t>
                                  </m:r>
                                </m:sub>
                              </m:sSub>
                              <m:r>
                                <a:rPr lang="en-US" sz="23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𝒘𝑵</m:t>
                                  </m:r>
                                </m:e>
                                <m:sub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𝒓𝒆𝒔𝒕𝒓</m:t>
                                  </m:r>
                                </m:sub>
                              </m:sSub>
                              <m:r>
                                <a:rPr lang="en-US" sz="23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𝒑𝒂𝒓</m:t>
                                  </m:r>
                                </m:sub>
                              </m:sSub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𝒓𝒆𝒔𝒕𝒓</m:t>
                                  </m:r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</m:sub>
                              </m:sSub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𝒑𝒂𝒓</m:t>
                                  </m:r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nl-NL" sz="2300" b="1" dirty="0">
                  <a:solidFill>
                    <a:schemeClr val="bg1"/>
                  </a:solidFill>
                  <a:latin typeface="Consolas" pitchFamily="49" charset="0"/>
                  <a:cs typeface="Consolas" pitchFamily="49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04" y="2492896"/>
                <a:ext cx="7990012" cy="113806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kstvak 3"/>
          <p:cNvSpPr txBox="1"/>
          <p:nvPr/>
        </p:nvSpPr>
        <p:spPr>
          <a:xfrm>
            <a:off x="6400800" y="3048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Intermezzo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832048" y="269776"/>
            <a:ext cx="7772400" cy="1143000"/>
          </a:xfrm>
        </p:spPr>
        <p:txBody>
          <a:bodyPr/>
          <a:lstStyle/>
          <a:p>
            <a:r>
              <a:rPr lang="en-GB" altLang="nl-NL" spc="200" dirty="0" smtClean="0"/>
              <a:t>B-factor model selection</a:t>
            </a:r>
          </a:p>
        </p:txBody>
      </p:sp>
    </p:spTree>
    <p:extLst>
      <p:ext uri="{BB962C8B-B14F-4D97-AF65-F5344CB8AC3E}">
        <p14:creationId xmlns:p14="http://schemas.microsoft.com/office/powerpoint/2010/main" val="16127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200" dirty="0" smtClean="0">
                <a:solidFill>
                  <a:schemeClr val="bg1"/>
                </a:solidFill>
                <a:latin typeface="Bauhaus 93" pitchFamily="82" charset="0"/>
              </a:rPr>
              <a:t>The best possible model 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456185"/>
            <a:ext cx="8263767" cy="506915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GB" sz="3000" dirty="0"/>
              <a:t>Use validation when making the model</a:t>
            </a:r>
          </a:p>
          <a:p>
            <a:pPr lvl="1"/>
            <a:r>
              <a:rPr lang="en-US" dirty="0" smtClean="0"/>
              <a:t>Check model vs. data and vs. prior knowledge</a:t>
            </a:r>
          </a:p>
          <a:p>
            <a:pPr lvl="1"/>
            <a:r>
              <a:rPr lang="en-US" dirty="0" smtClean="0"/>
              <a:t>Focus on outliers (fix or explain them)</a:t>
            </a:r>
          </a:p>
          <a:p>
            <a:pPr lvl="1"/>
            <a:r>
              <a:rPr lang="en-US" dirty="0" smtClean="0"/>
              <a:t>Know the things that can go wrong</a:t>
            </a:r>
          </a:p>
          <a:p>
            <a:pPr lvl="1"/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000" dirty="0" err="1" smtClean="0"/>
              <a:t>Optimise</a:t>
            </a:r>
            <a:r>
              <a:rPr lang="en-US" sz="3000" dirty="0" smtClean="0"/>
              <a:t> </a:t>
            </a:r>
            <a:r>
              <a:rPr lang="en-US" sz="3000" dirty="0"/>
              <a:t>the </a:t>
            </a:r>
            <a:r>
              <a:rPr lang="en-US" sz="3000" dirty="0" smtClean="0"/>
              <a:t>model</a:t>
            </a:r>
            <a:endParaRPr lang="en-US" sz="3000" dirty="0"/>
          </a:p>
          <a:p>
            <a:pPr lvl="1"/>
            <a:r>
              <a:rPr lang="en-US" dirty="0" smtClean="0"/>
              <a:t>Focus on what can be improved</a:t>
            </a:r>
          </a:p>
          <a:p>
            <a:pPr lvl="1"/>
            <a:r>
              <a:rPr lang="en-US" dirty="0" smtClean="0"/>
              <a:t>Choose best refinement parameters</a:t>
            </a:r>
            <a:endParaRPr lang="en-US" dirty="0"/>
          </a:p>
          <a:p>
            <a:pPr lvl="1"/>
            <a:r>
              <a:rPr lang="en-US" dirty="0"/>
              <a:t>Rebuild parts of the model</a:t>
            </a:r>
          </a:p>
          <a:p>
            <a:pPr lvl="1"/>
            <a:r>
              <a:rPr lang="en-US" dirty="0"/>
              <a:t>PDB_REDO automates </a:t>
            </a:r>
            <a:r>
              <a:rPr lang="en-US" dirty="0" smtClean="0"/>
              <a:t>this</a:t>
            </a:r>
            <a:endParaRPr lang="en-US" dirty="0"/>
          </a:p>
          <a:p>
            <a:endParaRPr lang="en-US" dirty="0">
              <a:solidFill>
                <a:schemeClr val="bg1"/>
              </a:solidFill>
              <a:latin typeface="Consolas" pitchFamily="49" charset="0"/>
            </a:endParaRP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  <a:latin typeface="Consolas" pitchFamily="49" charset="0"/>
            </a:endParaRPr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70590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/>
              <a:t>Phase </a:t>
            </a:r>
            <a:r>
              <a:rPr lang="en-GB" altLang="nl-NL" spc="200" dirty="0" smtClean="0"/>
              <a:t>2: Refinement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168513" cy="5069159"/>
          </a:xfrm>
        </p:spPr>
        <p:txBody>
          <a:bodyPr>
            <a:noAutofit/>
          </a:bodyPr>
          <a:lstStyle/>
          <a:p>
            <a:r>
              <a:rPr lang="en-GB" altLang="nl-NL" dirty="0" smtClean="0"/>
              <a:t>Optimise </a:t>
            </a:r>
            <a:r>
              <a:rPr lang="en-GB" altLang="nl-NL" dirty="0"/>
              <a:t>TLS model </a:t>
            </a:r>
          </a:p>
          <a:p>
            <a:pPr lvl="1"/>
            <a:r>
              <a:rPr lang="en-GB" altLang="nl-NL" dirty="0" smtClean="0"/>
              <a:t>Reset </a:t>
            </a:r>
            <a:r>
              <a:rPr lang="en-GB" altLang="nl-NL" dirty="0"/>
              <a:t>B to </a:t>
            </a:r>
            <a:r>
              <a:rPr lang="en-GB" altLang="nl-NL" dirty="0" smtClean="0"/>
              <a:t>Wilson </a:t>
            </a:r>
            <a:r>
              <a:rPr lang="en-GB" altLang="nl-NL" dirty="0"/>
              <a:t>B, do pure TLS refinement</a:t>
            </a:r>
          </a:p>
          <a:p>
            <a:pPr lvl="2"/>
            <a:r>
              <a:rPr lang="en-GB" altLang="nl-NL" dirty="0"/>
              <a:t>Try </a:t>
            </a:r>
            <a:r>
              <a:rPr lang="en-GB" altLang="nl-NL" dirty="0" smtClean="0"/>
              <a:t>1 </a:t>
            </a:r>
            <a:r>
              <a:rPr lang="en-GB" altLang="nl-NL" dirty="0"/>
              <a:t>group per </a:t>
            </a:r>
            <a:r>
              <a:rPr lang="en-GB" altLang="nl-NL" dirty="0" smtClean="0"/>
              <a:t>chain</a:t>
            </a:r>
          </a:p>
          <a:p>
            <a:pPr lvl="2"/>
            <a:r>
              <a:rPr lang="en-GB" altLang="nl-NL" dirty="0" smtClean="0"/>
              <a:t>Try TLS groups </a:t>
            </a:r>
            <a:r>
              <a:rPr lang="en-GB" altLang="nl-NL" dirty="0"/>
              <a:t>from PDB </a:t>
            </a:r>
            <a:r>
              <a:rPr lang="en-GB" altLang="nl-NL" dirty="0" smtClean="0"/>
              <a:t>header</a:t>
            </a:r>
          </a:p>
          <a:p>
            <a:pPr lvl="2"/>
            <a:r>
              <a:rPr lang="en-GB" altLang="nl-NL" dirty="0" smtClean="0"/>
              <a:t>Try additional user-supplied TLS group selections</a:t>
            </a:r>
          </a:p>
          <a:p>
            <a:pPr lvl="1"/>
            <a:r>
              <a:rPr lang="en-GB" altLang="nl-NL" dirty="0" smtClean="0"/>
              <a:t>Reject </a:t>
            </a:r>
            <a:r>
              <a:rPr lang="en-GB" altLang="nl-NL" dirty="0" err="1" smtClean="0"/>
              <a:t>overfitted</a:t>
            </a:r>
            <a:r>
              <a:rPr lang="en-GB" altLang="nl-NL" dirty="0" smtClean="0"/>
              <a:t> models with reduced Hamilton R ratio test</a:t>
            </a:r>
          </a:p>
          <a:p>
            <a:pPr marL="361950" lvl="1" indent="0">
              <a:buNone/>
            </a:pPr>
            <a:endParaRPr lang="en-GB" altLang="nl-NL" dirty="0" smtClean="0"/>
          </a:p>
          <a:p>
            <a:pPr marL="361950" lvl="1" indent="0">
              <a:buNone/>
            </a:pPr>
            <a:endParaRPr lang="en-GB" altLang="nl-NL" dirty="0" smtClean="0"/>
          </a:p>
          <a:p>
            <a:pPr lvl="1"/>
            <a:endParaRPr lang="en-GB" altLang="nl-NL" dirty="0"/>
          </a:p>
          <a:p>
            <a:pPr lvl="1"/>
            <a:r>
              <a:rPr lang="en-GB" altLang="nl-NL" dirty="0" smtClean="0"/>
              <a:t>Select </a:t>
            </a:r>
            <a:r>
              <a:rPr lang="en-GB" altLang="nl-NL" dirty="0"/>
              <a:t>best model based on </a:t>
            </a:r>
            <a:r>
              <a:rPr lang="en-GB" altLang="nl-NL" dirty="0" err="1"/>
              <a:t>LLfree</a:t>
            </a:r>
            <a:endParaRPr lang="en-GB" altLang="nl-NL" dirty="0"/>
          </a:p>
          <a:p>
            <a:pPr lvl="2"/>
            <a:r>
              <a:rPr lang="en-GB" altLang="nl-NL" dirty="0"/>
              <a:t>Biased towards simple TLS </a:t>
            </a:r>
            <a:r>
              <a:rPr lang="en-GB" altLang="nl-NL" dirty="0" smtClean="0"/>
              <a:t>model</a:t>
            </a:r>
            <a:endParaRPr lang="en-GB" altLang="nl-NL" dirty="0"/>
          </a:p>
          <a:p>
            <a:endParaRPr lang="en-GB" altLang="nl-NL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03648" y="4163140"/>
                <a:ext cx="5688632" cy="1138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3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sz="23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𝒘</m:t>
                              </m:r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𝒔𝒊𝒎𝒑𝒍𝒆𝒔𝒕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sz="23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𝒘</m:t>
                              </m:r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𝒐𝒕𝒉𝒆𝒓</m:t>
                              </m:r>
                            </m:sub>
                          </m:sSub>
                        </m:den>
                      </m:f>
                      <m:r>
                        <a:rPr lang="en-US" sz="23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&gt;</m:t>
                      </m:r>
                      <m:rad>
                        <m:radPr>
                          <m:degHide m:val="on"/>
                          <m:ctrlPr>
                            <a:rPr lang="en-US" sz="23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𝒅𝒂𝒕𝒂</m:t>
                                  </m:r>
                                </m:sub>
                              </m:sSub>
                              <m:r>
                                <a:rPr lang="en-US" sz="23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𝟐𝟎</m:t>
                                  </m:r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∗</m:t>
                                  </m:r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𝑻𝑳𝑺</m:t>
                                  </m:r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𝒔𝒊𝒎𝒑𝒍𝒆𝒔𝒕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3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𝒅𝒂𝒕𝒂</m:t>
                                  </m:r>
                                </m:sub>
                              </m:sSub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𝟐𝟎</m:t>
                              </m:r>
                              <m:r>
                                <a:rPr lang="en-US" sz="23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𝑻𝑳𝑺</m:t>
                                  </m:r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3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𝒐𝒕𝒉𝒆𝒓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nl-NL" sz="2300" b="1" dirty="0">
                  <a:solidFill>
                    <a:schemeClr val="bg1"/>
                  </a:solidFill>
                  <a:latin typeface="Consolas" pitchFamily="49" charset="0"/>
                  <a:cs typeface="Consolas" pitchFamily="49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4163140"/>
                <a:ext cx="5688632" cy="113806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813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/>
              <a:t>Phase </a:t>
            </a:r>
            <a:r>
              <a:rPr lang="en-GB" altLang="nl-NL" spc="200" dirty="0" smtClean="0"/>
              <a:t>2: Refinement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384537" cy="5069159"/>
          </a:xfrm>
        </p:spPr>
        <p:txBody>
          <a:bodyPr>
            <a:noAutofit/>
          </a:bodyPr>
          <a:lstStyle/>
          <a:p>
            <a:r>
              <a:rPr lang="en-GB" altLang="nl-NL" dirty="0" smtClean="0"/>
              <a:t>Optimise B-factor weight</a:t>
            </a:r>
            <a:endParaRPr lang="en-GB" altLang="nl-NL" dirty="0"/>
          </a:p>
          <a:p>
            <a:pPr lvl="1"/>
            <a:r>
              <a:rPr lang="en-GB" altLang="nl-NL" dirty="0" smtClean="0"/>
              <a:t>Try </a:t>
            </a:r>
            <a:r>
              <a:rPr lang="en-GB" altLang="nl-NL" dirty="0"/>
              <a:t>up to </a:t>
            </a:r>
            <a:r>
              <a:rPr lang="en-GB" altLang="nl-NL" dirty="0" smtClean="0"/>
              <a:t>7 weights in short refinement</a:t>
            </a:r>
            <a:endParaRPr lang="en-GB" altLang="nl-NL" dirty="0"/>
          </a:p>
          <a:p>
            <a:pPr lvl="1"/>
            <a:r>
              <a:rPr lang="en-GB" altLang="nl-NL" dirty="0"/>
              <a:t>Select best weight based on </a:t>
            </a:r>
            <a:r>
              <a:rPr lang="en-GB" altLang="nl-NL" dirty="0" err="1"/>
              <a:t>LLfree</a:t>
            </a:r>
            <a:r>
              <a:rPr lang="en-GB" altLang="nl-NL" dirty="0"/>
              <a:t> </a:t>
            </a:r>
          </a:p>
          <a:p>
            <a:pPr lvl="2"/>
            <a:r>
              <a:rPr lang="en-GB" altLang="nl-NL" dirty="0"/>
              <a:t>Bond and angle </a:t>
            </a:r>
            <a:r>
              <a:rPr lang="en-GB" altLang="nl-NL" dirty="0" err="1"/>
              <a:t>rmsZ</a:t>
            </a:r>
            <a:r>
              <a:rPr lang="en-GB" altLang="nl-NL" dirty="0"/>
              <a:t> &lt; 1.000</a:t>
            </a:r>
          </a:p>
          <a:p>
            <a:pPr lvl="2"/>
            <a:r>
              <a:rPr lang="en-GB" altLang="nl-NL" dirty="0"/>
              <a:t>Avoid high R-free/R </a:t>
            </a:r>
            <a:r>
              <a:rPr lang="en-GB" altLang="nl-NL" dirty="0" smtClean="0"/>
              <a:t>ratio</a:t>
            </a:r>
          </a:p>
          <a:p>
            <a:r>
              <a:rPr lang="en-GB" altLang="nl-NL" dirty="0" smtClean="0"/>
              <a:t>Actual refinement</a:t>
            </a:r>
            <a:endParaRPr lang="en-GB" altLang="nl-NL" dirty="0"/>
          </a:p>
          <a:p>
            <a:pPr lvl="1"/>
            <a:r>
              <a:rPr lang="en-GB" altLang="nl-NL" dirty="0"/>
              <a:t>Try up to </a:t>
            </a:r>
            <a:r>
              <a:rPr lang="en-GB" altLang="nl-NL" dirty="0" smtClean="0"/>
              <a:t>7 </a:t>
            </a:r>
            <a:r>
              <a:rPr lang="en-GB" altLang="nl-NL" dirty="0"/>
              <a:t>geometric restraint weights</a:t>
            </a:r>
          </a:p>
          <a:p>
            <a:pPr lvl="1"/>
            <a:r>
              <a:rPr lang="en-GB" altLang="nl-NL" dirty="0" smtClean="0"/>
              <a:t>Select </a:t>
            </a:r>
            <a:r>
              <a:rPr lang="en-GB" altLang="nl-NL" dirty="0"/>
              <a:t>best model based on </a:t>
            </a:r>
            <a:r>
              <a:rPr lang="en-GB" altLang="nl-NL" dirty="0" err="1"/>
              <a:t>LLfree</a:t>
            </a:r>
            <a:endParaRPr lang="en-GB" altLang="nl-NL" dirty="0"/>
          </a:p>
          <a:p>
            <a:pPr lvl="2"/>
            <a:r>
              <a:rPr lang="en-GB" altLang="nl-NL" dirty="0"/>
              <a:t>R-free should go down</a:t>
            </a:r>
          </a:p>
          <a:p>
            <a:pPr lvl="2"/>
            <a:r>
              <a:rPr lang="en-GB" altLang="nl-NL" dirty="0"/>
              <a:t>Bond and angle </a:t>
            </a:r>
            <a:r>
              <a:rPr lang="en-GB" altLang="nl-NL" dirty="0" err="1"/>
              <a:t>rmsZ</a:t>
            </a:r>
            <a:r>
              <a:rPr lang="en-GB" altLang="nl-NL" dirty="0"/>
              <a:t> &lt; 1.000</a:t>
            </a:r>
          </a:p>
          <a:p>
            <a:pPr lvl="2"/>
            <a:r>
              <a:rPr lang="en-GB" altLang="nl-NL" dirty="0"/>
              <a:t>Avoid high R-free/R ratio</a:t>
            </a:r>
          </a:p>
          <a:p>
            <a:pPr lvl="1"/>
            <a:r>
              <a:rPr lang="en-GB" altLang="nl-NL" dirty="0" smtClean="0"/>
              <a:t>Keep </a:t>
            </a:r>
            <a:r>
              <a:rPr lang="en-GB" altLang="nl-NL" dirty="0"/>
              <a:t>original model if no model is acceptable</a:t>
            </a:r>
          </a:p>
          <a:p>
            <a:pPr marL="361950" lvl="1" indent="0">
              <a:buNone/>
            </a:pPr>
            <a:endParaRPr lang="en-GB" altLang="nl-NL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/>
              <a:t>Phase </a:t>
            </a:r>
            <a:r>
              <a:rPr lang="en-GB" altLang="nl-NL" spc="200" dirty="0" smtClean="0"/>
              <a:t>3: Rebuilding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8676456" cy="5069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nl-NL" dirty="0" smtClean="0"/>
              <a:t>Use </a:t>
            </a:r>
            <a:r>
              <a:rPr lang="en-GB" altLang="nl-NL" dirty="0"/>
              <a:t>new maps to further </a:t>
            </a:r>
            <a:r>
              <a:rPr lang="en-GB" altLang="nl-NL" dirty="0" smtClean="0"/>
              <a:t>optimise </a:t>
            </a:r>
            <a:r>
              <a:rPr lang="en-GB" altLang="nl-NL" dirty="0"/>
              <a:t>the model</a:t>
            </a:r>
          </a:p>
          <a:p>
            <a:r>
              <a:rPr lang="en-GB" altLang="nl-NL" dirty="0">
                <a:cs typeface="Courier New" pitchFamily="49" charset="0"/>
              </a:rPr>
              <a:t>Centrifuge</a:t>
            </a:r>
            <a:r>
              <a:rPr lang="en-GB" altLang="nl-NL" dirty="0"/>
              <a:t> </a:t>
            </a:r>
            <a:r>
              <a:rPr lang="en-GB" altLang="nl-NL"/>
              <a:t>deletes </a:t>
            </a:r>
            <a:r>
              <a:rPr lang="en-GB" altLang="nl-NL" smtClean="0"/>
              <a:t>waters </a:t>
            </a:r>
            <a:r>
              <a:rPr lang="en-GB" altLang="nl-NL" dirty="0" smtClean="0"/>
              <a:t>with poor density</a:t>
            </a:r>
            <a:endParaRPr lang="en-GB" altLang="nl-NL" b="1" dirty="0">
              <a:cs typeface="Courier New" pitchFamily="49" charset="0"/>
            </a:endParaRPr>
          </a:p>
          <a:p>
            <a:pPr marL="809625" lvl="1" indent="-352425"/>
            <a:r>
              <a:rPr lang="en-GB" altLang="nl-NL" dirty="0" smtClean="0"/>
              <a:t>~58 </a:t>
            </a:r>
            <a:r>
              <a:rPr lang="en-GB" altLang="nl-NL" dirty="0"/>
              <a:t>waters per PDB entry</a:t>
            </a:r>
          </a:p>
          <a:p>
            <a:pPr marL="809625" lvl="1" indent="-352425"/>
            <a:r>
              <a:rPr lang="en-GB" altLang="nl-NL" dirty="0"/>
              <a:t>Example: 1lf2</a:t>
            </a:r>
          </a:p>
          <a:p>
            <a:pPr marL="361950" lvl="1" indent="0">
              <a:buNone/>
            </a:pPr>
            <a:endParaRPr lang="en-GB" altLang="nl-NL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graphicFrame>
        <p:nvGraphicFramePr>
          <p:cNvPr id="8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390088"/>
              </p:ext>
            </p:extLst>
          </p:nvPr>
        </p:nvGraphicFramePr>
        <p:xfrm>
          <a:off x="643888" y="3917032"/>
          <a:ext cx="7814312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888"/>
                <a:gridCol w="1995268"/>
                <a:gridCol w="1953578"/>
                <a:gridCol w="1953578"/>
              </a:tblGrid>
              <a:tr h="5334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Waters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R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R-free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Difference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338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24.0%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27.8%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3.8%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240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24.3%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27.5%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3.2%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829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10"/>
          <p:cNvSpPr>
            <a:spLocks noGrp="1"/>
          </p:cNvSpPr>
          <p:nvPr>
            <p:ph sz="half" idx="2"/>
          </p:nvPr>
        </p:nvSpPr>
        <p:spPr>
          <a:xfrm>
            <a:off x="539552" y="1360512"/>
            <a:ext cx="6628953" cy="523684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GB" altLang="nl-NL" dirty="0" err="1" smtClean="0">
                <a:cs typeface="Courier New" pitchFamily="49" charset="0"/>
              </a:rPr>
              <a:t>Pepflip</a:t>
            </a:r>
            <a:r>
              <a:rPr lang="en-GB" altLang="nl-NL" dirty="0" smtClean="0"/>
              <a:t> inverts peptide planes</a:t>
            </a:r>
            <a:endParaRPr lang="en-GB" altLang="nl-NL" b="1" dirty="0" smtClean="0">
              <a:cs typeface="Courier New" pitchFamily="49" charset="0"/>
            </a:endParaRPr>
          </a:p>
          <a:p>
            <a:pPr marL="446088" indent="-369888">
              <a:buFont typeface="+mj-lt"/>
              <a:buAutoNum type="arabicPeriod"/>
              <a:defRPr/>
            </a:pPr>
            <a:r>
              <a:rPr lang="en-GB" altLang="nl-NL" dirty="0" smtClean="0"/>
              <a:t>Candidate selection</a:t>
            </a:r>
          </a:p>
          <a:p>
            <a:pPr marL="803275" lvl="1" indent="-266700">
              <a:defRPr/>
            </a:pPr>
            <a:r>
              <a:rPr lang="en-GB" altLang="nl-NL" dirty="0" smtClean="0"/>
              <a:t>Use DSSP secondary structure</a:t>
            </a:r>
          </a:p>
          <a:p>
            <a:pPr marL="803275" lvl="1" indent="-266700">
              <a:defRPr/>
            </a:pPr>
            <a:r>
              <a:rPr lang="en-GB" altLang="nl-NL" dirty="0" smtClean="0"/>
              <a:t>Check peptides </a:t>
            </a:r>
            <a:endParaRPr lang="en-GB" altLang="nl-NL" sz="2200" dirty="0"/>
          </a:p>
          <a:p>
            <a:pPr marL="898525" lvl="2" indent="-177800">
              <a:defRPr/>
            </a:pPr>
            <a:r>
              <a:rPr lang="en-GB" altLang="nl-NL" dirty="0" smtClean="0"/>
              <a:t>Not in the middle of SS elements</a:t>
            </a:r>
          </a:p>
          <a:p>
            <a:pPr marL="803275" lvl="1" indent="-266700">
              <a:defRPr/>
            </a:pPr>
            <a:r>
              <a:rPr lang="en-GB" altLang="nl-NL" dirty="0" smtClean="0"/>
              <a:t>Improved ED fit after flip</a:t>
            </a:r>
          </a:p>
          <a:p>
            <a:pPr marL="803275" lvl="1" indent="-266700">
              <a:defRPr/>
            </a:pPr>
            <a:r>
              <a:rPr lang="en-GB" altLang="nl-NL" dirty="0" smtClean="0"/>
              <a:t>Difference density near O</a:t>
            </a:r>
          </a:p>
          <a:p>
            <a:pPr marL="446088" indent="-369888">
              <a:buFont typeface="+mj-lt"/>
              <a:buAutoNum type="arabicPeriod"/>
              <a:defRPr/>
            </a:pPr>
            <a:r>
              <a:rPr lang="en-GB" altLang="nl-NL" dirty="0" smtClean="0"/>
              <a:t>Do RSR before and after flip</a:t>
            </a:r>
          </a:p>
          <a:p>
            <a:pPr marL="803275" lvl="1" indent="-266700">
              <a:defRPr/>
            </a:pPr>
            <a:r>
              <a:rPr lang="en-GB" altLang="nl-NL" dirty="0" smtClean="0"/>
              <a:t>Coot mini-RSR</a:t>
            </a:r>
          </a:p>
          <a:p>
            <a:pPr marL="446088" indent="-369888">
              <a:buFont typeface="+mj-lt"/>
              <a:buAutoNum type="arabicPeriod"/>
              <a:defRPr/>
            </a:pPr>
            <a:r>
              <a:rPr lang="en-GB" altLang="nl-NL" dirty="0" smtClean="0"/>
              <a:t>Validation </a:t>
            </a:r>
          </a:p>
          <a:p>
            <a:pPr marL="803275" lvl="1" indent="-266700">
              <a:defRPr/>
            </a:pPr>
            <a:r>
              <a:rPr lang="en-GB" altLang="nl-NL" dirty="0" smtClean="0"/>
              <a:t>Ramachandran plot should       improve</a:t>
            </a:r>
          </a:p>
        </p:txBody>
      </p:sp>
      <p:pic>
        <p:nvPicPr>
          <p:cNvPr id="9" name="Picture 6" descr="figure1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556792"/>
            <a:ext cx="2382838" cy="4876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6" descr="figure1.bmp"/>
          <p:cNvPicPr>
            <a:picLocks noChangeAspect="1"/>
          </p:cNvPicPr>
          <p:nvPr/>
        </p:nvPicPr>
        <p:blipFill>
          <a:blip r:embed="rId3" cstate="print"/>
          <a:srcRect b="54688"/>
          <a:stretch>
            <a:fillRect/>
          </a:stretch>
        </p:blipFill>
        <p:spPr bwMode="auto">
          <a:xfrm>
            <a:off x="6629400" y="1556792"/>
            <a:ext cx="23812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9"/>
          <p:cNvGrpSpPr>
            <a:grpSpLocks/>
          </p:cNvGrpSpPr>
          <p:nvPr/>
        </p:nvGrpSpPr>
        <p:grpSpPr bwMode="auto">
          <a:xfrm>
            <a:off x="6629400" y="1556792"/>
            <a:ext cx="2403475" cy="2492375"/>
            <a:chOff x="6588101" y="1240972"/>
            <a:chExt cx="2523241" cy="25146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88101" y="1240972"/>
              <a:ext cx="2523241" cy="25146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cxnSp>
          <p:nvCxnSpPr>
            <p:cNvPr id="13" name="Straight Arrow Connector 13"/>
            <p:cNvCxnSpPr>
              <a:cxnSpLocks noChangeShapeType="1"/>
            </p:cNvCxnSpPr>
            <p:nvPr/>
          </p:nvCxnSpPr>
          <p:spPr bwMode="auto">
            <a:xfrm rot="10800000">
              <a:off x="7467600" y="2667000"/>
              <a:ext cx="1295400" cy="76200"/>
            </a:xfrm>
            <a:prstGeom prst="straightConnector1">
              <a:avLst/>
            </a:prstGeom>
            <a:noFill/>
            <a:ln w="25400" algn="ctr">
              <a:solidFill>
                <a:srgbClr val="2A2776"/>
              </a:solidFill>
              <a:round/>
              <a:headEnd type="none" w="sm" len="sm"/>
              <a:tailEnd type="arrow" w="med" len="med"/>
            </a:ln>
          </p:spPr>
        </p:cxnSp>
        <p:cxnSp>
          <p:nvCxnSpPr>
            <p:cNvPr id="14" name="Straight Arrow Connector 16"/>
            <p:cNvCxnSpPr>
              <a:cxnSpLocks noChangeShapeType="1"/>
            </p:cNvCxnSpPr>
            <p:nvPr/>
          </p:nvCxnSpPr>
          <p:spPr bwMode="auto">
            <a:xfrm rot="5400000" flipH="1" flipV="1">
              <a:off x="6629400" y="1676400"/>
              <a:ext cx="762000" cy="457200"/>
            </a:xfrm>
            <a:prstGeom prst="straightConnector1">
              <a:avLst/>
            </a:prstGeom>
            <a:noFill/>
            <a:ln w="25400" algn="ctr">
              <a:solidFill>
                <a:srgbClr val="2A2776"/>
              </a:solidFill>
              <a:round/>
              <a:headEnd type="none" w="sm" len="sm"/>
              <a:tailEnd type="arrow" w="med" len="med"/>
            </a:ln>
          </p:spPr>
        </p:cxnSp>
        <p:cxnSp>
          <p:nvCxnSpPr>
            <p:cNvPr id="15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6705600" y="2362200"/>
              <a:ext cx="685800" cy="533400"/>
            </a:xfrm>
            <a:prstGeom prst="line">
              <a:avLst/>
            </a:prstGeom>
            <a:noFill/>
            <a:ln w="25400" algn="ctr">
              <a:solidFill>
                <a:srgbClr val="2A2776"/>
              </a:solidFill>
              <a:round/>
              <a:headEnd type="none" w="sm" len="sm"/>
              <a:tailEnd type="none" w="sm" len="sm"/>
            </a:ln>
          </p:spPr>
        </p:cxnSp>
      </p:grp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altLang="nl-NL" spc="200" dirty="0"/>
              <a:t>Phase 3</a:t>
            </a:r>
            <a:r>
              <a:rPr lang="en-GB" altLang="nl-NL" spc="200" dirty="0" smtClean="0"/>
              <a:t>: Rebuilding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17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93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10"/>
          <p:cNvSpPr>
            <a:spLocks noGrp="1"/>
          </p:cNvSpPr>
          <p:nvPr>
            <p:ph sz="half" idx="2"/>
          </p:nvPr>
        </p:nvSpPr>
        <p:spPr>
          <a:xfrm>
            <a:off x="539552" y="1360512"/>
            <a:ext cx="6102391" cy="52368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GB" altLang="nl-NL" dirty="0" smtClean="0">
                <a:cs typeface="Courier New" pitchFamily="49" charset="0"/>
              </a:rPr>
              <a:t>SideAide side chain rebuilding</a:t>
            </a:r>
            <a:endParaRPr lang="en-GB" altLang="nl-NL" dirty="0"/>
          </a:p>
          <a:p>
            <a:pPr marL="361950" indent="-361950">
              <a:buFont typeface="+mj-lt"/>
              <a:buAutoNum type="arabicPeriod"/>
              <a:defRPr/>
            </a:pPr>
            <a:r>
              <a:rPr lang="en-GB" altLang="nl-NL" dirty="0"/>
              <a:t>Find best rotamer or build missing side chain</a:t>
            </a:r>
          </a:p>
          <a:p>
            <a:pPr lvl="1">
              <a:defRPr/>
            </a:pPr>
            <a:r>
              <a:rPr lang="en-GB" altLang="nl-NL" dirty="0"/>
              <a:t>For every residue, not only poor rotamers</a:t>
            </a:r>
          </a:p>
          <a:p>
            <a:pPr lvl="1">
              <a:defRPr/>
            </a:pPr>
            <a:r>
              <a:rPr lang="en-GB" altLang="nl-NL" dirty="0"/>
              <a:t>By residue type, smallest first</a:t>
            </a:r>
          </a:p>
          <a:p>
            <a:pPr lvl="1">
              <a:defRPr/>
            </a:pPr>
            <a:r>
              <a:rPr lang="en-GB" altLang="nl-NL" dirty="0"/>
              <a:t>Leave difficult cases for last</a:t>
            </a:r>
          </a:p>
          <a:p>
            <a:pPr marL="361950" indent="-361950">
              <a:buFont typeface="+mj-lt"/>
              <a:buAutoNum type="arabicPeriod"/>
              <a:defRPr/>
            </a:pPr>
            <a:r>
              <a:rPr lang="en-GB" altLang="nl-NL" dirty="0"/>
              <a:t>Conservative torsion RSR</a:t>
            </a:r>
          </a:p>
          <a:p>
            <a:pPr marL="361950" indent="-361950">
              <a:buFont typeface="+mj-lt"/>
              <a:buAutoNum type="arabicPeriod"/>
              <a:defRPr/>
            </a:pPr>
            <a:r>
              <a:rPr lang="en-GB" altLang="nl-NL" dirty="0"/>
              <a:t>See if map correlation improves</a:t>
            </a:r>
          </a:p>
          <a:p>
            <a:pPr marL="631825" lvl="1" indent="-269875">
              <a:defRPr/>
            </a:pPr>
            <a:r>
              <a:rPr lang="en-GB" altLang="nl-NL" dirty="0"/>
              <a:t>Else keep original side chain</a:t>
            </a:r>
          </a:p>
          <a:p>
            <a:pPr marL="361950" indent="-361950">
              <a:buFont typeface="+mj-lt"/>
              <a:buAutoNum type="arabicPeriod"/>
              <a:defRPr/>
            </a:pPr>
            <a:r>
              <a:rPr lang="en-GB" altLang="nl-NL" dirty="0"/>
              <a:t>HQN flips for hydrogen bonding</a:t>
            </a:r>
          </a:p>
          <a:p>
            <a:pPr lvl="1">
              <a:defRPr/>
            </a:pPr>
            <a:r>
              <a:rPr lang="en-GB" altLang="nl-NL" dirty="0"/>
              <a:t>Uses WHAT_CHECK</a:t>
            </a:r>
          </a:p>
          <a:p>
            <a:pPr marL="0" indent="0">
              <a:buNone/>
              <a:defRPr/>
            </a:pPr>
            <a:endParaRPr lang="en-GB" altLang="nl-NL" b="1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altLang="nl-NL" spc="200" dirty="0"/>
              <a:t>Phase 3</a:t>
            </a:r>
            <a:r>
              <a:rPr lang="en-GB" altLang="nl-NL" spc="200" dirty="0" smtClean="0"/>
              <a:t>: Rebuilding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17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8" name="Picture 5" descr="figure2.bmp"/>
          <p:cNvPicPr>
            <a:picLocks noChangeAspect="1"/>
          </p:cNvPicPr>
          <p:nvPr/>
        </p:nvPicPr>
        <p:blipFill>
          <a:blip r:embed="rId3" cstate="print"/>
          <a:srcRect l="9161"/>
          <a:stretch>
            <a:fillRect/>
          </a:stretch>
        </p:blipFill>
        <p:spPr bwMode="auto">
          <a:xfrm>
            <a:off x="6641943" y="1458641"/>
            <a:ext cx="22669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806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altLang="nl-NL" spc="200" dirty="0"/>
              <a:t>Phase 3</a:t>
            </a:r>
            <a:r>
              <a:rPr lang="en-GB" altLang="nl-NL" spc="200" dirty="0" smtClean="0"/>
              <a:t>: Rebuilding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17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16382"/>
          <a:stretch/>
        </p:blipFill>
        <p:spPr bwMode="auto">
          <a:xfrm>
            <a:off x="685800" y="1556792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86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 smtClean="0"/>
              <a:t>Phase 4: Validation</a:t>
            </a:r>
            <a:endParaRPr lang="en-GB" altLang="nl-NL" spc="200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384537" cy="5069159"/>
          </a:xfrm>
        </p:spPr>
        <p:txBody>
          <a:bodyPr>
            <a:noAutofit/>
          </a:bodyPr>
          <a:lstStyle/>
          <a:p>
            <a:r>
              <a:rPr lang="en-GB" altLang="nl-NL" dirty="0"/>
              <a:t>Short refinement</a:t>
            </a:r>
          </a:p>
          <a:p>
            <a:pPr lvl="1"/>
            <a:r>
              <a:rPr lang="en-GB" altLang="nl-NL" dirty="0"/>
              <a:t>Final model optimisation</a:t>
            </a:r>
          </a:p>
          <a:p>
            <a:pPr lvl="1"/>
            <a:r>
              <a:rPr lang="en-GB" altLang="nl-NL" dirty="0"/>
              <a:t>Try 3 different geometric restraint weights </a:t>
            </a:r>
          </a:p>
          <a:p>
            <a:r>
              <a:rPr lang="en-GB" altLang="nl-NL" dirty="0" smtClean="0"/>
              <a:t>Geometry validation with WHAT_CHECK</a:t>
            </a:r>
          </a:p>
          <a:p>
            <a:r>
              <a:rPr lang="en-GB" altLang="nl-NL" dirty="0" smtClean="0"/>
              <a:t>Protein stability validation with FoldX</a:t>
            </a:r>
          </a:p>
          <a:p>
            <a:pPr lvl="1"/>
            <a:r>
              <a:rPr lang="en-GB" altLang="nl-NL" dirty="0" smtClean="0"/>
              <a:t>Estimate </a:t>
            </a:r>
            <a:r>
              <a:rPr lang="el-GR" altLang="nl-NL" dirty="0" smtClean="0"/>
              <a:t>Δ</a:t>
            </a:r>
            <a:r>
              <a:rPr lang="en-US" altLang="nl-NL" dirty="0" err="1" smtClean="0"/>
              <a:t>G</a:t>
            </a:r>
            <a:r>
              <a:rPr lang="en-US" altLang="nl-NL" baseline="-25000" dirty="0" err="1" smtClean="0"/>
              <a:t>fold</a:t>
            </a:r>
            <a:endParaRPr lang="en-GB" altLang="nl-NL" dirty="0" smtClean="0"/>
          </a:p>
          <a:p>
            <a:r>
              <a:rPr lang="en-GB" altLang="nl-NL" dirty="0" smtClean="0"/>
              <a:t>Analysis of model changes with YASARA</a:t>
            </a:r>
          </a:p>
          <a:p>
            <a:pPr lvl="1"/>
            <a:r>
              <a:rPr lang="en-GB" altLang="nl-NL" dirty="0" smtClean="0"/>
              <a:t>Changed rotamers</a:t>
            </a:r>
          </a:p>
          <a:p>
            <a:pPr lvl="1"/>
            <a:r>
              <a:rPr lang="en-GB" altLang="nl-NL" dirty="0" smtClean="0"/>
              <a:t>Hydrogen bond flips</a:t>
            </a:r>
          </a:p>
          <a:p>
            <a:pPr marL="361950" lvl="1" indent="0">
              <a:buNone/>
            </a:pPr>
            <a:endParaRPr lang="en-GB" altLang="nl-NL" dirty="0" smtClean="0"/>
          </a:p>
          <a:p>
            <a:pPr marL="361950" lvl="1" indent="0">
              <a:buNone/>
            </a:pPr>
            <a:endParaRPr lang="en-GB" altLang="nl-NL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44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jdelijke aanduiding voor inhoud 6"/>
              <p:cNvSpPr>
                <a:spLocks noGrp="1"/>
              </p:cNvSpPr>
              <p:nvPr>
                <p:ph sz="half" idx="1"/>
              </p:nvPr>
            </p:nvSpPr>
            <p:spPr>
              <a:xfrm>
                <a:off x="395536" y="1493034"/>
                <a:ext cx="8240522" cy="374441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chemeClr val="bg1"/>
                    </a:solidFill>
                    <a:latin typeface="Consolas" pitchFamily="49" charset="0"/>
                  </a:rPr>
                  <a:t>Weighted bump severity</a:t>
                </a:r>
                <a:endParaRPr lang="en-US" dirty="0">
                  <a:solidFill>
                    <a:schemeClr val="bg1"/>
                  </a:solidFill>
                  <a:latin typeface="Consolas" pitchFamily="49" charset="0"/>
                </a:endParaRPr>
              </a:p>
              <a:p>
                <a:pPr marL="0" indent="0">
                  <a:buNone/>
                </a:pPr>
                <a:r>
                  <a:rPr lang="en-US" b="0" dirty="0" smtClean="0">
                    <a:solidFill>
                      <a:schemeClr val="bg1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/>
                      </a:rPr>
                      <m:t>WBS</m:t>
                    </m:r>
                    <m:r>
                      <a:rPr lang="en-US" sz="3200" b="0" i="0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100</m:t>
                        </m:r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1"/>
                                        </a:solidFill>
                                        <a:latin typeface="Cambria Math"/>
                                      </a:rPr>
                                      <m:t>𝑏𝑢𝑚𝑝</m:t>
                                    </m:r>
                                  </m:sub>
                                </m:sSub>
                              </m:e>
                              <m:sub/>
                              <m:sup>
                                <m: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#</m:t>
                        </m:r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𝑎𝑡𝑜𝑚𝑠</m:t>
                        </m:r>
                      </m:den>
                    </m:f>
                  </m:oMath>
                </a14:m>
                <a:endParaRPr lang="en-US" dirty="0" smtClean="0">
                  <a:solidFill>
                    <a:schemeClr val="bg1"/>
                  </a:solidFill>
                  <a:latin typeface="Consolas" pitchFamily="49" charset="0"/>
                </a:endParaRPr>
              </a:p>
              <a:p>
                <a:endParaRPr lang="en-US" sz="1400" dirty="0" smtClean="0">
                  <a:solidFill>
                    <a:schemeClr val="bg1"/>
                  </a:solidFill>
                  <a:latin typeface="Consolas" pitchFamily="49" charset="0"/>
                </a:endParaRPr>
              </a:p>
              <a:p>
                <a:r>
                  <a:rPr lang="en-US" dirty="0" smtClean="0">
                    <a:solidFill>
                      <a:schemeClr val="bg1"/>
                    </a:solidFill>
                    <a:latin typeface="Consolas" pitchFamily="49" charset="0"/>
                  </a:rPr>
                  <a:t>Example: 2o9u</a:t>
                </a:r>
              </a:p>
              <a:p>
                <a:pPr lvl="1"/>
                <a:r>
                  <a:rPr lang="en-US" dirty="0" err="1" smtClean="0">
                    <a:solidFill>
                      <a:schemeClr val="bg1"/>
                    </a:solidFill>
                    <a:latin typeface="Consolas" pitchFamily="49" charset="0"/>
                  </a:rPr>
                  <a:t>Arg</a:t>
                </a:r>
                <a:r>
                  <a:rPr lang="en-US" dirty="0" smtClean="0">
                    <a:solidFill>
                      <a:schemeClr val="bg1"/>
                    </a:solidFill>
                    <a:latin typeface="Consolas" pitchFamily="49" charset="0"/>
                  </a:rPr>
                  <a:t> X 1082 most problematic residue</a:t>
                </a:r>
              </a:p>
              <a:p>
                <a:pPr lvl="1"/>
                <a:r>
                  <a:rPr lang="en-US" dirty="0" smtClean="0">
                    <a:solidFill>
                      <a:schemeClr val="bg1"/>
                    </a:solidFill>
                    <a:latin typeface="Consolas" pitchFamily="49" charset="0"/>
                  </a:rPr>
                  <a:t>Rotamer changed</a:t>
                </a:r>
              </a:p>
              <a:p>
                <a:endParaRPr lang="en-US" dirty="0" smtClean="0">
                  <a:solidFill>
                    <a:schemeClr val="bg1"/>
                  </a:solidFill>
                  <a:latin typeface="Consolas" pitchFamily="49" charset="0"/>
                </a:endParaRPr>
              </a:p>
            </p:txBody>
          </p:sp>
        </mc:Choice>
        <mc:Fallback xmlns="">
          <p:sp>
            <p:nvSpPr>
              <p:cNvPr id="14" name="Tijdelijke aanduiding voor inhoud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95536" y="1493034"/>
                <a:ext cx="8240522" cy="3744416"/>
              </a:xfrm>
              <a:blipFill rotWithShape="0">
                <a:blip r:embed="rId2"/>
                <a:stretch>
                  <a:fillRect l="-1553" t="-1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052235"/>
              </p:ext>
            </p:extLst>
          </p:nvPr>
        </p:nvGraphicFramePr>
        <p:xfrm>
          <a:off x="755575" y="4883368"/>
          <a:ext cx="7344817" cy="113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512168"/>
                <a:gridCol w="1800200"/>
                <a:gridCol w="1512168"/>
                <a:gridCol w="1224137"/>
              </a:tblGrid>
              <a:tr h="396240">
                <a:tc>
                  <a:txBody>
                    <a:bodyPr/>
                    <a:lstStyle/>
                    <a:p>
                      <a:endParaRPr lang="nl-NL" dirty="0">
                        <a:solidFill>
                          <a:schemeClr val="bg1"/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dirty="0" smtClean="0">
                          <a:solidFill>
                            <a:schemeClr val="bg1"/>
                          </a:solidFill>
                          <a:latin typeface="Consolas" pitchFamily="49" charset="0"/>
                          <a:cs typeface="Consolas" pitchFamily="49" charset="0"/>
                        </a:rPr>
                        <a:t>#</a:t>
                      </a:r>
                      <a:r>
                        <a:rPr lang="nl-NL" sz="2000" dirty="0" err="1" smtClean="0">
                          <a:solidFill>
                            <a:schemeClr val="bg1"/>
                          </a:solidFill>
                          <a:latin typeface="Consolas" pitchFamily="49" charset="0"/>
                          <a:cs typeface="Consolas" pitchFamily="49" charset="0"/>
                        </a:rPr>
                        <a:t>bumps</a:t>
                      </a:r>
                      <a:endParaRPr lang="nl-NL" sz="2000" dirty="0">
                        <a:solidFill>
                          <a:schemeClr val="bg1"/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dirty="0" smtClean="0">
                          <a:solidFill>
                            <a:schemeClr val="bg1"/>
                          </a:solidFill>
                          <a:latin typeface="Consolas" pitchFamily="49" charset="0"/>
                          <a:cs typeface="Consolas" pitchFamily="49" charset="0"/>
                        </a:rPr>
                        <a:t>Clash score</a:t>
                      </a:r>
                      <a:endParaRPr lang="nl-NL" sz="2000" baseline="-25000" dirty="0">
                        <a:solidFill>
                          <a:schemeClr val="bg1"/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dirty="0" smtClean="0">
                          <a:solidFill>
                            <a:schemeClr val="bg1"/>
                          </a:solidFill>
                          <a:latin typeface="Consolas" pitchFamily="49" charset="0"/>
                          <a:cs typeface="Consolas" pitchFamily="49" charset="0"/>
                        </a:rPr>
                        <a:t>Worst (Å)</a:t>
                      </a:r>
                      <a:endParaRPr lang="nl-NL" sz="2000" dirty="0">
                        <a:solidFill>
                          <a:schemeClr val="bg1"/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dirty="0" smtClean="0">
                          <a:solidFill>
                            <a:schemeClr val="bg1"/>
                          </a:solidFill>
                          <a:latin typeface="Consolas" pitchFamily="49" charset="0"/>
                          <a:cs typeface="Consolas" pitchFamily="49" charset="0"/>
                        </a:rPr>
                        <a:t>WBS</a:t>
                      </a:r>
                      <a:endParaRPr lang="nl-NL" sz="2000" dirty="0">
                        <a:solidFill>
                          <a:schemeClr val="bg1"/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bg1"/>
                          </a:solidFill>
                          <a:latin typeface="Consolas" pitchFamily="49" charset="0"/>
                          <a:cs typeface="Consolas" pitchFamily="49" charset="0"/>
                        </a:rPr>
                        <a:t>PDB</a:t>
                      </a:r>
                      <a:endParaRPr lang="nl-NL" dirty="0">
                        <a:solidFill>
                          <a:schemeClr val="bg1"/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bg1"/>
                          </a:solidFill>
                          <a:latin typeface="Consolas" pitchFamily="49" charset="0"/>
                          <a:cs typeface="Consolas" pitchFamily="49" charset="0"/>
                        </a:rPr>
                        <a:t>48</a:t>
                      </a:r>
                      <a:endParaRPr lang="nl-NL" dirty="0">
                        <a:solidFill>
                          <a:schemeClr val="bg1"/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bg1"/>
                          </a:solidFill>
                          <a:latin typeface="Consolas" pitchFamily="49" charset="0"/>
                          <a:cs typeface="Consolas" pitchFamily="49" charset="0"/>
                        </a:rPr>
                        <a:t>33.63</a:t>
                      </a:r>
                      <a:endParaRPr lang="nl-NL" dirty="0">
                        <a:solidFill>
                          <a:schemeClr val="bg1"/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bg1"/>
                          </a:solidFill>
                          <a:latin typeface="Consolas" pitchFamily="49" charset="0"/>
                          <a:cs typeface="Consolas" pitchFamily="49" charset="0"/>
                        </a:rPr>
                        <a:t>1.26</a:t>
                      </a:r>
                      <a:endParaRPr lang="nl-NL" dirty="0">
                        <a:solidFill>
                          <a:schemeClr val="bg1"/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bg1"/>
                          </a:solidFill>
                          <a:latin typeface="Consolas" pitchFamily="49" charset="0"/>
                          <a:cs typeface="Consolas" pitchFamily="49" charset="0"/>
                        </a:rPr>
                        <a:t>0.875</a:t>
                      </a:r>
                      <a:endParaRPr lang="nl-NL" dirty="0">
                        <a:solidFill>
                          <a:schemeClr val="bg1"/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bg1"/>
                          </a:solidFill>
                          <a:latin typeface="Consolas" pitchFamily="49" charset="0"/>
                          <a:cs typeface="Consolas" pitchFamily="49" charset="0"/>
                        </a:rPr>
                        <a:t>PDB_REDO</a:t>
                      </a:r>
                      <a:endParaRPr lang="nl-NL" dirty="0">
                        <a:solidFill>
                          <a:schemeClr val="bg1"/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bg1"/>
                          </a:solidFill>
                          <a:latin typeface="Consolas" pitchFamily="49" charset="0"/>
                          <a:cs typeface="Consolas" pitchFamily="49" charset="0"/>
                        </a:rPr>
                        <a:t>19</a:t>
                      </a:r>
                      <a:endParaRPr lang="nl-NL" dirty="0">
                        <a:solidFill>
                          <a:schemeClr val="bg1"/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bg1"/>
                          </a:solidFill>
                          <a:latin typeface="Consolas" pitchFamily="49" charset="0"/>
                          <a:cs typeface="Consolas" pitchFamily="49" charset="0"/>
                        </a:rPr>
                        <a:t>15.24</a:t>
                      </a:r>
                      <a:endParaRPr lang="nl-NL" dirty="0">
                        <a:solidFill>
                          <a:schemeClr val="bg1"/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bg1"/>
                          </a:solidFill>
                          <a:latin typeface="Consolas" pitchFamily="49" charset="0"/>
                          <a:cs typeface="Consolas" pitchFamily="49" charset="0"/>
                        </a:rPr>
                        <a:t>0.57</a:t>
                      </a:r>
                      <a:endParaRPr lang="nl-NL" dirty="0">
                        <a:solidFill>
                          <a:schemeClr val="bg1"/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bg1"/>
                          </a:solidFill>
                          <a:latin typeface="Consolas" pitchFamily="49" charset="0"/>
                          <a:cs typeface="Consolas" pitchFamily="49" charset="0"/>
                        </a:rPr>
                        <a:t>0.089</a:t>
                      </a:r>
                      <a:endParaRPr lang="nl-NL" dirty="0">
                        <a:solidFill>
                          <a:schemeClr val="bg1"/>
                        </a:solidFill>
                        <a:latin typeface="Consolas" pitchFamily="49" charset="0"/>
                        <a:cs typeface="Consolas" pitchFamily="49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altLang="nl-NL" spc="200" dirty="0" smtClean="0"/>
              <a:t>Phase 4: Validation</a:t>
            </a:r>
            <a:endParaRPr lang="en-GB" altLang="nl-NL" spc="200" dirty="0"/>
          </a:p>
        </p:txBody>
      </p:sp>
      <p:sp>
        <p:nvSpPr>
          <p:cNvPr id="16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652120" y="1484783"/>
            <a:ext cx="2520280" cy="1915413"/>
            <a:chOff x="6372200" y="1484784"/>
            <a:chExt cx="1800200" cy="1368152"/>
          </a:xfrm>
        </p:grpSpPr>
        <p:sp>
          <p:nvSpPr>
            <p:cNvPr id="18" name="Oval 17"/>
            <p:cNvSpPr/>
            <p:nvPr/>
          </p:nvSpPr>
          <p:spPr>
            <a:xfrm>
              <a:off x="6372200" y="1484784"/>
              <a:ext cx="1368152" cy="1368152"/>
            </a:xfrm>
            <a:prstGeom prst="ellipse">
              <a:avLst/>
            </a:prstGeom>
            <a:solidFill>
              <a:srgbClr val="E30B5C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804248" y="1484784"/>
              <a:ext cx="1368152" cy="1368152"/>
            </a:xfrm>
            <a:prstGeom prst="ellipse">
              <a:avLst/>
            </a:prstGeom>
            <a:solidFill>
              <a:srgbClr val="50C878">
                <a:alpha val="43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20" name="Straight Arrow Connector 19"/>
            <p:cNvCxnSpPr>
              <a:stCxn id="19" idx="2"/>
            </p:cNvCxnSpPr>
            <p:nvPr/>
          </p:nvCxnSpPr>
          <p:spPr>
            <a:xfrm>
              <a:off x="6804248" y="2168860"/>
              <a:ext cx="936104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6908726" y="1742182"/>
              <a:ext cx="972108" cy="373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Consolas" pitchFamily="49" charset="0"/>
                </a:rPr>
                <a:t>d</a:t>
              </a:r>
              <a:r>
                <a:rPr kumimoji="0" lang="en-GB" sz="2800" b="0" i="1" u="none" strike="noStrike" kern="0" cap="none" spc="0" normalizeH="0" baseline="-2500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Consolas" pitchFamily="49" charset="0"/>
                </a:rPr>
                <a:t>bump</a:t>
              </a:r>
              <a:endParaRPr kumimoji="0" lang="en-GB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Consolas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86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 smtClean="0"/>
              <a:t>Phase 4: Validation</a:t>
            </a:r>
            <a:endParaRPr lang="en-GB" altLang="nl-NL" spc="200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384537" cy="5069159"/>
          </a:xfrm>
        </p:spPr>
        <p:txBody>
          <a:bodyPr>
            <a:noAutofit/>
          </a:bodyPr>
          <a:lstStyle/>
          <a:p>
            <a:r>
              <a:rPr lang="en-GB" altLang="nl-NL" dirty="0" smtClean="0"/>
              <a:t>Real-space density validation</a:t>
            </a:r>
            <a:endParaRPr lang="en-GB" altLang="nl-NL" dirty="0"/>
          </a:p>
          <a:p>
            <a:pPr lvl="1"/>
            <a:r>
              <a:rPr lang="en-GB" altLang="nl-NL" dirty="0" smtClean="0"/>
              <a:t>Calculate per-residue RSCC in EDSTATS before and after PDB_REDO</a:t>
            </a:r>
          </a:p>
          <a:p>
            <a:pPr lvl="1"/>
            <a:endParaRPr lang="en-GB" altLang="nl-NL" dirty="0"/>
          </a:p>
          <a:p>
            <a:pPr marL="361950" lvl="1" indent="0">
              <a:buNone/>
            </a:pPr>
            <a:endParaRPr lang="en-GB" altLang="nl-NL" dirty="0"/>
          </a:p>
          <a:p>
            <a:pPr lvl="1"/>
            <a:endParaRPr lang="en-GB" altLang="nl-NL" sz="1000" dirty="0" smtClean="0"/>
          </a:p>
          <a:p>
            <a:pPr lvl="1"/>
            <a:r>
              <a:rPr lang="en-GB" altLang="nl-NL" dirty="0" smtClean="0"/>
              <a:t>Convert RSCC to Z-score </a:t>
            </a:r>
            <a:r>
              <a:rPr lang="en-GB" altLang="nl-NL" sz="2000" dirty="0" smtClean="0"/>
              <a:t>(Fisher transformation)</a:t>
            </a:r>
          </a:p>
          <a:p>
            <a:pPr lvl="1"/>
            <a:endParaRPr lang="en-GB" altLang="nl-NL" sz="2000" dirty="0"/>
          </a:p>
          <a:p>
            <a:pPr lvl="1"/>
            <a:endParaRPr lang="en-GB" altLang="nl-NL" sz="2000" dirty="0" smtClean="0"/>
          </a:p>
          <a:p>
            <a:pPr lvl="1"/>
            <a:endParaRPr lang="en-GB" altLang="nl-NL" sz="800" dirty="0"/>
          </a:p>
          <a:p>
            <a:pPr lvl="1"/>
            <a:r>
              <a:rPr lang="en-GB" altLang="nl-NL" dirty="0" smtClean="0"/>
              <a:t>Calculate Z-score of model change</a:t>
            </a:r>
          </a:p>
          <a:p>
            <a:pPr marL="361950" lvl="1" indent="0">
              <a:buNone/>
            </a:pPr>
            <a:endParaRPr lang="en-GB" altLang="nl-NL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907703" y="2622178"/>
                <a:ext cx="4290149" cy="950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𝑅𝑆𝐶𝐶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>
                              <a:latin typeface="Cambria Math"/>
                            </a:rPr>
                            <m:t>cov</m:t>
                          </m:r>
                          <m:r>
                            <a:rPr lang="en-US" sz="24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𝑜𝑏𝑠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𝑐𝑎𝑙𝑐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2400">
                                  <a:latin typeface="Cambria Math"/>
                                </a:rPr>
                                <m:t>var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𝑜𝑏𝑠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2400">
                                  <a:latin typeface="Cambria Math"/>
                                </a:rPr>
                                <m:t>var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  <a:ea typeface="Cambria Math"/>
                                    </a:rPr>
                                    <m:t>𝑐𝑎𝑙𝑐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3" y="2622178"/>
                <a:ext cx="4290149" cy="95083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83768" y="4149080"/>
                <a:ext cx="3600400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nl-NL" sz="2400" i="1">
                          <a:latin typeface="Cambria Math"/>
                        </a:rPr>
                        <m:t>𝑧</m:t>
                      </m:r>
                      <m:r>
                        <a:rPr lang="en-US" altLang="nl-NL" sz="24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altLang="nl-N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nl-NL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nl-NL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nl-NL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nl-NL" sz="2400"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nl-NL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nl-NL" sz="2400" i="1">
                                  <a:latin typeface="Cambria Math"/>
                                </a:rPr>
                                <m:t>1+</m:t>
                              </m:r>
                              <m:r>
                                <a:rPr lang="en-US" altLang="nl-NL" sz="2400" i="1">
                                  <a:latin typeface="Cambria Math"/>
                                </a:rPr>
                                <m:t>𝑅𝑆𝐶𝐶</m:t>
                              </m:r>
                            </m:num>
                            <m:den>
                              <m:r>
                                <a:rPr lang="en-US" altLang="nl-NL" sz="2400" i="1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altLang="nl-NL" sz="2400" i="1">
                                  <a:latin typeface="Cambria Math"/>
                                </a:rPr>
                                <m:t>𝑅𝑆𝐶𝐶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4149080"/>
                <a:ext cx="3600400" cy="78636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267744" y="5445224"/>
                <a:ext cx="5095689" cy="8773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𝑍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𝑟𝑒𝑑𝑜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𝑜𝑙𝑑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lin"/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−3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+1/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𝑟𝑒𝑑𝑜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−3</m:t>
                                      </m:r>
                                    </m:e>
                                  </m:d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5445224"/>
                <a:ext cx="5095689" cy="87735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790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 smtClean="0"/>
              <a:t>Phase 4: Validation</a:t>
            </a:r>
            <a:endParaRPr lang="en-GB" altLang="nl-NL" spc="200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384537" cy="5069159"/>
          </a:xfrm>
        </p:spPr>
        <p:txBody>
          <a:bodyPr>
            <a:noAutofit/>
          </a:bodyPr>
          <a:lstStyle/>
          <a:p>
            <a:r>
              <a:rPr lang="en-GB" altLang="nl-NL" dirty="0" smtClean="0"/>
              <a:t>Real-space density validation</a:t>
            </a:r>
            <a:endParaRPr lang="en-GB" altLang="nl-NL" dirty="0"/>
          </a:p>
          <a:p>
            <a:pPr lvl="1"/>
            <a:r>
              <a:rPr lang="en-GB" altLang="nl-NL" dirty="0" smtClean="0"/>
              <a:t>Significant change if |Z|&gt;2.6</a:t>
            </a:r>
          </a:p>
          <a:p>
            <a:pPr lvl="1"/>
            <a:r>
              <a:rPr lang="en-GB" altLang="nl-NL" dirty="0"/>
              <a:t>Plot </a:t>
            </a:r>
            <a:r>
              <a:rPr lang="en-GB" altLang="nl-NL" dirty="0" smtClean="0"/>
              <a:t>change and                       significance for each                  residue</a:t>
            </a:r>
          </a:p>
          <a:p>
            <a:pPr lvl="1"/>
            <a:r>
              <a:rPr lang="en-GB" altLang="nl-NL" dirty="0" smtClean="0"/>
              <a:t>RSCC sensitive to                            B-factor (change) </a:t>
            </a:r>
          </a:p>
          <a:p>
            <a:pPr lvl="1"/>
            <a:endParaRPr lang="en-GB" altLang="nl-NL" dirty="0"/>
          </a:p>
          <a:p>
            <a:pPr marL="361950" lvl="1" indent="0">
              <a:buNone/>
            </a:pPr>
            <a:endParaRPr lang="en-GB" altLang="nl-NL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887" y="2336781"/>
            <a:ext cx="384810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96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35696" y="2708920"/>
            <a:ext cx="5472608" cy="969959"/>
          </a:xfrm>
          <a:ln w="50800"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7200" spc="300" dirty="0" smtClean="0">
                <a:solidFill>
                  <a:schemeClr val="bg1"/>
                </a:solidFill>
                <a:latin typeface="Bauhaus 93" pitchFamily="82" charset="0"/>
              </a:rPr>
              <a:t>Validation</a:t>
            </a:r>
            <a:endParaRPr lang="en-US" sz="7200" spc="300" dirty="0">
              <a:solidFill>
                <a:schemeClr val="bg1"/>
              </a:solidFill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27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200" dirty="0" smtClean="0"/>
              <a:t>Phase 4: Validation</a:t>
            </a:r>
            <a:endParaRPr lang="en-GB" altLang="nl-NL" spc="200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384537" cy="5256584"/>
          </a:xfrm>
        </p:spPr>
        <p:txBody>
          <a:bodyPr>
            <a:normAutofit lnSpcReduction="10000"/>
          </a:bodyPr>
          <a:lstStyle/>
          <a:p>
            <a:r>
              <a:rPr lang="en-GB" altLang="nl-NL" sz="3200" dirty="0" smtClean="0"/>
              <a:t>Comparative ligand validation</a:t>
            </a:r>
            <a:endParaRPr lang="en-GB" altLang="nl-NL" sz="3200" dirty="0"/>
          </a:p>
          <a:p>
            <a:pPr lvl="1"/>
            <a:r>
              <a:rPr lang="en-GB" altLang="nl-NL" sz="2800" dirty="0" smtClean="0"/>
              <a:t>Fit with X-ray data</a:t>
            </a:r>
          </a:p>
          <a:p>
            <a:pPr lvl="2"/>
            <a:r>
              <a:rPr lang="en-GB" altLang="nl-NL" sz="2400" dirty="0" smtClean="0"/>
              <a:t>RSR and RSCC from EDSTATS</a:t>
            </a:r>
          </a:p>
          <a:p>
            <a:pPr lvl="1"/>
            <a:r>
              <a:rPr lang="en-GB" altLang="nl-NL" sz="2800" dirty="0" smtClean="0"/>
              <a:t>Heat of formation</a:t>
            </a:r>
          </a:p>
          <a:p>
            <a:pPr lvl="2"/>
            <a:r>
              <a:rPr lang="en-US" sz="2400" dirty="0" smtClean="0">
                <a:solidFill>
                  <a:schemeClr val="bg1"/>
                </a:solidFill>
                <a:latin typeface="Consolas" pitchFamily="49" charset="0"/>
              </a:rPr>
              <a:t>Energy </a:t>
            </a:r>
            <a:r>
              <a:rPr lang="en-US" sz="2400" dirty="0">
                <a:solidFill>
                  <a:schemeClr val="bg1"/>
                </a:solidFill>
                <a:latin typeface="Consolas" pitchFamily="49" charset="0"/>
              </a:rPr>
              <a:t>required to form ligand in current geometry</a:t>
            </a:r>
          </a:p>
          <a:p>
            <a:pPr lvl="1"/>
            <a:r>
              <a:rPr lang="en-GB" altLang="nl-NL" sz="2800" dirty="0" smtClean="0"/>
              <a:t>Interactions with binding site</a:t>
            </a:r>
          </a:p>
          <a:p>
            <a:pPr lvl="2"/>
            <a:r>
              <a:rPr lang="en-GB" altLang="nl-NL" sz="2400" dirty="0" smtClean="0"/>
              <a:t>Bumps</a:t>
            </a:r>
          </a:p>
          <a:p>
            <a:pPr lvl="2"/>
            <a:r>
              <a:rPr lang="en-GB" altLang="nl-NL" sz="2400" dirty="0" smtClean="0"/>
              <a:t>H-bonds</a:t>
            </a:r>
          </a:p>
          <a:p>
            <a:pPr lvl="2"/>
            <a:r>
              <a:rPr lang="en-GB" altLang="nl-NL" sz="2400" dirty="0" smtClean="0"/>
              <a:t>Hydrophobic contacts</a:t>
            </a:r>
          </a:p>
          <a:p>
            <a:pPr lvl="2"/>
            <a:r>
              <a:rPr lang="el-GR" altLang="nl-NL" sz="2400" dirty="0" smtClean="0"/>
              <a:t>π</a:t>
            </a:r>
            <a:r>
              <a:rPr lang="en-US" altLang="nl-NL" sz="2400" dirty="0" smtClean="0"/>
              <a:t>-</a:t>
            </a:r>
            <a:r>
              <a:rPr lang="el-GR" altLang="nl-NL" sz="2400" dirty="0" smtClean="0"/>
              <a:t>π</a:t>
            </a:r>
            <a:r>
              <a:rPr lang="en-US" altLang="nl-NL" sz="2400" dirty="0" smtClean="0"/>
              <a:t> interactions</a:t>
            </a:r>
          </a:p>
          <a:p>
            <a:pPr lvl="2"/>
            <a:r>
              <a:rPr lang="en-US" altLang="nl-NL" sz="2400" dirty="0" err="1" smtClean="0"/>
              <a:t>Cation</a:t>
            </a:r>
            <a:r>
              <a:rPr lang="en-US" altLang="nl-NL" sz="2400" dirty="0" smtClean="0"/>
              <a:t>-</a:t>
            </a:r>
            <a:r>
              <a:rPr lang="el-GR" altLang="nl-NL" sz="2400" dirty="0" smtClean="0"/>
              <a:t>π</a:t>
            </a:r>
            <a:r>
              <a:rPr lang="en-US" altLang="nl-NL" sz="2400" dirty="0" smtClean="0"/>
              <a:t> interactions</a:t>
            </a:r>
            <a:endParaRPr lang="en-GB" altLang="nl-NL" sz="2400" dirty="0" smtClean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Methods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12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300" dirty="0" smtClean="0">
                <a:solidFill>
                  <a:schemeClr val="bg1"/>
                </a:solidFill>
                <a:latin typeface="Bauhaus 93" pitchFamily="82" charset="0"/>
              </a:rPr>
              <a:t>Running PDB_REDO</a:t>
            </a:r>
            <a:endParaRPr lang="en-US" spc="3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395536" y="1379524"/>
            <a:ext cx="8424936" cy="5001804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Use the server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Register/log in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Submit PDB &amp; MTZ</a:t>
            </a:r>
          </a:p>
          <a:p>
            <a:pPr lvl="2"/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Add restraint file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Wait </a:t>
            </a:r>
            <a:r>
              <a:rPr lang="en-GB" sz="1800" dirty="0" smtClean="0">
                <a:solidFill>
                  <a:schemeClr val="bg1"/>
                </a:solidFill>
                <a:latin typeface="Consolas" pitchFamily="49" charset="0"/>
              </a:rPr>
              <a:t>(about 1 hour)</a:t>
            </a:r>
            <a:endParaRPr lang="en-GB" dirty="0" smtClean="0">
              <a:solidFill>
                <a:schemeClr val="bg1"/>
              </a:solidFill>
              <a:latin typeface="Consolas" pitchFamily="49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Run a local job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Test many TLS group selections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Modify PDB_REDO behaviour </a:t>
            </a:r>
          </a:p>
          <a:p>
            <a:pPr lvl="2"/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Try non-standard options (e.g. DNA/RNA restraints)</a:t>
            </a:r>
          </a:p>
          <a:p>
            <a:pPr lvl="2"/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Switch off functionality</a:t>
            </a:r>
          </a:p>
          <a:p>
            <a:pPr marL="712788" lvl="1" indent="-350838"/>
            <a:endParaRPr lang="en-GB" dirty="0" smtClean="0">
              <a:solidFill>
                <a:schemeClr val="bg1"/>
              </a:solidFill>
              <a:latin typeface="Consolas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68760"/>
            <a:ext cx="4644008" cy="282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1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300" dirty="0" smtClean="0">
                <a:solidFill>
                  <a:schemeClr val="bg1"/>
                </a:solidFill>
                <a:latin typeface="Bauhaus 93" pitchFamily="82" charset="0"/>
              </a:rPr>
              <a:t>PDB_REDO output</a:t>
            </a:r>
            <a:endParaRPr lang="en-US" spc="3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395536" y="1379524"/>
            <a:ext cx="8280920" cy="500180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Consolas" pitchFamily="49" charset="0"/>
              </a:rPr>
              <a:t>N</a:t>
            </a:r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ew model + new map coefficients</a:t>
            </a:r>
          </a:p>
          <a:p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Tools to continue working on the structure model in the lab</a:t>
            </a:r>
          </a:p>
          <a:p>
            <a:pPr marL="712788" lvl="1" indent="-350838"/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Optimised settings for refinement in REFMAC</a:t>
            </a:r>
          </a:p>
          <a:p>
            <a:pPr marL="712788" lvl="1" indent="-350838"/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Already refined TLS model</a:t>
            </a:r>
          </a:p>
          <a:p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Description of model changes</a:t>
            </a:r>
          </a:p>
          <a:p>
            <a:pPr marL="712788" lvl="1" indent="-350838"/>
            <a:r>
              <a:rPr lang="en-GB" dirty="0">
                <a:solidFill>
                  <a:schemeClr val="bg1"/>
                </a:solidFill>
                <a:latin typeface="Consolas" pitchFamily="49" charset="0"/>
              </a:rPr>
              <a:t>At the local and the global level</a:t>
            </a:r>
          </a:p>
          <a:p>
            <a:pPr marL="712788" lvl="1" indent="-350838"/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Visually oriented: colour coding, plots, visualisation script for COOT  </a:t>
            </a:r>
          </a:p>
          <a:p>
            <a:pPr marL="712788" lvl="1" indent="-350838"/>
            <a:endParaRPr lang="en-GB" dirty="0" smtClean="0">
              <a:solidFill>
                <a:schemeClr val="bg1"/>
              </a:solidFill>
              <a:latin typeface="Consolas" pitchFamily="49" charset="0"/>
            </a:endParaRPr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Output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03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300" dirty="0" smtClean="0">
                <a:solidFill>
                  <a:schemeClr val="bg1"/>
                </a:solidFill>
                <a:latin typeface="Bauhaus 93" pitchFamily="82" charset="0"/>
              </a:rPr>
              <a:t>PDB_REDO output</a:t>
            </a:r>
            <a:endParaRPr lang="en-US" spc="3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Output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8" y="1244213"/>
            <a:ext cx="7848872" cy="5581338"/>
          </a:xfrm>
        </p:spPr>
      </p:pic>
    </p:spTree>
    <p:extLst>
      <p:ext uri="{BB962C8B-B14F-4D97-AF65-F5344CB8AC3E}">
        <p14:creationId xmlns:p14="http://schemas.microsoft.com/office/powerpoint/2010/main" val="262509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456185"/>
            <a:ext cx="8263767" cy="506915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nsolas" pitchFamily="49" charset="0"/>
              </a:rPr>
              <a:t>Improved fit with experimental data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Consolas" pitchFamily="49" charset="0"/>
              </a:rPr>
              <a:t>73911 structures (with original test set)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Consolas" pitchFamily="49" charset="0"/>
              </a:rPr>
              <a:t>Majority of models improves significantly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Consolas" pitchFamily="49" charset="0"/>
              </a:rPr>
              <a:t>Average </a:t>
            </a:r>
            <a:r>
              <a:rPr lang="el-GR" dirty="0" smtClean="0">
                <a:solidFill>
                  <a:schemeClr val="bg1"/>
                </a:solidFill>
                <a:latin typeface="Consolas" pitchFamily="49" charset="0"/>
              </a:rPr>
              <a:t>Δ</a:t>
            </a:r>
            <a:r>
              <a:rPr lang="en-US" dirty="0" smtClean="0">
                <a:solidFill>
                  <a:schemeClr val="bg1"/>
                </a:solidFill>
                <a:latin typeface="Consolas" pitchFamily="49" charset="0"/>
              </a:rPr>
              <a:t>R-free 1.5%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Consolas" pitchFamily="49" charset="0"/>
              </a:rPr>
              <a:t>3.3 </a:t>
            </a:r>
            <a:r>
              <a:rPr lang="da-DK" dirty="0">
                <a:solidFill>
                  <a:schemeClr val="bg1"/>
                </a:solidFill>
                <a:latin typeface="Consolas" pitchFamily="49" charset="0"/>
              </a:rPr>
              <a:t>x </a:t>
            </a:r>
            <a:r>
              <a:rPr lang="da-DK" dirty="0" smtClean="0">
                <a:solidFill>
                  <a:schemeClr val="bg1"/>
                </a:solidFill>
                <a:latin typeface="Consolas" pitchFamily="49" charset="0"/>
              </a:rPr>
              <a:t>σR-free</a:t>
            </a:r>
          </a:p>
          <a:p>
            <a:pPr lvl="1"/>
            <a:endParaRPr lang="da-DK" dirty="0">
              <a:solidFill>
                <a:schemeClr val="bg1"/>
              </a:solidFill>
              <a:latin typeface="Consolas" pitchFamily="49" charset="0"/>
            </a:endParaRPr>
          </a:p>
          <a:p>
            <a:r>
              <a:rPr lang="da-DK" dirty="0" smtClean="0">
                <a:solidFill>
                  <a:schemeClr val="bg1"/>
                </a:solidFill>
                <a:latin typeface="Consolas" pitchFamily="49" charset="0"/>
              </a:rPr>
              <a:t>Improved geometry</a:t>
            </a:r>
          </a:p>
          <a:p>
            <a:pPr lvl="1"/>
            <a:r>
              <a:rPr lang="da-DK" dirty="0" smtClean="0">
                <a:solidFill>
                  <a:schemeClr val="bg1"/>
                </a:solidFill>
                <a:latin typeface="Consolas" pitchFamily="49" charset="0"/>
              </a:rPr>
              <a:t>Ramchandran plot</a:t>
            </a:r>
          </a:p>
          <a:p>
            <a:pPr lvl="1"/>
            <a:r>
              <a:rPr lang="da-DK" dirty="0" smtClean="0">
                <a:solidFill>
                  <a:schemeClr val="bg1"/>
                </a:solidFill>
                <a:latin typeface="Consolas" pitchFamily="49" charset="0"/>
              </a:rPr>
              <a:t>84167 </a:t>
            </a:r>
            <a:r>
              <a:rPr lang="da-DK" dirty="0">
                <a:solidFill>
                  <a:schemeClr val="bg1"/>
                </a:solidFill>
                <a:latin typeface="Consolas" pitchFamily="49" charset="0"/>
              </a:rPr>
              <a:t>structures</a:t>
            </a:r>
          </a:p>
          <a:p>
            <a:pPr marL="914400" lvl="2" indent="0">
              <a:buNone/>
            </a:pPr>
            <a:endParaRPr lang="en-US" sz="2200" dirty="0" smtClean="0">
              <a:solidFill>
                <a:schemeClr val="bg1"/>
              </a:solidFill>
              <a:latin typeface="Consolas" pitchFamily="49" charset="0"/>
            </a:endParaRPr>
          </a:p>
          <a:p>
            <a:pPr lvl="2"/>
            <a:endParaRPr lang="en-US" sz="2200" dirty="0" smtClean="0">
              <a:solidFill>
                <a:schemeClr val="bg1"/>
              </a:solidFill>
              <a:latin typeface="Consolas" pitchFamily="49" charset="0"/>
            </a:endParaRPr>
          </a:p>
          <a:p>
            <a:pPr lvl="2"/>
            <a:endParaRPr lang="en-US" sz="2200" dirty="0" smtClean="0">
              <a:solidFill>
                <a:schemeClr val="bg1"/>
              </a:solidFill>
              <a:latin typeface="Consolas" pitchFamily="49" charset="0"/>
            </a:endParaRPr>
          </a:p>
          <a:p>
            <a:pPr lvl="2"/>
            <a:endParaRPr lang="en-US" sz="2200" dirty="0">
              <a:solidFill>
                <a:schemeClr val="bg1"/>
              </a:solidFill>
              <a:latin typeface="Consolas" pitchFamily="49" charset="0"/>
            </a:endParaRP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  <a:latin typeface="Consolas" pitchFamily="49" charset="0"/>
            </a:endParaRP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  <a:latin typeface="Consolas" pitchFamily="49" charset="0"/>
            </a:endParaRP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521286"/>
              </p:ext>
            </p:extLst>
          </p:nvPr>
        </p:nvGraphicFramePr>
        <p:xfrm>
          <a:off x="4674870" y="2996952"/>
          <a:ext cx="378333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300" dirty="0" smtClean="0">
                <a:solidFill>
                  <a:schemeClr val="bg1"/>
                </a:solidFill>
                <a:latin typeface="Bauhaus 93" pitchFamily="82" charset="0"/>
              </a:rPr>
              <a:t>Overall results</a:t>
            </a:r>
            <a:endParaRPr lang="en-US" spc="3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Results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graphicFrame>
        <p:nvGraphicFramePr>
          <p:cNvPr id="8" name="Char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579361"/>
              </p:ext>
            </p:extLst>
          </p:nvPr>
        </p:nvGraphicFramePr>
        <p:xfrm>
          <a:off x="4674870" y="2996952"/>
          <a:ext cx="378333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765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8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772400" cy="1143000"/>
          </a:xfrm>
        </p:spPr>
        <p:txBody>
          <a:bodyPr/>
          <a:lstStyle/>
          <a:p>
            <a:r>
              <a:rPr lang="en-GB" altLang="nl-NL" spc="200" dirty="0" smtClean="0"/>
              <a:t>Ramachandran plot </a:t>
            </a:r>
            <a:r>
              <a:rPr lang="en-GB" altLang="nl-NL" sz="1200" spc="200" dirty="0" smtClean="0"/>
              <a:t>(1ni1)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1143000"/>
            <a:ext cx="1447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rgbClr val="FFFFFF"/>
                </a:solidFill>
                <a:latin typeface="+mn-lt"/>
              </a:rPr>
              <a:t>PDB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1143000"/>
            <a:ext cx="236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rgbClr val="FFFFFF"/>
                </a:solidFill>
                <a:latin typeface="+mn-lt"/>
              </a:rPr>
              <a:t>PDB_REDO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9648" y="5157192"/>
            <a:ext cx="79248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Z-score  :   -5.75                           -0.95    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Preferred:   81.7%                           94.4%</a:t>
            </a: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Allowed  :   11.0%                            4.5%</a:t>
            </a:r>
            <a:endParaRPr lang="en-US" dirty="0">
              <a:solidFill>
                <a:srgbClr val="FFFFFF"/>
              </a:solidFill>
              <a:latin typeface="+mn-lt"/>
            </a:endParaRPr>
          </a:p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Outliers :</a:t>
            </a:r>
            <a:r>
              <a:rPr lang="nl-NL" dirty="0" smtClean="0">
                <a:solidFill>
                  <a:srgbClr val="FFFFFF"/>
                </a:solidFill>
              </a:rPr>
              <a:t>    </a:t>
            </a:r>
            <a:r>
              <a:rPr lang="nl-NL" dirty="0" smtClean="0">
                <a:solidFill>
                  <a:srgbClr val="FFFFFF"/>
                </a:solidFill>
                <a:latin typeface="+mn-lt"/>
              </a:rPr>
              <a:t>7.3%                            1.1%</a:t>
            </a:r>
          </a:p>
        </p:txBody>
      </p:sp>
      <p:sp>
        <p:nvSpPr>
          <p:cNvPr id="11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Results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1666875"/>
            <a:ext cx="3498112" cy="341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9456" y="1666875"/>
            <a:ext cx="3508744" cy="341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95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772400" cy="1143000"/>
          </a:xfrm>
        </p:spPr>
        <p:txBody>
          <a:bodyPr/>
          <a:lstStyle/>
          <a:p>
            <a:r>
              <a:rPr lang="en-GB" altLang="nl-NL" spc="200" dirty="0" err="1" smtClean="0"/>
              <a:t>MolProbity</a:t>
            </a:r>
            <a:r>
              <a:rPr lang="en-GB" altLang="nl-NL" spc="200" dirty="0" smtClean="0"/>
              <a:t> </a:t>
            </a:r>
            <a:r>
              <a:rPr lang="en-GB" altLang="nl-NL" sz="1200" spc="200" dirty="0" smtClean="0"/>
              <a:t>(1sbp)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1143000"/>
            <a:ext cx="1447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rgbClr val="FFFFFF"/>
                </a:solidFill>
                <a:latin typeface="+mn-lt"/>
              </a:rPr>
              <a:t>PDB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1143000"/>
            <a:ext cx="236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rgbClr val="FFFFFF"/>
                </a:solidFill>
                <a:latin typeface="+mn-lt"/>
              </a:rPr>
              <a:t>PDB_REDO</a:t>
            </a:r>
          </a:p>
        </p:txBody>
      </p:sp>
      <p:sp>
        <p:nvSpPr>
          <p:cNvPr id="11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Results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02" y="1916356"/>
            <a:ext cx="477120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356"/>
            <a:ext cx="3530542" cy="266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49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772400" cy="1143000"/>
          </a:xfrm>
        </p:spPr>
        <p:txBody>
          <a:bodyPr/>
          <a:lstStyle/>
          <a:p>
            <a:r>
              <a:rPr lang="en-GB" altLang="nl-NL" spc="200" dirty="0" err="1" smtClean="0"/>
              <a:t>MolProbity</a:t>
            </a:r>
            <a:r>
              <a:rPr lang="en-GB" altLang="nl-NL" spc="200" dirty="0" smtClean="0"/>
              <a:t> </a:t>
            </a:r>
            <a:r>
              <a:rPr lang="en-GB" altLang="nl-NL" sz="1200" spc="200" dirty="0" smtClean="0"/>
              <a:t>(1n8z)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1143000"/>
            <a:ext cx="1447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rgbClr val="FFFFFF"/>
                </a:solidFill>
                <a:latin typeface="+mn-lt"/>
              </a:rPr>
              <a:t>PDB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1143000"/>
            <a:ext cx="236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rgbClr val="FFFFFF"/>
                </a:solidFill>
                <a:latin typeface="+mn-lt"/>
              </a:rPr>
              <a:t>PDB_REDO</a:t>
            </a:r>
          </a:p>
        </p:txBody>
      </p:sp>
      <p:sp>
        <p:nvSpPr>
          <p:cNvPr id="11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Results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666875"/>
            <a:ext cx="52768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575" y="1666874"/>
            <a:ext cx="37433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18690" y="1404937"/>
            <a:ext cx="153432" cy="2744143"/>
          </a:xfrm>
          <a:prstGeom prst="rect">
            <a:avLst/>
          </a:prstGeom>
          <a:solidFill>
            <a:srgbClr val="6E7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5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772400" cy="1143000"/>
          </a:xfrm>
        </p:spPr>
        <p:txBody>
          <a:bodyPr/>
          <a:lstStyle/>
          <a:p>
            <a:r>
              <a:rPr lang="en-GB" altLang="nl-NL" spc="200" dirty="0" smtClean="0"/>
              <a:t>Ligands </a:t>
            </a:r>
            <a:r>
              <a:rPr lang="en-GB" altLang="nl-NL" sz="1200" spc="200" dirty="0" smtClean="0"/>
              <a:t>(1v2x)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1143000"/>
            <a:ext cx="1447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rgbClr val="FFFFFF"/>
                </a:solidFill>
              </a:rPr>
              <a:t>PDB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1143000"/>
            <a:ext cx="236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rgbClr val="FFFFFF"/>
                </a:solidFill>
              </a:rPr>
              <a:t>PDB_REDO</a:t>
            </a:r>
          </a:p>
        </p:txBody>
      </p:sp>
      <p:sp>
        <p:nvSpPr>
          <p:cNvPr id="11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cs typeface="Consolas" pitchFamily="49" charset="0"/>
              </a:rPr>
              <a:t>Results</a:t>
            </a:r>
            <a:endParaRPr lang="en-US" sz="2000" dirty="0">
              <a:solidFill>
                <a:srgbClr val="FFFFFF"/>
              </a:solidFill>
              <a:cs typeface="Consolas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18690" y="1404937"/>
            <a:ext cx="153432" cy="2744143"/>
          </a:xfrm>
          <a:prstGeom prst="rect">
            <a:avLst/>
          </a:prstGeom>
          <a:solidFill>
            <a:srgbClr val="6E7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628800"/>
            <a:ext cx="4136285" cy="3202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5406" y="1628800"/>
            <a:ext cx="4136285" cy="32022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5405" y="4941168"/>
            <a:ext cx="37865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/>
              <a:t>Real-space R    :    0.15 </a:t>
            </a:r>
          </a:p>
          <a:p>
            <a:pPr>
              <a:defRPr/>
            </a:pPr>
            <a:r>
              <a:rPr lang="en-US" sz="2000" dirty="0" smtClean="0"/>
              <a:t>Real-space CC   :    0.91 </a:t>
            </a:r>
          </a:p>
          <a:p>
            <a:pPr>
              <a:defRPr/>
            </a:pPr>
            <a:r>
              <a:rPr lang="en-US" sz="2000" dirty="0"/>
              <a:t>Number of bumps :      </a:t>
            </a:r>
            <a:r>
              <a:rPr lang="en-US" sz="2000" dirty="0" smtClean="0"/>
              <a:t>22</a:t>
            </a:r>
          </a:p>
          <a:p>
            <a:pPr>
              <a:defRPr/>
            </a:pPr>
            <a:r>
              <a:rPr lang="en-US" sz="2000" dirty="0" smtClean="0"/>
              <a:t>Heat(formation) :   11817 </a:t>
            </a:r>
          </a:p>
          <a:p>
            <a:pPr>
              <a:defRPr/>
            </a:pPr>
            <a:r>
              <a:rPr lang="en-US" sz="2000" dirty="0" smtClean="0"/>
              <a:t>Hydrogen bonds  :     -70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39952" y="4941168"/>
            <a:ext cx="36600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/>
              <a:t>    		  0.09 </a:t>
            </a:r>
          </a:p>
          <a:p>
            <a:pPr>
              <a:defRPr/>
            </a:pPr>
            <a:r>
              <a:rPr lang="en-US" sz="2000" dirty="0" smtClean="0"/>
              <a:t>		  0.96 	   	     5 		   322  		   -95 </a:t>
            </a:r>
          </a:p>
        </p:txBody>
      </p:sp>
    </p:spTree>
    <p:extLst>
      <p:ext uri="{BB962C8B-B14F-4D97-AF65-F5344CB8AC3E}">
        <p14:creationId xmlns:p14="http://schemas.microsoft.com/office/powerpoint/2010/main" val="106732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772400" cy="1143000"/>
          </a:xfrm>
        </p:spPr>
        <p:txBody>
          <a:bodyPr/>
          <a:lstStyle/>
          <a:p>
            <a:r>
              <a:rPr lang="en-GB" altLang="nl-NL" spc="200" dirty="0" smtClean="0"/>
              <a:t>Zinc sites </a:t>
            </a:r>
            <a:endParaRPr lang="en-GB" altLang="nl-NL" sz="1200" spc="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267744" y="1143000"/>
            <a:ext cx="1447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rgbClr val="FFFFFF"/>
                </a:solidFill>
                <a:latin typeface="+mn-lt"/>
              </a:rPr>
              <a:t>PDB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1143000"/>
            <a:ext cx="2362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rgbClr val="FFFFFF"/>
                </a:solidFill>
                <a:latin typeface="+mn-lt"/>
              </a:rPr>
              <a:t>PDB_REDO</a:t>
            </a:r>
          </a:p>
        </p:txBody>
      </p:sp>
      <p:sp>
        <p:nvSpPr>
          <p:cNvPr id="11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Results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18690" y="1404937"/>
            <a:ext cx="153432" cy="2744143"/>
          </a:xfrm>
          <a:prstGeom prst="rect">
            <a:avLst/>
          </a:prstGeom>
          <a:solidFill>
            <a:srgbClr val="6E7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584" y="1800739"/>
            <a:ext cx="6617644" cy="45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3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200" dirty="0" smtClean="0">
                <a:solidFill>
                  <a:schemeClr val="bg1"/>
                </a:solidFill>
                <a:latin typeface="Bauhaus 93" pitchFamily="82" charset="0"/>
              </a:rPr>
              <a:t>Need to know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456185"/>
            <a:ext cx="8263767" cy="506915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Check the validity </a:t>
            </a:r>
            <a:r>
              <a:rPr lang="en-GB" dirty="0" smtClean="0"/>
              <a:t>and </a:t>
            </a:r>
            <a:r>
              <a:rPr lang="en-GB" dirty="0"/>
              <a:t>value of a </a:t>
            </a:r>
            <a:r>
              <a:rPr lang="en-GB" dirty="0" smtClean="0"/>
              <a:t>model</a:t>
            </a:r>
          </a:p>
          <a:p>
            <a:pPr lvl="1">
              <a:defRPr/>
            </a:pPr>
            <a:r>
              <a:rPr lang="en-GB" dirty="0" smtClean="0"/>
              <a:t>Accuracy and precision</a:t>
            </a:r>
            <a:endParaRPr lang="en-GB" dirty="0"/>
          </a:p>
          <a:p>
            <a:r>
              <a:rPr lang="en-US" dirty="0"/>
              <a:t>Many different software tools</a:t>
            </a:r>
          </a:p>
          <a:p>
            <a:pPr lvl="1"/>
            <a:r>
              <a:rPr lang="en-US" dirty="0"/>
              <a:t>General: </a:t>
            </a:r>
            <a:r>
              <a:rPr lang="en-US" dirty="0" smtClean="0"/>
              <a:t>WHAT_CHECK</a:t>
            </a:r>
            <a:r>
              <a:rPr lang="en-US" dirty="0"/>
              <a:t>, </a:t>
            </a:r>
            <a:r>
              <a:rPr lang="en-US" dirty="0" err="1" smtClean="0"/>
              <a:t>MolProbity</a:t>
            </a:r>
            <a:r>
              <a:rPr lang="en-US" dirty="0" smtClean="0"/>
              <a:t>, PDB-server</a:t>
            </a:r>
            <a:endParaRPr lang="en-US" dirty="0"/>
          </a:p>
          <a:p>
            <a:pPr lvl="1"/>
            <a:r>
              <a:rPr lang="en-US" dirty="0"/>
              <a:t>Special purpose: PDB-care, </a:t>
            </a:r>
            <a:r>
              <a:rPr lang="en-US" dirty="0" err="1" smtClean="0"/>
              <a:t>CheckMyMetal</a:t>
            </a:r>
            <a:r>
              <a:rPr lang="en-US" dirty="0" smtClean="0"/>
              <a:t> </a:t>
            </a:r>
            <a:r>
              <a:rPr lang="en-US" dirty="0"/>
              <a:t>etc.</a:t>
            </a:r>
          </a:p>
          <a:p>
            <a:pPr lvl="1"/>
            <a:r>
              <a:rPr lang="en-US" dirty="0"/>
              <a:t>Tools may check the same things differently</a:t>
            </a:r>
          </a:p>
          <a:p>
            <a:r>
              <a:rPr lang="en-US" dirty="0"/>
              <a:t>Not a substitute for common sense</a:t>
            </a:r>
          </a:p>
          <a:p>
            <a:pPr lvl="1"/>
            <a:r>
              <a:rPr lang="en-US" dirty="0"/>
              <a:t>False positives do occur</a:t>
            </a:r>
          </a:p>
          <a:p>
            <a:pPr lvl="1"/>
            <a:r>
              <a:rPr lang="en-US" dirty="0"/>
              <a:t>Conflicting results</a:t>
            </a:r>
          </a:p>
          <a:p>
            <a:pPr lvl="1"/>
            <a:r>
              <a:rPr lang="en-US" dirty="0"/>
              <a:t>Not all problems are detected (explicitly)</a:t>
            </a:r>
          </a:p>
          <a:p>
            <a:endParaRPr lang="en-US" dirty="0">
              <a:solidFill>
                <a:schemeClr val="bg1"/>
              </a:solidFill>
              <a:latin typeface="Consolas" pitchFamily="49" charset="0"/>
            </a:endParaRP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  <a:latin typeface="Consolas" pitchFamily="49" charset="0"/>
            </a:endParaRPr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Validation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99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9912" y="551621"/>
            <a:ext cx="5256584" cy="6306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412777"/>
            <a:ext cx="5972269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After PDB_REDO:</a:t>
            </a: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R-free from 31.6% to 26.7%</a:t>
            </a:r>
          </a:p>
          <a:p>
            <a:pPr lvl="1"/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σ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improvement</a:t>
            </a: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Moved from 34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to the            99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quality percentile    in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MolProbity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51520" y="322078"/>
            <a:ext cx="85876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Herceptin – HER2 interface</a:t>
            </a:r>
            <a:endParaRPr lang="en-US" sz="4800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48400" y="5462965"/>
            <a:ext cx="843880" cy="864096"/>
          </a:xfrm>
          <a:prstGeom prst="rect">
            <a:avLst/>
          </a:prstGeom>
          <a:noFill/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0" y="1464172"/>
            <a:ext cx="3908416" cy="4176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835696" y="5877272"/>
            <a:ext cx="25404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onsolas" pitchFamily="49" charset="0"/>
              </a:rPr>
              <a:t>PDB		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cs typeface="Consolas" pitchFamily="49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23528" y="322078"/>
            <a:ext cx="8515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Herceptin – HER2 interface</a:t>
            </a:r>
            <a:endParaRPr lang="en-US" sz="4800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95" y="1465078"/>
            <a:ext cx="3907569" cy="4175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572000" y="5877272"/>
            <a:ext cx="3797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onsolas" pitchFamily="49" charset="0"/>
              </a:rPr>
              <a:t>    PDB_REDO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vak 13"/>
          <p:cNvSpPr txBox="1"/>
          <p:nvPr/>
        </p:nvSpPr>
        <p:spPr>
          <a:xfrm>
            <a:off x="899592" y="1988840"/>
            <a:ext cx="7253808" cy="2308324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800" spc="200" dirty="0" smtClean="0">
                <a:solidFill>
                  <a:srgbClr val="FFFFFF"/>
                </a:solidFill>
                <a:latin typeface="+mj-lt"/>
              </a:rPr>
              <a:t>Using PDB_REDO is little work, but it helps you make better models</a:t>
            </a:r>
            <a:endParaRPr lang="en-GB" sz="4800" spc="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3284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456185"/>
            <a:ext cx="5432209" cy="50691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Amsterdam: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Consolas" pitchFamily="49" charset="0"/>
              </a:rPr>
              <a:t>R Joosten</a:t>
            </a:r>
            <a:endParaRPr lang="en-GB" sz="2400" dirty="0">
              <a:solidFill>
                <a:schemeClr val="bg1"/>
              </a:solidFill>
              <a:latin typeface="Consolas" pitchFamily="49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Consolas" pitchFamily="49" charset="0"/>
              </a:rPr>
              <a:t>B van Beusekom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Consolas" pitchFamily="49" charset="0"/>
              </a:rPr>
              <a:t>K Joosten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Consolas" pitchFamily="49" charset="0"/>
              </a:rPr>
              <a:t>A Perrakis</a:t>
            </a:r>
          </a:p>
          <a:p>
            <a:pPr marL="361950" lvl="1" indent="0">
              <a:buNone/>
            </a:pPr>
            <a:endParaRPr lang="en-GB" sz="2000" dirty="0" smtClean="0">
              <a:solidFill>
                <a:schemeClr val="bg1"/>
              </a:solidFill>
              <a:latin typeface="Consolas" pitchFamily="49" charset="0"/>
            </a:endParaRPr>
          </a:p>
          <a:p>
            <a:pPr marL="361950" lvl="1" indent="0">
              <a:buNone/>
            </a:pPr>
            <a:endParaRPr lang="en-GB" sz="2000" dirty="0" smtClean="0">
              <a:solidFill>
                <a:schemeClr val="bg1"/>
              </a:solidFill>
              <a:latin typeface="Consolas" pitchFamily="49" charset="0"/>
            </a:endParaRPr>
          </a:p>
          <a:p>
            <a:pPr marL="361950" lvl="1" indent="0">
              <a:buNone/>
            </a:pPr>
            <a:endParaRPr lang="en-GB" sz="2000" dirty="0" smtClean="0">
              <a:solidFill>
                <a:schemeClr val="bg1"/>
              </a:solidFill>
              <a:latin typeface="Consolas" pitchFamily="49" charset="0"/>
            </a:endParaRPr>
          </a:p>
          <a:p>
            <a:pPr marL="361950" lvl="1" indent="0">
              <a:buNone/>
            </a:pPr>
            <a:endParaRPr lang="en-GB" sz="2000" dirty="0">
              <a:solidFill>
                <a:schemeClr val="bg1"/>
              </a:solidFill>
              <a:latin typeface="Consolas" pitchFamily="49" charset="0"/>
            </a:endParaRPr>
          </a:p>
          <a:p>
            <a:pPr marL="0" indent="0">
              <a:buNone/>
            </a:pPr>
            <a:r>
              <a:rPr lang="en-GB" sz="3000" dirty="0" smtClean="0">
                <a:solidFill>
                  <a:schemeClr val="bg1"/>
                </a:solidFill>
                <a:latin typeface="Consolas" pitchFamily="49" charset="0"/>
              </a:rPr>
              <a:t>Key contributors:</a:t>
            </a:r>
            <a:endParaRPr lang="en-GB" sz="3000" dirty="0">
              <a:solidFill>
                <a:schemeClr val="bg1"/>
              </a:solidFill>
              <a:latin typeface="Consolas" pitchFamily="49" charset="0"/>
            </a:endParaRPr>
          </a:p>
          <a:p>
            <a:pPr marL="0" indent="0">
              <a:buNone/>
            </a:pPr>
            <a:r>
              <a:rPr lang="en-GB" sz="1800" dirty="0" smtClean="0">
                <a:solidFill>
                  <a:schemeClr val="bg1"/>
                </a:solidFill>
                <a:latin typeface="Consolas" pitchFamily="49" charset="0"/>
              </a:rPr>
              <a:t>Eleanor </a:t>
            </a:r>
            <a:r>
              <a:rPr lang="en-GB" sz="1800" dirty="0">
                <a:solidFill>
                  <a:schemeClr val="bg1"/>
                </a:solidFill>
                <a:latin typeface="Consolas" pitchFamily="49" charset="0"/>
              </a:rPr>
              <a:t>Dodson</a:t>
            </a:r>
            <a:r>
              <a:rPr lang="en-GB" sz="1800" dirty="0" smtClean="0">
                <a:solidFill>
                  <a:schemeClr val="bg1"/>
                </a:solidFill>
                <a:latin typeface="Consolas" pitchFamily="49" charset="0"/>
              </a:rPr>
              <a:t>, Ian </a:t>
            </a:r>
            <a:r>
              <a:rPr lang="en-GB" sz="1800" dirty="0">
                <a:solidFill>
                  <a:schemeClr val="bg1"/>
                </a:solidFill>
                <a:latin typeface="Consolas" pitchFamily="49" charset="0"/>
              </a:rPr>
              <a:t>Tickle, </a:t>
            </a:r>
            <a:r>
              <a:rPr lang="en-GB" sz="1800" dirty="0" smtClean="0">
                <a:solidFill>
                  <a:schemeClr val="bg1"/>
                </a:solidFill>
                <a:latin typeface="Consolas" pitchFamily="49" charset="0"/>
              </a:rPr>
              <a:t>Paul </a:t>
            </a:r>
            <a:r>
              <a:rPr lang="en-GB" sz="1800" dirty="0">
                <a:solidFill>
                  <a:schemeClr val="bg1"/>
                </a:solidFill>
                <a:latin typeface="Consolas" pitchFamily="49" charset="0"/>
              </a:rPr>
              <a:t>Emsley, Ethan Merritt, Elmar Krieger, </a:t>
            </a:r>
            <a:r>
              <a:rPr lang="en-GB" sz="1800" dirty="0" smtClean="0">
                <a:solidFill>
                  <a:schemeClr val="bg1"/>
                </a:solidFill>
                <a:latin typeface="Consolas" pitchFamily="49" charset="0"/>
              </a:rPr>
              <a:t>Thomas </a:t>
            </a:r>
            <a:r>
              <a:rPr lang="en-GB" sz="1800" dirty="0">
                <a:solidFill>
                  <a:schemeClr val="bg1"/>
                </a:solidFill>
                <a:latin typeface="Consolas" pitchFamily="49" charset="0"/>
              </a:rPr>
              <a:t>Lütteke</a:t>
            </a:r>
            <a:r>
              <a:rPr lang="en-GB" sz="1800" dirty="0" smtClean="0">
                <a:solidFill>
                  <a:schemeClr val="bg1"/>
                </a:solidFill>
                <a:latin typeface="Consolas" pitchFamily="49" charset="0"/>
              </a:rPr>
              <a:t>, Rachel </a:t>
            </a:r>
            <a:r>
              <a:rPr lang="en-GB" sz="1800" dirty="0">
                <a:solidFill>
                  <a:schemeClr val="bg1"/>
                </a:solidFill>
                <a:latin typeface="Consolas" pitchFamily="49" charset="0"/>
              </a:rPr>
              <a:t>Kramer Green, </a:t>
            </a:r>
            <a:r>
              <a:rPr lang="en-US" sz="1800" dirty="0" smtClean="0"/>
              <a:t>Sanchayita Sen,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Andrey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Lebedev, Bernhard Lohkamp</a:t>
            </a:r>
            <a:endParaRPr lang="en-GB" sz="1800" dirty="0">
              <a:solidFill>
                <a:schemeClr val="bg1"/>
              </a:solidFill>
              <a:latin typeface="Consolas" pitchFamily="49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300" dirty="0" err="1" smtClean="0">
                <a:solidFill>
                  <a:schemeClr val="bg1"/>
                </a:solidFill>
                <a:latin typeface="Bauhaus 93" pitchFamily="82" charset="0"/>
              </a:rPr>
              <a:t>PDB_REDOers</a:t>
            </a:r>
            <a:endParaRPr lang="en-US" spc="300" dirty="0">
              <a:solidFill>
                <a:schemeClr val="bg1"/>
              </a:solidFill>
              <a:latin typeface="Bauhaus 93" pitchFamily="8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392" y="5301208"/>
            <a:ext cx="3030868" cy="94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3316255" y="1447975"/>
            <a:ext cx="3419251" cy="5069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Nijmegen: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Consolas" pitchFamily="49" charset="0"/>
              </a:rPr>
              <a:t>W Touw</a:t>
            </a:r>
            <a:endParaRPr lang="en-GB" sz="2400" dirty="0">
              <a:solidFill>
                <a:schemeClr val="bg1"/>
              </a:solidFill>
              <a:latin typeface="Consolas" pitchFamily="49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Consolas" pitchFamily="49" charset="0"/>
              </a:rPr>
              <a:t>G Vriend</a:t>
            </a:r>
          </a:p>
          <a:p>
            <a:pPr lvl="1"/>
            <a:endParaRPr lang="en-GB" sz="2000" dirty="0">
              <a:solidFill>
                <a:schemeClr val="bg1"/>
              </a:solidFill>
              <a:latin typeface="Consolas" pitchFamily="49" charset="0"/>
            </a:endParaRPr>
          </a:p>
        </p:txBody>
      </p:sp>
      <p:sp>
        <p:nvSpPr>
          <p:cNvPr id="8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6196575" y="1456185"/>
            <a:ext cx="2695905" cy="3773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  <a:latin typeface="Consolas" pitchFamily="49" charset="0"/>
              </a:rPr>
              <a:t>Cambridge: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Consolas" pitchFamily="49" charset="0"/>
              </a:rPr>
              <a:t>G Murshudov</a:t>
            </a:r>
            <a:endParaRPr lang="en-GB" sz="2400" dirty="0">
              <a:solidFill>
                <a:schemeClr val="bg1"/>
              </a:solidFill>
              <a:latin typeface="Consolas" pitchFamily="49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Consolas" pitchFamily="49" charset="0"/>
              </a:rPr>
              <a:t>F Long</a:t>
            </a:r>
          </a:p>
          <a:p>
            <a:endParaRPr lang="en-GB" dirty="0" smtClean="0">
              <a:solidFill>
                <a:schemeClr val="bg1"/>
              </a:solidFill>
              <a:latin typeface="Consolas" pitchFamily="49" charset="0"/>
            </a:endParaRPr>
          </a:p>
          <a:p>
            <a:pPr marL="361950" lvl="1" indent="0">
              <a:buNone/>
            </a:pPr>
            <a:endParaRPr lang="en-GB" sz="2000" dirty="0">
              <a:solidFill>
                <a:schemeClr val="bg1"/>
              </a:solidFill>
              <a:latin typeface="Consolas" pitchFamily="49" charset="0"/>
            </a:endParaRPr>
          </a:p>
        </p:txBody>
      </p:sp>
      <p:pic>
        <p:nvPicPr>
          <p:cNvPr id="1026" name="Picture 2" descr="http://www2.mrc-lmb.cam.ac.uk/groups/murshudov/content/images/WG10-RGB-L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801" y="3642742"/>
            <a:ext cx="1924050" cy="5715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dboudum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51" y="3642742"/>
            <a:ext cx="2000250" cy="5715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Netherlands Cancer Institute">
            <a:hlinkClick r:id="rId5" tooltip="To the homepage of The Netherlands Cancer Institut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31" y="3642742"/>
            <a:ext cx="1447800" cy="752476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80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200" dirty="0" smtClean="0">
                <a:solidFill>
                  <a:schemeClr val="bg1"/>
                </a:solidFill>
                <a:latin typeface="Bauhaus 93" pitchFamily="82" charset="0"/>
              </a:rPr>
              <a:t>Bonds and angles</a:t>
            </a:r>
            <a:endParaRPr lang="en-US" spc="2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263767" cy="5069159"/>
          </a:xfrm>
        </p:spPr>
        <p:txBody>
          <a:bodyPr>
            <a:normAutofit/>
          </a:bodyPr>
          <a:lstStyle/>
          <a:p>
            <a:pPr marL="355600" indent="-355600">
              <a:defRPr/>
            </a:pPr>
            <a:r>
              <a:rPr lang="en-GB" dirty="0"/>
              <a:t>Individual outliers </a:t>
            </a:r>
          </a:p>
          <a:p>
            <a:pPr lvl="1">
              <a:defRPr/>
            </a:pPr>
            <a:r>
              <a:rPr lang="en-GB" dirty="0"/>
              <a:t>Usually fitting errors</a:t>
            </a:r>
          </a:p>
          <a:p>
            <a:pPr lvl="1"/>
            <a:r>
              <a:rPr lang="en-US" dirty="0"/>
              <a:t>Express deviation in terms </a:t>
            </a:r>
            <a:r>
              <a:rPr lang="en-US" dirty="0" smtClean="0"/>
              <a:t>of </a:t>
            </a:r>
            <a:r>
              <a:rPr lang="en-US" dirty="0" smtClean="0">
                <a:cs typeface="Times New Roman"/>
              </a:rPr>
              <a:t>SD </a:t>
            </a:r>
            <a:r>
              <a:rPr lang="en-US" dirty="0">
                <a:cs typeface="Times New Roman"/>
              </a:rPr>
              <a:t>(</a:t>
            </a:r>
            <a:r>
              <a:rPr lang="en-US" dirty="0"/>
              <a:t>Z-scores)</a:t>
            </a:r>
          </a:p>
          <a:p>
            <a:pPr lvl="1"/>
            <a:r>
              <a:rPr lang="en-US" dirty="0" smtClean="0"/>
              <a:t>Example: Z </a:t>
            </a:r>
            <a:r>
              <a:rPr lang="en-US" dirty="0"/>
              <a:t>= 105</a:t>
            </a:r>
          </a:p>
          <a:p>
            <a:r>
              <a:rPr lang="en-US" dirty="0"/>
              <a:t>Large overall deviations </a:t>
            </a:r>
            <a:r>
              <a:rPr lang="en-US" dirty="0" smtClean="0"/>
              <a:t>           from ideal </a:t>
            </a:r>
            <a:r>
              <a:rPr lang="en-US" dirty="0"/>
              <a:t>values</a:t>
            </a:r>
          </a:p>
          <a:p>
            <a:pPr lvl="1"/>
            <a:r>
              <a:rPr lang="en-US" dirty="0" smtClean="0"/>
              <a:t>Express as </a:t>
            </a:r>
            <a:r>
              <a:rPr lang="en-US" dirty="0" err="1"/>
              <a:t>rmsZ</a:t>
            </a:r>
            <a:r>
              <a:rPr lang="en-US" dirty="0"/>
              <a:t>, not </a:t>
            </a:r>
            <a:r>
              <a:rPr lang="en-US" dirty="0" err="1"/>
              <a:t>rmsd</a:t>
            </a:r>
            <a:endParaRPr lang="en-US" dirty="0"/>
          </a:p>
          <a:p>
            <a:pPr lvl="2"/>
            <a:r>
              <a:rPr lang="en-US" dirty="0"/>
              <a:t>Should be &lt; 1.000</a:t>
            </a:r>
          </a:p>
          <a:p>
            <a:pPr lvl="1"/>
            <a:r>
              <a:rPr lang="en-US" dirty="0" smtClean="0"/>
              <a:t>Use </a:t>
            </a:r>
            <a:r>
              <a:rPr lang="en-US" dirty="0"/>
              <a:t>tighter restraints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  <a:latin typeface="Consolas" pitchFamily="49" charset="0"/>
            </a:endParaRPr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Validation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6" name="Picture 2" descr="G:\Teaching\CCP4_APS_2011\figure2.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996952"/>
            <a:ext cx="2376264" cy="3405916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7453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69776"/>
            <a:ext cx="8001000" cy="1143000"/>
          </a:xfrm>
        </p:spPr>
        <p:txBody>
          <a:bodyPr>
            <a:normAutofit/>
          </a:bodyPr>
          <a:lstStyle/>
          <a:p>
            <a:r>
              <a:rPr lang="en-GB" altLang="nl-NL" spc="200" dirty="0" smtClean="0"/>
              <a:t>Planar groups</a:t>
            </a:r>
          </a:p>
        </p:txBody>
      </p:sp>
      <p:sp>
        <p:nvSpPr>
          <p:cNvPr id="4099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683568" y="1268760"/>
            <a:ext cx="7488832" cy="4572000"/>
          </a:xfrm>
        </p:spPr>
        <p:txBody>
          <a:bodyPr/>
          <a:lstStyle/>
          <a:p>
            <a:pPr marL="355600" indent="-355600">
              <a:defRPr/>
            </a:pPr>
            <a:r>
              <a:rPr lang="en-GB" dirty="0" smtClean="0"/>
              <a:t>9 side chains have planar groups</a:t>
            </a:r>
          </a:p>
          <a:p>
            <a:pPr marL="355600" indent="-355600">
              <a:defRPr/>
            </a:pPr>
            <a:r>
              <a:rPr lang="en-GB" dirty="0" smtClean="0"/>
              <a:t>Outliers indicate fitting errors or too loose restraints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Validation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7" name="Picture 3" descr="C:\WINNT\Profiles\vriend\Desktop\planar.gif"/>
          <p:cNvPicPr>
            <a:picLocks noChangeAspect="1" noChangeArrowheads="1"/>
          </p:cNvPicPr>
          <p:nvPr/>
        </p:nvPicPr>
        <p:blipFill>
          <a:blip r:embed="rId3" cstate="print"/>
          <a:srcRect t="-1562"/>
          <a:stretch>
            <a:fillRect/>
          </a:stretch>
        </p:blipFill>
        <p:spPr bwMode="auto">
          <a:xfrm>
            <a:off x="2819400" y="1877591"/>
            <a:ext cx="3581400" cy="435972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4968" y="2780928"/>
            <a:ext cx="6629400" cy="296941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47664" y="5714547"/>
            <a:ext cx="272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37</a:t>
            </a:r>
            <a:r>
              <a:rPr lang="el-GR" sz="2800" dirty="0" smtClean="0">
                <a:latin typeface="Arial"/>
                <a:cs typeface="Arial"/>
              </a:rPr>
              <a:t>σ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+mn-lt"/>
                <a:cs typeface="Arial"/>
              </a:rPr>
              <a:t>deviation</a:t>
            </a:r>
            <a:endParaRPr lang="en-US" sz="28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3392" y="5714092"/>
            <a:ext cx="283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+mn-lt"/>
              </a:rPr>
              <a:t>64</a:t>
            </a:r>
            <a:r>
              <a:rPr lang="el-GR" sz="2800" dirty="0" smtClean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+mn-lt"/>
                <a:cs typeface="Arial"/>
              </a:rPr>
              <a:t>deviation</a:t>
            </a: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435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nl-NL" spc="300" dirty="0"/>
              <a:t>Chirality</a:t>
            </a:r>
            <a:endParaRPr lang="en-US" spc="300" dirty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8600561" cy="5069159"/>
          </a:xfrm>
        </p:spPr>
        <p:txBody>
          <a:bodyPr>
            <a:normAutofit/>
          </a:bodyPr>
          <a:lstStyle/>
          <a:p>
            <a:pPr marL="355600" indent="-355600">
              <a:defRPr/>
            </a:pPr>
            <a:r>
              <a:rPr lang="en-GB" dirty="0"/>
              <a:t>Real chemical </a:t>
            </a:r>
            <a:r>
              <a:rPr lang="en-GB" dirty="0" smtClean="0"/>
              <a:t>chirality</a:t>
            </a:r>
          </a:p>
          <a:p>
            <a:pPr marL="639763" lvl="1" indent="-277813">
              <a:defRPr/>
            </a:pPr>
            <a:r>
              <a:rPr lang="en-GB" dirty="0" smtClean="0"/>
              <a:t>Different compounds (know what to expect)</a:t>
            </a:r>
            <a:endParaRPr lang="en-GB" dirty="0"/>
          </a:p>
          <a:p>
            <a:pPr marL="355600" indent="-355600">
              <a:defRPr/>
            </a:pPr>
            <a:r>
              <a:rPr lang="en-GB" dirty="0"/>
              <a:t>Administrative (computational) chirality</a:t>
            </a:r>
          </a:p>
          <a:p>
            <a:pPr lvl="1">
              <a:defRPr/>
            </a:pPr>
            <a:r>
              <a:rPr lang="en-GB" dirty="0"/>
              <a:t>Non-chiral atoms can be chiral in software</a:t>
            </a:r>
          </a:p>
          <a:p>
            <a:pPr lvl="1">
              <a:defRPr/>
            </a:pPr>
            <a:r>
              <a:rPr lang="en-GB" dirty="0"/>
              <a:t>Errors lead to refinement problems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Validation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277" y="2383595"/>
            <a:ext cx="4114800" cy="386851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4" descr="G:\Teaching\CCP4_APS_2011\NHE_new.png"/>
          <p:cNvPicPr>
            <a:picLocks noChangeAspect="1" noChangeArrowheads="1"/>
          </p:cNvPicPr>
          <p:nvPr/>
        </p:nvPicPr>
        <p:blipFill>
          <a:blip r:embed="rId3" cstate="print"/>
          <a:srcRect l="6917" t="17460" r="20459" b="26984"/>
          <a:stretch>
            <a:fillRect/>
          </a:stretch>
        </p:blipFill>
        <p:spPr bwMode="auto">
          <a:xfrm>
            <a:off x="5148064" y="3929074"/>
            <a:ext cx="3200400" cy="266700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</p:pic>
      <p:pic>
        <p:nvPicPr>
          <p:cNvPr id="10" name="Picture 3" descr="G:\Teaching\CCP4_APS_2011\NHE_old.png"/>
          <p:cNvPicPr>
            <a:picLocks noChangeAspect="1" noChangeArrowheads="1"/>
          </p:cNvPicPr>
          <p:nvPr/>
        </p:nvPicPr>
        <p:blipFill>
          <a:blip r:embed="rId4" cstate="print"/>
          <a:srcRect l="8562" t="17292" r="19515" b="27689"/>
          <a:stretch>
            <a:fillRect/>
          </a:stretch>
        </p:blipFill>
        <p:spPr bwMode="auto">
          <a:xfrm>
            <a:off x="906852" y="3917087"/>
            <a:ext cx="3200400" cy="266700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</p:pic>
      <p:cxnSp>
        <p:nvCxnSpPr>
          <p:cNvPr id="11" name="Straight Arrow Connector 10"/>
          <p:cNvCxnSpPr/>
          <p:nvPr/>
        </p:nvCxnSpPr>
        <p:spPr bwMode="auto">
          <a:xfrm>
            <a:off x="1364052" y="4139724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99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906852" y="3917087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rgbClr val="000000"/>
                </a:solidFill>
                <a:latin typeface="+mn-lt"/>
              </a:rPr>
              <a:t>O1</a:t>
            </a:r>
            <a:endParaRPr lang="nl-NL" sz="20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1984" y="3929074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rgbClr val="000000"/>
                </a:solidFill>
                <a:latin typeface="+mn-lt"/>
              </a:rPr>
              <a:t>O2</a:t>
            </a:r>
            <a:endParaRPr lang="nl-NL" sz="20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22" y="2636912"/>
            <a:ext cx="6592633" cy="3517474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6972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pc="200" dirty="0">
                <a:solidFill>
                  <a:schemeClr val="bg1"/>
                </a:solidFill>
                <a:latin typeface="Bauhaus 93" pitchFamily="82" charset="0"/>
              </a:rPr>
              <a:t>Backbone torsion angles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>
          <a:xfrm>
            <a:off x="435935" y="1340768"/>
            <a:ext cx="5936265" cy="5069159"/>
          </a:xfrm>
        </p:spPr>
        <p:txBody>
          <a:bodyPr>
            <a:normAutofit/>
          </a:bodyPr>
          <a:lstStyle/>
          <a:p>
            <a:pPr marL="265113" indent="-265113">
              <a:defRPr/>
            </a:pPr>
            <a:r>
              <a:rPr lang="en-GB" dirty="0"/>
              <a:t>Ramachandran </a:t>
            </a:r>
            <a:r>
              <a:rPr lang="en-GB" dirty="0" smtClean="0"/>
              <a:t>plot </a:t>
            </a:r>
          </a:p>
          <a:p>
            <a:pPr marL="542925" lvl="1" indent="-277813">
              <a:defRPr/>
            </a:pPr>
            <a:r>
              <a:rPr lang="el-GR" dirty="0" smtClean="0">
                <a:cs typeface="Arial"/>
              </a:rPr>
              <a:t>φ</a:t>
            </a:r>
            <a:r>
              <a:rPr lang="en-US" dirty="0" smtClean="0">
                <a:cs typeface="Arial"/>
              </a:rPr>
              <a:t> </a:t>
            </a:r>
            <a:r>
              <a:rPr lang="en-US" dirty="0">
                <a:cs typeface="Arial"/>
              </a:rPr>
              <a:t>and </a:t>
            </a:r>
            <a:r>
              <a:rPr lang="el-GR" dirty="0" smtClean="0">
                <a:cs typeface="Arial"/>
              </a:rPr>
              <a:t>ψ</a:t>
            </a:r>
            <a:r>
              <a:rPr lang="en-US" dirty="0" smtClean="0">
                <a:cs typeface="Arial"/>
              </a:rPr>
              <a:t> angles</a:t>
            </a:r>
            <a:endParaRPr lang="en-US" dirty="0">
              <a:cs typeface="Arial"/>
            </a:endParaRPr>
          </a:p>
          <a:p>
            <a:pPr marL="542925" lvl="1" indent="-277813">
              <a:defRPr/>
            </a:pPr>
            <a:r>
              <a:rPr lang="en-US" dirty="0">
                <a:cs typeface="Arial"/>
              </a:rPr>
              <a:t>Compare </a:t>
            </a:r>
            <a:r>
              <a:rPr lang="en-US" dirty="0" smtClean="0">
                <a:cs typeface="Arial"/>
              </a:rPr>
              <a:t>to </a:t>
            </a:r>
            <a:r>
              <a:rPr lang="en-US" dirty="0">
                <a:cs typeface="Arial"/>
              </a:rPr>
              <a:t>the </a:t>
            </a:r>
            <a:r>
              <a:rPr lang="en-US" dirty="0" smtClean="0">
                <a:cs typeface="Arial"/>
              </a:rPr>
              <a:t>PDB</a:t>
            </a:r>
          </a:p>
          <a:p>
            <a:pPr marL="809625" lvl="2" indent="-277813">
              <a:defRPr/>
            </a:pPr>
            <a:r>
              <a:rPr lang="en-US" dirty="0" smtClean="0">
                <a:cs typeface="Arial"/>
              </a:rPr>
              <a:t>Or a subset</a:t>
            </a:r>
          </a:p>
          <a:p>
            <a:pPr marL="258762" indent="-277813">
              <a:defRPr/>
            </a:pPr>
            <a:r>
              <a:rPr lang="en-GB" dirty="0" smtClean="0"/>
              <a:t>Different </a:t>
            </a:r>
            <a:r>
              <a:rPr lang="en-GB" dirty="0"/>
              <a:t>implementations</a:t>
            </a:r>
          </a:p>
          <a:p>
            <a:pPr marL="542925" lvl="1" indent="-277813">
              <a:defRPr/>
            </a:pPr>
            <a:r>
              <a:rPr lang="en-GB" dirty="0" err="1" smtClean="0"/>
              <a:t>MolProbity</a:t>
            </a:r>
            <a:r>
              <a:rPr lang="en-GB" dirty="0" smtClean="0"/>
              <a:t> and Coot: </a:t>
            </a:r>
            <a:r>
              <a:rPr lang="en-GB" dirty="0"/>
              <a:t>preferred, okay, outlier </a:t>
            </a:r>
          </a:p>
          <a:p>
            <a:pPr marL="808038" lvl="2" indent="-265113">
              <a:defRPr/>
            </a:pPr>
            <a:r>
              <a:rPr lang="en-GB" dirty="0"/>
              <a:t>Good for finding specific problems</a:t>
            </a:r>
          </a:p>
          <a:p>
            <a:pPr marL="542925" lvl="1" indent="-277813">
              <a:defRPr/>
            </a:pPr>
            <a:r>
              <a:rPr lang="en-GB" dirty="0"/>
              <a:t>WHAT_CHECK: overall Z-score</a:t>
            </a:r>
          </a:p>
          <a:p>
            <a:pPr marL="808038" lvl="2" indent="-265113">
              <a:defRPr/>
            </a:pPr>
            <a:r>
              <a:rPr lang="en-GB" dirty="0"/>
              <a:t>Good for checking building and refinement progress</a:t>
            </a:r>
          </a:p>
        </p:txBody>
      </p:sp>
      <p:sp>
        <p:nvSpPr>
          <p:cNvPr id="5" name="Tekstvak 3"/>
          <p:cNvSpPr txBox="1"/>
          <p:nvPr/>
        </p:nvSpPr>
        <p:spPr>
          <a:xfrm>
            <a:off x="6248400" y="152400"/>
            <a:ext cx="2209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2000" dirty="0" smtClean="0">
                <a:solidFill>
                  <a:srgbClr val="FFFFFF"/>
                </a:solidFill>
                <a:latin typeface="Consolas" pitchFamily="49" charset="0"/>
                <a:cs typeface="Consolas" pitchFamily="49" charset="0"/>
              </a:rPr>
              <a:t>Validation</a:t>
            </a:r>
            <a:endParaRPr lang="en-US" sz="2000" dirty="0">
              <a:solidFill>
                <a:srgbClr val="FFFFFF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8" name="Picture 3" descr="F2ab_ProCh_vs_New_distr"/>
          <p:cNvPicPr>
            <a:picLocks noChangeAspect="1" noChangeArrowheads="1"/>
          </p:cNvPicPr>
          <p:nvPr/>
        </p:nvPicPr>
        <p:blipFill>
          <a:blip r:embed="rId2" cstate="print"/>
          <a:srcRect l="50672"/>
          <a:stretch>
            <a:fillRect/>
          </a:stretch>
        </p:blipFill>
        <p:spPr bwMode="auto">
          <a:xfrm>
            <a:off x="6230233" y="1454315"/>
            <a:ext cx="2446223" cy="24384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7" descr="&#10;Ramcha.bmp                                                     00000002Robbie's UNIX Home area        7C2879F0: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10000" contrast="6000"/>
          </a:blip>
          <a:srcRect/>
          <a:stretch>
            <a:fillRect/>
          </a:stretch>
        </p:blipFill>
        <p:spPr>
          <a:xfrm>
            <a:off x="6228456" y="4077072"/>
            <a:ext cx="2448000" cy="2396527"/>
          </a:xfrm>
          <a:ln w="25400">
            <a:solidFill>
              <a:srgbClr val="000000"/>
            </a:solidFill>
          </a:ln>
        </p:spPr>
      </p:pic>
      <p:pic>
        <p:nvPicPr>
          <p:cNvPr id="2050" name="Picture 2" descr="https://wiki.cmbi.ru.nl/images/5/5d/Phips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36" y="1454315"/>
            <a:ext cx="4314825" cy="2419351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10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120328_labmeeting">
  <a:themeElements>
    <a:clrScheme name="PDB_REDO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DB_REDO">
      <a:majorFont>
        <a:latin typeface="Bauhaus 93"/>
        <a:ea typeface=""/>
        <a:cs typeface=""/>
      </a:majorFont>
      <a:minorFont>
        <a:latin typeface="Consola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20120328_labmeeting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20120328_labmeeting</Template>
  <TotalTime>13927</TotalTime>
  <Words>2034</Words>
  <Application>Microsoft Office PowerPoint</Application>
  <PresentationFormat>On-screen Show (4:3)</PresentationFormat>
  <Paragraphs>539</Paragraphs>
  <Slides>53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Calibri</vt:lpstr>
      <vt:lpstr>Courier New</vt:lpstr>
      <vt:lpstr>Bauhaus 93</vt:lpstr>
      <vt:lpstr>Times New Roman</vt:lpstr>
      <vt:lpstr>Consolas</vt:lpstr>
      <vt:lpstr>Cambria Math</vt:lpstr>
      <vt:lpstr>Arial</vt:lpstr>
      <vt:lpstr>20120328_labmeeting</vt:lpstr>
      <vt:lpstr>1_20120328_labmeeting</vt:lpstr>
      <vt:lpstr>Validation &amp; optimisation</vt:lpstr>
      <vt:lpstr>We want to know...</vt:lpstr>
      <vt:lpstr>The best possible model </vt:lpstr>
      <vt:lpstr>Validation</vt:lpstr>
      <vt:lpstr>Need to know</vt:lpstr>
      <vt:lpstr>Bonds and angles</vt:lpstr>
      <vt:lpstr>Planar groups</vt:lpstr>
      <vt:lpstr>Chirality</vt:lpstr>
      <vt:lpstr>Backbone torsion angles</vt:lpstr>
      <vt:lpstr>Backbone torsion angles</vt:lpstr>
      <vt:lpstr>Side chain torsion angles</vt:lpstr>
      <vt:lpstr>Bumps</vt:lpstr>
      <vt:lpstr>Hydrogen bonds</vt:lpstr>
      <vt:lpstr>Metal ions</vt:lpstr>
      <vt:lpstr>Metal ions</vt:lpstr>
      <vt:lpstr>Sugars are complicated</vt:lpstr>
      <vt:lpstr>Sugar validation</vt:lpstr>
      <vt:lpstr>Ligands</vt:lpstr>
      <vt:lpstr>Things that are not validated</vt:lpstr>
      <vt:lpstr>PowerPoint Presentation</vt:lpstr>
      <vt:lpstr>Model optimisation </vt:lpstr>
      <vt:lpstr>PDB_REDO</vt:lpstr>
      <vt:lpstr>The PDB_REDO pipeline</vt:lpstr>
      <vt:lpstr>Phase 1: Preparation</vt:lpstr>
      <vt:lpstr>Phase 1: Preparation</vt:lpstr>
      <vt:lpstr>Phase 2: Refinement</vt:lpstr>
      <vt:lpstr>Phase 2: Refinement</vt:lpstr>
      <vt:lpstr>B-factor model selection</vt:lpstr>
      <vt:lpstr>B-factor model selection</vt:lpstr>
      <vt:lpstr>Phase 2: Refinement</vt:lpstr>
      <vt:lpstr>Phase 2: Refinement</vt:lpstr>
      <vt:lpstr>Phase 3: Rebuilding</vt:lpstr>
      <vt:lpstr>Phase 3: Rebuilding</vt:lpstr>
      <vt:lpstr>Phase 3: Rebuilding</vt:lpstr>
      <vt:lpstr>Phase 3: Rebuilding</vt:lpstr>
      <vt:lpstr>Phase 4: Validation</vt:lpstr>
      <vt:lpstr>Phase 4: Validation</vt:lpstr>
      <vt:lpstr>Phase 4: Validation</vt:lpstr>
      <vt:lpstr>Phase 4: Validation</vt:lpstr>
      <vt:lpstr>Phase 4: Validation</vt:lpstr>
      <vt:lpstr>Running PDB_REDO</vt:lpstr>
      <vt:lpstr>PDB_REDO output</vt:lpstr>
      <vt:lpstr>PDB_REDO output</vt:lpstr>
      <vt:lpstr>Overall results</vt:lpstr>
      <vt:lpstr>Ramachandran plot (1ni1)</vt:lpstr>
      <vt:lpstr>MolProbity (1sbp)</vt:lpstr>
      <vt:lpstr>MolProbity (1n8z)</vt:lpstr>
      <vt:lpstr>Ligands (1v2x)</vt:lpstr>
      <vt:lpstr>Zinc sites </vt:lpstr>
      <vt:lpstr>PowerPoint Presentation</vt:lpstr>
      <vt:lpstr>PowerPoint Presentation</vt:lpstr>
      <vt:lpstr>PowerPoint Presentation</vt:lpstr>
      <vt:lpstr>PDB_REDOers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PDB_REDO</dc:title>
  <dc:creator>Robbie P. Joosten</dc:creator>
  <cp:lastModifiedBy>Robbie Joosten</cp:lastModifiedBy>
  <cp:revision>322</cp:revision>
  <dcterms:created xsi:type="dcterms:W3CDTF">2012-05-22T07:00:55Z</dcterms:created>
  <dcterms:modified xsi:type="dcterms:W3CDTF">2015-12-08T16:46:25Z</dcterms:modified>
</cp:coreProperties>
</file>